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2" r:id="rId6"/>
    <p:sldId id="294" r:id="rId7"/>
    <p:sldId id="290" r:id="rId8"/>
    <p:sldId id="257" r:id="rId9"/>
    <p:sldId id="272" r:id="rId10"/>
    <p:sldId id="273" r:id="rId11"/>
    <p:sldId id="274" r:id="rId12"/>
    <p:sldId id="275" r:id="rId13"/>
    <p:sldId id="293" r:id="rId14"/>
    <p:sldId id="291" r:id="rId15"/>
    <p:sldId id="285" r:id="rId16"/>
    <p:sldId id="292" r:id="rId17"/>
    <p:sldId id="278" r:id="rId18"/>
    <p:sldId id="289" r:id="rId19"/>
    <p:sldId id="279"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10" clrIdx="0">
    <p:extLst>
      <p:ext uri="{19B8F6BF-5375-455C-9EA6-DF929625EA0E}">
        <p15:presenceInfo xmlns:p15="http://schemas.microsoft.com/office/powerpoint/2012/main" userId="S-1-5-21-448769487-3943699621-2193482561-37164" providerId="AD"/>
      </p:ext>
    </p:extLst>
  </p:cmAuthor>
  <p:cmAuthor id="2" name="Puk Maia Ingemann Holm" initials="PMIH" lastIdx="1" clrIdx="1">
    <p:extLst>
      <p:ext uri="{19B8F6BF-5375-455C-9EA6-DF929625EA0E}">
        <p15:presenceInfo xmlns:p15="http://schemas.microsoft.com/office/powerpoint/2012/main" userId="S::pmih@lf.dk::4b297fe5-3ac4-4722-8e3d-f46f1df0a9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4541" autoAdjust="0"/>
  </p:normalViewPr>
  <p:slideViewPr>
    <p:cSldViewPr snapToGrid="0">
      <p:cViewPr varScale="1">
        <p:scale>
          <a:sx n="96" d="100"/>
          <a:sy n="96" d="100"/>
        </p:scale>
        <p:origin x="10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25317531905801882"/>
          <c:y val="1.2663877122469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D0B-4F73-B9F9-88D37505166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FD0B-4F73-B9F9-88D375051664}"/>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FD0B-4F73-B9F9-88D375051664}"/>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FD0B-4F73-B9F9-88D375051664}"/>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FD0B-4F73-B9F9-88D3750516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66CD7-A292-4A99-9331-2B22B077872E}" type="datetimeFigureOut">
              <a:rPr lang="da-DK" smtClean="0"/>
              <a:t>17-11-2022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24AA-2D39-46A2-8D9F-2890157DF6F2}" type="slidenum">
              <a:rPr lang="da-DK" smtClean="0"/>
              <a:t>‹nr.›</a:t>
            </a:fld>
            <a:endParaRPr lang="da-DK"/>
          </a:p>
        </p:txBody>
      </p:sp>
    </p:spTree>
    <p:extLst>
      <p:ext uri="{BB962C8B-B14F-4D97-AF65-F5344CB8AC3E}">
        <p14:creationId xmlns:p14="http://schemas.microsoft.com/office/powerpoint/2010/main" val="50783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2013. Sammensætning af makronæringsstoffer på arket matcher de gældende De officielle Kostråd og Nordiske Næringsstofanbefalinger 2012 (NNR). Vidste du at… arkene bliver opdateret, når NNR udkommer i en opdateret udgave, forventeligt ultimo 2022, og kostrådene evt. efterfølgende er blevet revideret. </a:t>
            </a:r>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AED24AA-2D39-46A2-8D9F-2890157DF6F2}" type="slidenum">
              <a:rPr lang="da-DK" smtClean="0"/>
              <a:t>6</a:t>
            </a:fld>
            <a:endParaRPr lang="da-DK"/>
          </a:p>
        </p:txBody>
      </p:sp>
    </p:spTree>
    <p:extLst>
      <p:ext uri="{BB962C8B-B14F-4D97-AF65-F5344CB8AC3E}">
        <p14:creationId xmlns:p14="http://schemas.microsoft.com/office/powerpoint/2010/main" val="23377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AED24AA-2D39-46A2-8D9F-2890157DF6F2}" type="slidenum">
              <a:rPr lang="da-DK" smtClean="0"/>
              <a:t>7</a:t>
            </a:fld>
            <a:endParaRPr lang="da-DK"/>
          </a:p>
        </p:txBody>
      </p:sp>
    </p:spTree>
    <p:extLst>
      <p:ext uri="{BB962C8B-B14F-4D97-AF65-F5344CB8AC3E}">
        <p14:creationId xmlns:p14="http://schemas.microsoft.com/office/powerpoint/2010/main" val="63095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10</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BFD594-F713-488A-A71D-33C6A4872B3E}" type="slidenum">
              <a:rPr lang="da-DK" smtClean="0"/>
              <a:t>12</a:t>
            </a:fld>
            <a:endParaRPr lang="da-DK"/>
          </a:p>
        </p:txBody>
      </p:sp>
    </p:spTree>
    <p:extLst>
      <p:ext uri="{BB962C8B-B14F-4D97-AF65-F5344CB8AC3E}">
        <p14:creationId xmlns:p14="http://schemas.microsoft.com/office/powerpoint/2010/main" val="363522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13</a:t>
            </a:fld>
            <a:endParaRPr lang="da-DK"/>
          </a:p>
        </p:txBody>
      </p:sp>
    </p:spTree>
    <p:extLst>
      <p:ext uri="{BB962C8B-B14F-4D97-AF65-F5344CB8AC3E}">
        <p14:creationId xmlns:p14="http://schemas.microsoft.com/office/powerpoint/2010/main" val="225967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14</a:t>
            </a:fld>
            <a:endParaRPr lang="da-DK"/>
          </a:p>
        </p:txBody>
      </p:sp>
    </p:spTree>
    <p:extLst>
      <p:ext uri="{BB962C8B-B14F-4D97-AF65-F5344CB8AC3E}">
        <p14:creationId xmlns:p14="http://schemas.microsoft.com/office/powerpoint/2010/main" val="175672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15</a:t>
            </a:fld>
            <a:endParaRPr lang="da-DK"/>
          </a:p>
        </p:txBody>
      </p:sp>
    </p:spTree>
    <p:extLst>
      <p:ext uri="{BB962C8B-B14F-4D97-AF65-F5344CB8AC3E}">
        <p14:creationId xmlns:p14="http://schemas.microsoft.com/office/powerpoint/2010/main" val="252694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16</a:t>
            </a:fld>
            <a:endParaRPr lang="da-DK"/>
          </a:p>
        </p:txBody>
      </p:sp>
    </p:spTree>
    <p:extLst>
      <p:ext uri="{BB962C8B-B14F-4D97-AF65-F5344CB8AC3E}">
        <p14:creationId xmlns:p14="http://schemas.microsoft.com/office/powerpoint/2010/main" val="25269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4EDE-15A7-48F7-83D5-D0AE15D5F28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2C3791D-04AA-4A16-A670-FE6F9B32F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D1D1EB2-0EF5-4565-8472-0DBFE1993AC3}"/>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5" name="Pladsholder til sidefod 4">
            <a:extLst>
              <a:ext uri="{FF2B5EF4-FFF2-40B4-BE49-F238E27FC236}">
                <a16:creationId xmlns:a16="http://schemas.microsoft.com/office/drawing/2014/main" id="{99F8BD6D-7947-498F-88FF-FDA06F0454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F14824A-0E78-4B9C-9CFC-606C0743DCEA}"/>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4107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BFAB8-1944-46EE-8553-68A02E50199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1D950E-A09A-49F1-B180-FD529CC0FC3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86DDA7-34A7-4EB5-AFD1-A9AA08830FA9}"/>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5" name="Pladsholder til sidefod 4">
            <a:extLst>
              <a:ext uri="{FF2B5EF4-FFF2-40B4-BE49-F238E27FC236}">
                <a16:creationId xmlns:a16="http://schemas.microsoft.com/office/drawing/2014/main" id="{D90A9637-4862-4881-BB9B-8585CD2BABD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4B670A0-CC95-466E-95E9-E9DEC2830228}"/>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19149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A7F7434-E4C9-48BA-BA76-A0AB6BF9CE3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3A2184-353A-4A1E-8964-B46C10D58DE1}"/>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3A905D-399F-4A19-BA34-AF12F42CF5A8}"/>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5" name="Pladsholder til sidefod 4">
            <a:extLst>
              <a:ext uri="{FF2B5EF4-FFF2-40B4-BE49-F238E27FC236}">
                <a16:creationId xmlns:a16="http://schemas.microsoft.com/office/drawing/2014/main" id="{76E160C4-53D5-40B2-97E0-96A37297D9F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4E3145-AEF4-4B60-B516-19BF6FE18DC2}"/>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374126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EC8FD-E9CF-4492-A16F-B8770A3A1E8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EDEBC0-786F-4F17-8031-1C87795D4CF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49F901-556C-4981-A6DE-2DB05869757B}"/>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5" name="Pladsholder til sidefod 4">
            <a:extLst>
              <a:ext uri="{FF2B5EF4-FFF2-40B4-BE49-F238E27FC236}">
                <a16:creationId xmlns:a16="http://schemas.microsoft.com/office/drawing/2014/main" id="{E6B1BFA6-0C2D-4331-B866-716AF0C6DD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823D846-E111-4137-B40F-2FDAC4DB6AA6}"/>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5671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B531B-D37E-400D-83A6-8989B47D556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82AA6BA-C92D-4659-AFCF-C16CED1A7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C064E6F9-33FC-41F1-A1D3-F67C7240339D}"/>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5" name="Pladsholder til sidefod 4">
            <a:extLst>
              <a:ext uri="{FF2B5EF4-FFF2-40B4-BE49-F238E27FC236}">
                <a16:creationId xmlns:a16="http://schemas.microsoft.com/office/drawing/2014/main" id="{CD71DF46-0FCC-4832-96F6-EE9C5080A6D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1A064E-33E1-4E0F-A41E-81BDA9580F57}"/>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103265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D7D1-3F37-4B87-9871-C03AC08B0CD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52E7B09-A70E-4313-8E25-ADBAD5154F02}"/>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7559B56-7BE8-4A56-83D4-A063CB3DBCDD}"/>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290227B-4075-4262-9661-8C4B733A22D3}"/>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6" name="Pladsholder til sidefod 5">
            <a:extLst>
              <a:ext uri="{FF2B5EF4-FFF2-40B4-BE49-F238E27FC236}">
                <a16:creationId xmlns:a16="http://schemas.microsoft.com/office/drawing/2014/main" id="{4B354285-A0C7-4823-A504-7256F45996D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C2163C-69B1-4687-AD5F-E73F997E3979}"/>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50050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DC39A-B79E-4BC0-AFD5-1875EEFA232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11B8B64-13F9-4B7F-A797-FEECD9EAB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D51A5E5B-64BA-4B73-904F-FF8D107D7E88}"/>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CB3031F-F7DD-42BC-BFA8-CA9EF2FD1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28FE346-173C-4E32-A5C2-F1BADAE5A9B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7D22A96-735D-4112-8806-72DE219771E2}"/>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8" name="Pladsholder til sidefod 7">
            <a:extLst>
              <a:ext uri="{FF2B5EF4-FFF2-40B4-BE49-F238E27FC236}">
                <a16:creationId xmlns:a16="http://schemas.microsoft.com/office/drawing/2014/main" id="{ED857FF9-7C5D-4AD5-8BF6-4FAA58154AD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FC8394F-E6DD-4430-B0FE-29417359C141}"/>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08996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A2FFE-C172-4F99-BCF9-7C151AA7C85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64C690-A8D0-4135-8B54-73696CC50B4F}"/>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4" name="Pladsholder til sidefod 3">
            <a:extLst>
              <a:ext uri="{FF2B5EF4-FFF2-40B4-BE49-F238E27FC236}">
                <a16:creationId xmlns:a16="http://schemas.microsoft.com/office/drawing/2014/main" id="{0B76AA4E-A709-4927-9B43-3EA1E3D40D5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3D5D128-9A54-453F-A213-C3BF73CE075C}"/>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54191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FCBB8E6-E605-4EDC-9C5D-5A157C9246BC}"/>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3" name="Pladsholder til sidefod 2">
            <a:extLst>
              <a:ext uri="{FF2B5EF4-FFF2-40B4-BE49-F238E27FC236}">
                <a16:creationId xmlns:a16="http://schemas.microsoft.com/office/drawing/2014/main" id="{9265157F-826B-46B3-9013-83C54A14138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327DE9E-7086-43B2-B352-B07A21B85481}"/>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140839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D99F-6756-44A2-A635-4402EE4A270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D5BAEFB-C3D4-4016-9892-2F945DBE7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E23C1A1-5BAC-4BA3-B435-E6C4B7E0B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CFCE82E6-8539-4CEA-A0EC-E3D17FB01DEC}"/>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6" name="Pladsholder til sidefod 5">
            <a:extLst>
              <a:ext uri="{FF2B5EF4-FFF2-40B4-BE49-F238E27FC236}">
                <a16:creationId xmlns:a16="http://schemas.microsoft.com/office/drawing/2014/main" id="{5C77FA86-B2AE-4A88-87FA-97A06BF2CC1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974CFF-CC9D-4958-BC48-E49B6C39DDD4}"/>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19101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1A038-71C2-458A-B9FC-139948EE031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8D86D25-A337-4A7F-A028-ED4157306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ACA65B6-3EF8-4232-8B61-5A6B3F513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1EE2C37-6758-4545-9A87-48DD73C2DE23}"/>
              </a:ext>
            </a:extLst>
          </p:cNvPr>
          <p:cNvSpPr>
            <a:spLocks noGrp="1"/>
          </p:cNvSpPr>
          <p:nvPr>
            <p:ph type="dt" sz="half" idx="10"/>
          </p:nvPr>
        </p:nvSpPr>
        <p:spPr/>
        <p:txBody>
          <a:bodyPr/>
          <a:lstStyle/>
          <a:p>
            <a:fld id="{82C03BB1-48A2-4BF8-88EB-DD491D91B4FB}" type="datetimeFigureOut">
              <a:rPr lang="da-DK" smtClean="0"/>
              <a:t>17-11-2022</a:t>
            </a:fld>
            <a:endParaRPr lang="da-DK"/>
          </a:p>
        </p:txBody>
      </p:sp>
      <p:sp>
        <p:nvSpPr>
          <p:cNvPr id="6" name="Pladsholder til sidefod 5">
            <a:extLst>
              <a:ext uri="{FF2B5EF4-FFF2-40B4-BE49-F238E27FC236}">
                <a16:creationId xmlns:a16="http://schemas.microsoft.com/office/drawing/2014/main" id="{24C623FB-EAEC-4DDB-AB68-9813AF0B169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F8CC4C7-392F-4BCE-8761-F67A4CDE6D8E}"/>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42329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D1AAB1D-C62C-413C-9AA1-643B6F7EC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53B7506-FC6A-461D-9E7C-5B3A397AC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DABE1E-6E6D-480E-B972-4D9B935FE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03BB1-48A2-4BF8-88EB-DD491D91B4FB}" type="datetimeFigureOut">
              <a:rPr lang="da-DK" smtClean="0"/>
              <a:t>17-11-2022</a:t>
            </a:fld>
            <a:endParaRPr lang="da-DK"/>
          </a:p>
        </p:txBody>
      </p:sp>
      <p:sp>
        <p:nvSpPr>
          <p:cNvPr id="5" name="Pladsholder til sidefod 4">
            <a:extLst>
              <a:ext uri="{FF2B5EF4-FFF2-40B4-BE49-F238E27FC236}">
                <a16:creationId xmlns:a16="http://schemas.microsoft.com/office/drawing/2014/main" id="{396D03A5-B599-4104-9059-96F4B690E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444E8CB-C358-4466-AB08-78E902654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8491-637B-4614-A0EB-3E4FF14C3638}" type="slidenum">
              <a:rPr lang="da-DK" smtClean="0"/>
              <a:t>‹nr.›</a:t>
            </a:fld>
            <a:endParaRPr lang="da-DK"/>
          </a:p>
        </p:txBody>
      </p:sp>
    </p:spTree>
    <p:extLst>
      <p:ext uri="{BB962C8B-B14F-4D97-AF65-F5344CB8AC3E}">
        <p14:creationId xmlns:p14="http://schemas.microsoft.com/office/powerpoint/2010/main" val="117205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xm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altomkost.dk/fakta/naeringsindhold-i-maden/energiprocenter/" TargetMode="External"/><Relationship Id="rId5" Type="http://schemas.openxmlformats.org/officeDocument/2006/relationships/image" Target="../media/image1.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altomkost.dk/raad-og-anbefalinger/de-officielle-kostraad-godt-for-sundhed-og-klima/spis-mindre-af-det-soede-salte-og-fede/" TargetMode="External"/><Relationship Id="rId7" Type="http://schemas.openxmlformats.org/officeDocument/2006/relationships/hyperlink" Target="https://altomkost.dk/raad-og-anbefalinger/de-officielle-kostraad-godt-for-sundhed-og-klim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8.jpeg"/><Relationship Id="rId4" Type="http://schemas.openxmlformats.org/officeDocument/2006/relationships/image" Target="../media/image1.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1.png"/><Relationship Id="rId7" Type="http://schemas.openxmlformats.org/officeDocument/2006/relationships/hyperlink" Target="https://altomkost.dk/maerker/noeglehullet/privat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altomkost.dk/maerker/fuldkornslogoet/" TargetMode="External"/><Relationship Id="rId5" Type="http://schemas.openxmlformats.org/officeDocument/2006/relationships/image" Target="../media/image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ernaeringsfokus.d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voresmad.dk/" TargetMode="Externa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2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altomkost.dk/raad-og-anbefalinger/de-officielle-kostraad-godt-for-sundhed-og-klim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257055B-E897-419B-89EB-1656F2513619}"/>
              </a:ext>
            </a:extLst>
          </p:cNvPr>
          <p:cNvSpPr/>
          <p:nvPr/>
        </p:nvSpPr>
        <p:spPr>
          <a:xfrm>
            <a:off x="1435510" y="3429000"/>
            <a:ext cx="8845081" cy="1077218"/>
          </a:xfrm>
          <a:prstGeom prst="rect">
            <a:avLst/>
          </a:prstGeom>
        </p:spPr>
        <p:txBody>
          <a:bodyPr wrap="square">
            <a:spAutoFit/>
          </a:bodyPr>
          <a:lstStyle/>
          <a:p>
            <a:pPr algn="ctr"/>
            <a:r>
              <a:rPr lang="da-DK" sz="3200" b="1" dirty="0">
                <a:latin typeface="PressSerif-Bold"/>
              </a:rPr>
              <a:t>2 DAGSKOSTFORSLAG TIL VÆGTTAB </a:t>
            </a:r>
          </a:p>
          <a:p>
            <a:pPr algn="ctr"/>
            <a:r>
              <a:rPr lang="da-DK" sz="3200" b="1" dirty="0">
                <a:latin typeface="PressSerif-Bold"/>
              </a:rPr>
              <a:t>PÅ CA. 8000 kJ = 1900 kcal</a:t>
            </a:r>
            <a:endParaRPr lang="da-DK" sz="3200" dirty="0"/>
          </a:p>
        </p:txBody>
      </p:sp>
      <p:pic>
        <p:nvPicPr>
          <p:cNvPr id="7" name="Billede 6">
            <a:extLst>
              <a:ext uri="{FF2B5EF4-FFF2-40B4-BE49-F238E27FC236}">
                <a16:creationId xmlns:a16="http://schemas.microsoft.com/office/drawing/2014/main" id="{68146D08-EA57-452A-A0C7-E95EEFEC8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pic>
        <p:nvPicPr>
          <p:cNvPr id="8" name="Billede 7">
            <a:extLst>
              <a:ext uri="{FF2B5EF4-FFF2-40B4-BE49-F238E27FC236}">
                <a16:creationId xmlns:a16="http://schemas.microsoft.com/office/drawing/2014/main" id="{0235695A-1599-4197-9CE9-261AB39ED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425220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7BD1845-16A3-11BE-8287-5F849F671808}"/>
              </a:ext>
            </a:extLst>
          </p:cNvPr>
          <p:cNvGraphicFramePr>
            <a:graphicFrameLocks/>
          </p:cNvGraphicFramePr>
          <p:nvPr>
            <p:extLst>
              <p:ext uri="{D42A27DB-BD31-4B8C-83A1-F6EECF244321}">
                <p14:modId xmlns:p14="http://schemas.microsoft.com/office/powerpoint/2010/main" val="1145237190"/>
              </p:ext>
            </p:extLst>
          </p:nvPr>
        </p:nvGraphicFramePr>
        <p:xfrm>
          <a:off x="-46337" y="2228062"/>
          <a:ext cx="4979972" cy="310110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12" name="Billede 11">
            <a:extLst>
              <a:ext uri="{FF2B5EF4-FFF2-40B4-BE49-F238E27FC236}">
                <a16:creationId xmlns:a16="http://schemas.microsoft.com/office/drawing/2014/main" id="{6050BD34-2505-44D4-84FD-469FD8949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190191" y="6531116"/>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1215726" y="3784533"/>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2397981" y="3035949"/>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2692044" y="3913636"/>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2829163" y="2693036"/>
            <a:ext cx="1299240"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3360220" y="4273176"/>
            <a:ext cx="1179073"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229723" y="4411676"/>
            <a:ext cx="1469868"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0" name="Tekstfelt 19">
            <a:extLst>
              <a:ext uri="{FF2B5EF4-FFF2-40B4-BE49-F238E27FC236}">
                <a16:creationId xmlns:a16="http://schemas.microsoft.com/office/drawing/2014/main" id="{9C8FCA41-BEAD-614D-BC75-8FED702D601F}"/>
              </a:ext>
            </a:extLst>
          </p:cNvPr>
          <p:cNvSpPr txBox="1"/>
          <p:nvPr/>
        </p:nvSpPr>
        <p:spPr>
          <a:xfrm>
            <a:off x="789719" y="5308179"/>
            <a:ext cx="3471653"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pic>
        <p:nvPicPr>
          <p:cNvPr id="4" name="Billede 3">
            <a:extLst>
              <a:ext uri="{FF2B5EF4-FFF2-40B4-BE49-F238E27FC236}">
                <a16:creationId xmlns:a16="http://schemas.microsoft.com/office/drawing/2014/main" id="{161EE863-1191-3548-A8E5-6AC7C5D623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8100" y="2182327"/>
            <a:ext cx="3232361" cy="3056050"/>
          </a:xfrm>
          <a:prstGeom prst="rect">
            <a:avLst/>
          </a:prstGeom>
        </p:spPr>
      </p:pic>
      <p:pic>
        <p:nvPicPr>
          <p:cNvPr id="7" name="Billede 6">
            <a:extLst>
              <a:ext uri="{FF2B5EF4-FFF2-40B4-BE49-F238E27FC236}">
                <a16:creationId xmlns:a16="http://schemas.microsoft.com/office/drawing/2014/main" id="{F9F1ABA6-C1B2-9B48-B5E9-8E20B33273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7941" y="2182327"/>
            <a:ext cx="2791584" cy="3056050"/>
          </a:xfrm>
          <a:prstGeom prst="rect">
            <a:avLst/>
          </a:prstGeom>
        </p:spPr>
      </p:pic>
      <p:sp>
        <p:nvSpPr>
          <p:cNvPr id="28" name="Rektangel 27">
            <a:extLst>
              <a:ext uri="{FF2B5EF4-FFF2-40B4-BE49-F238E27FC236}">
                <a16:creationId xmlns:a16="http://schemas.microsoft.com/office/drawing/2014/main" id="{2460A0E1-F2CB-2846-9B2E-1386435FE762}"/>
              </a:ext>
            </a:extLst>
          </p:cNvPr>
          <p:cNvSpPr/>
          <p:nvPr/>
        </p:nvSpPr>
        <p:spPr>
          <a:xfrm>
            <a:off x="6749754" y="3205226"/>
            <a:ext cx="1094210" cy="276999"/>
          </a:xfrm>
          <a:prstGeom prst="rect">
            <a:avLst/>
          </a:prstGeom>
        </p:spPr>
        <p:txBody>
          <a:bodyPr wrap="none">
            <a:spAutoFit/>
          </a:bodyPr>
          <a:lstStyle/>
          <a:p>
            <a:r>
              <a:rPr lang="en-US" sz="1200" dirty="0"/>
              <a:t>Protein: 20 E%</a:t>
            </a:r>
          </a:p>
        </p:txBody>
      </p:sp>
      <p:sp>
        <p:nvSpPr>
          <p:cNvPr id="27" name="Tekstfelt 26">
            <a:extLst>
              <a:ext uri="{FF2B5EF4-FFF2-40B4-BE49-F238E27FC236}">
                <a16:creationId xmlns:a16="http://schemas.microsoft.com/office/drawing/2014/main" id="{6CD10B60-6E08-7F40-A2EB-5443EE2C9EFB}"/>
              </a:ext>
            </a:extLst>
          </p:cNvPr>
          <p:cNvSpPr txBox="1"/>
          <p:nvPr/>
        </p:nvSpPr>
        <p:spPr>
          <a:xfrm>
            <a:off x="5510943" y="3784533"/>
            <a:ext cx="1327617" cy="276999"/>
          </a:xfrm>
          <a:prstGeom prst="rect">
            <a:avLst/>
          </a:prstGeom>
          <a:noFill/>
        </p:spPr>
        <p:txBody>
          <a:bodyPr wrap="square" rtlCol="0">
            <a:spAutoFit/>
          </a:bodyPr>
          <a:lstStyle/>
          <a:p>
            <a:r>
              <a:rPr lang="da-DK" sz="1200" dirty="0"/>
              <a:t>Kulhydrat: 47 E%</a:t>
            </a:r>
          </a:p>
        </p:txBody>
      </p:sp>
      <p:sp>
        <p:nvSpPr>
          <p:cNvPr id="29" name="Rektangel 28">
            <a:extLst>
              <a:ext uri="{FF2B5EF4-FFF2-40B4-BE49-F238E27FC236}">
                <a16:creationId xmlns:a16="http://schemas.microsoft.com/office/drawing/2014/main" id="{506F5E6B-88FA-D64C-AE40-1ED856A4A613}"/>
              </a:ext>
            </a:extLst>
          </p:cNvPr>
          <p:cNvSpPr/>
          <p:nvPr/>
        </p:nvSpPr>
        <p:spPr>
          <a:xfrm>
            <a:off x="6916555" y="4134677"/>
            <a:ext cx="916598" cy="276999"/>
          </a:xfrm>
          <a:prstGeom prst="rect">
            <a:avLst/>
          </a:prstGeom>
        </p:spPr>
        <p:txBody>
          <a:bodyPr wrap="none">
            <a:spAutoFit/>
          </a:bodyPr>
          <a:lstStyle/>
          <a:p>
            <a:r>
              <a:rPr lang="da-DK" sz="1200" dirty="0"/>
              <a:t>Fedt: 33 E%</a:t>
            </a:r>
          </a:p>
        </p:txBody>
      </p:sp>
      <p:sp>
        <p:nvSpPr>
          <p:cNvPr id="30" name="Tekstfelt 29">
            <a:extLst>
              <a:ext uri="{FF2B5EF4-FFF2-40B4-BE49-F238E27FC236}">
                <a16:creationId xmlns:a16="http://schemas.microsoft.com/office/drawing/2014/main" id="{2ABF57C8-E6F4-3F4E-9849-CA75AE9C6DAD}"/>
              </a:ext>
            </a:extLst>
          </p:cNvPr>
          <p:cNvSpPr txBox="1"/>
          <p:nvPr/>
        </p:nvSpPr>
        <p:spPr>
          <a:xfrm>
            <a:off x="9071518" y="3778614"/>
            <a:ext cx="1327617" cy="276999"/>
          </a:xfrm>
          <a:prstGeom prst="rect">
            <a:avLst/>
          </a:prstGeom>
          <a:noFill/>
        </p:spPr>
        <p:txBody>
          <a:bodyPr wrap="square" rtlCol="0">
            <a:spAutoFit/>
          </a:bodyPr>
          <a:lstStyle/>
          <a:p>
            <a:r>
              <a:rPr lang="da-DK" sz="1200" dirty="0"/>
              <a:t>Kulhydrat: 48 E%</a:t>
            </a:r>
          </a:p>
        </p:txBody>
      </p:sp>
      <p:sp>
        <p:nvSpPr>
          <p:cNvPr id="31" name="Rektangel 30">
            <a:extLst>
              <a:ext uri="{FF2B5EF4-FFF2-40B4-BE49-F238E27FC236}">
                <a16:creationId xmlns:a16="http://schemas.microsoft.com/office/drawing/2014/main" id="{8289A49A-3B7B-3141-B086-D2EB4F37DD93}"/>
              </a:ext>
            </a:extLst>
          </p:cNvPr>
          <p:cNvSpPr/>
          <p:nvPr/>
        </p:nvSpPr>
        <p:spPr>
          <a:xfrm>
            <a:off x="10343733" y="3200507"/>
            <a:ext cx="1094210" cy="276999"/>
          </a:xfrm>
          <a:prstGeom prst="rect">
            <a:avLst/>
          </a:prstGeom>
        </p:spPr>
        <p:txBody>
          <a:bodyPr wrap="none">
            <a:spAutoFit/>
          </a:bodyPr>
          <a:lstStyle/>
          <a:p>
            <a:r>
              <a:rPr lang="en-US" sz="1200" dirty="0"/>
              <a:t>Protein: 20 E%</a:t>
            </a:r>
          </a:p>
        </p:txBody>
      </p:sp>
      <p:sp>
        <p:nvSpPr>
          <p:cNvPr id="32" name="Rektangel 31">
            <a:extLst>
              <a:ext uri="{FF2B5EF4-FFF2-40B4-BE49-F238E27FC236}">
                <a16:creationId xmlns:a16="http://schemas.microsoft.com/office/drawing/2014/main" id="{36EA29E9-FFD5-E644-A39E-CEB365BCCE00}"/>
              </a:ext>
            </a:extLst>
          </p:cNvPr>
          <p:cNvSpPr/>
          <p:nvPr/>
        </p:nvSpPr>
        <p:spPr>
          <a:xfrm>
            <a:off x="10432539" y="4134677"/>
            <a:ext cx="916598" cy="276999"/>
          </a:xfrm>
          <a:prstGeom prst="rect">
            <a:avLst/>
          </a:prstGeom>
        </p:spPr>
        <p:txBody>
          <a:bodyPr wrap="none">
            <a:spAutoFit/>
          </a:bodyPr>
          <a:lstStyle/>
          <a:p>
            <a:r>
              <a:rPr lang="da-DK" sz="1200" dirty="0"/>
              <a:t>Fedt: 32 E%</a:t>
            </a:r>
          </a:p>
        </p:txBody>
      </p:sp>
      <p:sp>
        <p:nvSpPr>
          <p:cNvPr id="8" name="Tekstfelt 7">
            <a:extLst>
              <a:ext uri="{FF2B5EF4-FFF2-40B4-BE49-F238E27FC236}">
                <a16:creationId xmlns:a16="http://schemas.microsoft.com/office/drawing/2014/main" id="{CDE6E582-2CE0-B757-49AA-5B6FBA176883}"/>
              </a:ext>
            </a:extLst>
          </p:cNvPr>
          <p:cNvSpPr txBox="1"/>
          <p:nvPr/>
        </p:nvSpPr>
        <p:spPr>
          <a:xfrm>
            <a:off x="2692044" y="4716435"/>
            <a:ext cx="1188349" cy="461665"/>
          </a:xfrm>
          <a:prstGeom prst="rect">
            <a:avLst/>
          </a:prstGeom>
          <a:noFill/>
        </p:spPr>
        <p:txBody>
          <a:bodyPr wrap="square">
            <a:spAutoFit/>
          </a:bodyPr>
          <a:lstStyle/>
          <a:p>
            <a:r>
              <a:rPr lang="da-DK" sz="1200" dirty="0"/>
              <a:t>Heraf mættet fedt max 10 E%</a:t>
            </a:r>
          </a:p>
        </p:txBody>
      </p:sp>
    </p:spTree>
    <p:extLst>
      <p:ext uri="{BB962C8B-B14F-4D97-AF65-F5344CB8AC3E}">
        <p14:creationId xmlns:p14="http://schemas.microsoft.com/office/powerpoint/2010/main" val="47056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0C2A4C48-3EEF-4621-869E-CCC854D1C4A7}"/>
              </a:ext>
            </a:extLst>
          </p:cNvPr>
          <p:cNvSpPr txBox="1"/>
          <p:nvPr/>
        </p:nvSpPr>
        <p:spPr>
          <a:xfrm>
            <a:off x="928734" y="1687354"/>
            <a:ext cx="10571147" cy="4862870"/>
          </a:xfrm>
          <a:prstGeom prst="rect">
            <a:avLst/>
          </a:prstGeom>
          <a:noFill/>
        </p:spPr>
        <p:txBody>
          <a:bodyPr wrap="square" rtlCol="0">
            <a:spAutoFit/>
          </a:bodyPr>
          <a:lstStyle/>
          <a:p>
            <a:r>
              <a:rPr lang="da-DK" sz="3200" dirty="0">
                <a:latin typeface="+mj-lt"/>
              </a:rPr>
              <a:t>Tips </a:t>
            </a:r>
          </a:p>
          <a:p>
            <a:endParaRPr lang="da-DK" sz="2000" dirty="0"/>
          </a:p>
          <a:p>
            <a:pPr marL="342900" indent="-342900">
              <a:buFont typeface="Arial" panose="020B0604020202020204" pitchFamily="34" charset="0"/>
              <a:buChar char="•"/>
            </a:pPr>
            <a:r>
              <a:rPr lang="da-DK" sz="2000" dirty="0"/>
              <a:t>Vælg kød med højst 10 g fedt per 100 gram og fjern skindet fra fjerkræ og fedtkanter, inden du spiser det</a:t>
            </a:r>
          </a:p>
          <a:p>
            <a:pPr marL="342900" indent="-342900">
              <a:buFont typeface="Arial" panose="020B0604020202020204" pitchFamily="34" charset="0"/>
              <a:buChar char="•"/>
            </a:pPr>
            <a:r>
              <a:rPr lang="da-DK" sz="2000" dirty="0"/>
              <a:t>Grøntsager indeholder få kalorier. De grove grøntsager som kål og rodfrugter indeholder mange kostfibre, der er med til at mætte. Spis derfor flere grøntsager og vælg efter lyst -  gerne lokale grøntsager i sæson</a:t>
            </a:r>
          </a:p>
          <a:p>
            <a:pPr marL="285750" indent="-285750">
              <a:buFontTx/>
              <a:buChar char="-"/>
            </a:pPr>
            <a:endParaRPr lang="da-DK" sz="2000" dirty="0"/>
          </a:p>
          <a:p>
            <a:pPr marL="342900" indent="-342900">
              <a:buFont typeface="Arial" panose="020B0604020202020204" pitchFamily="34" charset="0"/>
              <a:buChar char="•"/>
            </a:pPr>
            <a:r>
              <a:rPr lang="da-DK" sz="2000" b="1" dirty="0"/>
              <a:t>Tilpas måltiderne </a:t>
            </a:r>
            <a:r>
              <a:rPr lang="da-DK" sz="2000" dirty="0"/>
              <a:t>efter behov – både indhold og tidspunkt</a:t>
            </a:r>
          </a:p>
          <a:p>
            <a:pPr marL="800100" lvl="1" indent="-342900">
              <a:buFont typeface="Arial" panose="020B0604020202020204" pitchFamily="34" charset="0"/>
              <a:buChar char="•"/>
            </a:pPr>
            <a:r>
              <a:rPr lang="da-DK" sz="2000" dirty="0"/>
              <a:t>Er man ikke sulten til et mellemmåltid, så spring det over og gem det til senere – fx efter aftensmad</a:t>
            </a:r>
          </a:p>
          <a:p>
            <a:pPr marL="800100" lvl="1" indent="-342900">
              <a:buFont typeface="Arial" panose="020B0604020202020204" pitchFamily="34" charset="0"/>
              <a:buChar char="•"/>
            </a:pPr>
            <a:r>
              <a:rPr lang="da-DK" sz="2000" dirty="0"/>
              <a:t>Proteiner i måltidet bidrager til øget mæthedsfornemmelse</a:t>
            </a:r>
          </a:p>
          <a:p>
            <a:pPr marL="800100" lvl="1" indent="-342900">
              <a:buFont typeface="Arial" panose="020B0604020202020204" pitchFamily="34" charset="0"/>
              <a:buChar char="•"/>
            </a:pPr>
            <a:r>
              <a:rPr lang="da-DK" sz="2000" dirty="0"/>
              <a:t>Kostfibre fra fuldkornsprodukter og grøntsager er godt for fordøjelsen</a:t>
            </a:r>
          </a:p>
          <a:p>
            <a:pPr lvl="1"/>
            <a:endParaRPr lang="da-DK" sz="2000" dirty="0"/>
          </a:p>
          <a:p>
            <a:pPr lvl="1"/>
            <a:endParaRPr lang="da-DK" b="1" dirty="0">
              <a:solidFill>
                <a:srgbClr val="FF0000"/>
              </a:solidFill>
            </a:endParaRPr>
          </a:p>
        </p:txBody>
      </p:sp>
      <p:pic>
        <p:nvPicPr>
          <p:cNvPr id="4" name="Billede 3">
            <a:extLst>
              <a:ext uri="{FF2B5EF4-FFF2-40B4-BE49-F238E27FC236}">
                <a16:creationId xmlns:a16="http://schemas.microsoft.com/office/drawing/2014/main" id="{D07CB5CC-B365-48B5-8EA3-D2083E693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Tree>
    <p:extLst>
      <p:ext uri="{BB962C8B-B14F-4D97-AF65-F5344CB8AC3E}">
        <p14:creationId xmlns:p14="http://schemas.microsoft.com/office/powerpoint/2010/main" val="200022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0CC39D-BC76-4091-B5B2-BDC47C78A2EE}"/>
              </a:ext>
            </a:extLst>
          </p:cNvPr>
          <p:cNvSpPr>
            <a:spLocks noGrp="1"/>
          </p:cNvSpPr>
          <p:nvPr>
            <p:ph idx="1"/>
          </p:nvPr>
        </p:nvSpPr>
        <p:spPr>
          <a:xfrm>
            <a:off x="838200" y="1825625"/>
            <a:ext cx="10515600" cy="4351338"/>
          </a:xfrm>
        </p:spPr>
        <p:txBody>
          <a:bodyPr>
            <a:normAutofit/>
          </a:bodyPr>
          <a:lstStyle/>
          <a:p>
            <a:pPr marL="0" indent="0">
              <a:buNone/>
            </a:pPr>
            <a:r>
              <a:rPr lang="da-DK" sz="3200" b="1" dirty="0">
                <a:latin typeface="+mj-lt"/>
              </a:rPr>
              <a:t>Drikkevarer</a:t>
            </a:r>
            <a:r>
              <a:rPr lang="da-DK" sz="3200" dirty="0">
                <a:latin typeface="+mj-lt"/>
              </a:rPr>
              <a:t>  </a:t>
            </a:r>
          </a:p>
          <a:p>
            <a:pPr marL="0" indent="0">
              <a:buNone/>
            </a:pPr>
            <a:endParaRPr lang="da-DK" sz="2200" dirty="0"/>
          </a:p>
          <a:p>
            <a:pPr lvl="0">
              <a:lnSpc>
                <a:spcPct val="100000"/>
              </a:lnSpc>
            </a:pPr>
            <a:r>
              <a:rPr lang="da-DK" sz="2000" dirty="0"/>
              <a:t>Sluk tørsten i vand. Drik 1 – 1 ½ liter dagligt</a:t>
            </a:r>
          </a:p>
          <a:p>
            <a:pPr lvl="0">
              <a:lnSpc>
                <a:spcPct val="100000"/>
              </a:lnSpc>
            </a:pPr>
            <a:r>
              <a:rPr lang="da-DK" sz="2000" dirty="0"/>
              <a:t>Ca. 250 ml mælk eller mælkeprodukt dagligt er passende i en sund og varieret kost</a:t>
            </a:r>
          </a:p>
          <a:p>
            <a:pPr lvl="0">
              <a:lnSpc>
                <a:spcPct val="100000"/>
              </a:lnSpc>
            </a:pPr>
            <a:r>
              <a:rPr lang="da-DK" sz="2000" dirty="0"/>
              <a:t>Ris-, soja-, havre- og mandeldrik kan ikke erstatte komælk, da de har et lavere naturligt indhold af vitaminer og mineraler</a:t>
            </a:r>
          </a:p>
          <a:p>
            <a:pPr lvl="0">
              <a:lnSpc>
                <a:spcPct val="100000"/>
              </a:lnSpc>
            </a:pPr>
            <a:r>
              <a:rPr lang="da-DK" sz="2000" dirty="0"/>
              <a:t>Drik kun </a:t>
            </a:r>
            <a:r>
              <a:rPr lang="da-DK" sz="2000" dirty="0" err="1"/>
              <a:t>sukkersødet</a:t>
            </a:r>
            <a:r>
              <a:rPr lang="da-DK" sz="2000" dirty="0"/>
              <a:t> sodavand, saftevand, øl og vin engang imellem. Disse drikkevarer bidrager med energi (kJ/kcal), giver begrænset mæthedsfornemmelse og har et lille indhold af vitaminer og mineraler </a:t>
            </a:r>
            <a:r>
              <a:rPr lang="da-DK" sz="1600" dirty="0"/>
              <a:t>(</a:t>
            </a:r>
            <a:r>
              <a:rPr lang="da-DK" sz="1600" dirty="0">
                <a:hlinkClick r:id="rId3"/>
              </a:rPr>
              <a:t>Spis mindre af det søde, salte og fede - Alt om kost</a:t>
            </a:r>
            <a:r>
              <a:rPr lang="da-DK" sz="1600" dirty="0"/>
              <a:t>)</a:t>
            </a:r>
          </a:p>
          <a:p>
            <a:r>
              <a:rPr lang="da-DK" sz="2000" dirty="0"/>
              <a:t>1 glas juice (100 ml) kan tælle med som 1 af de ‘6 om dagen’. En større mængde juice tæller som sodavand og saft i kalorieregnskabet</a:t>
            </a:r>
          </a:p>
          <a:p>
            <a:pPr lvl="0"/>
            <a:endParaRPr lang="da-DK" sz="2200" dirty="0"/>
          </a:p>
          <a:p>
            <a:pPr marL="0" indent="0">
              <a:buNone/>
            </a:pPr>
            <a:endParaRPr lang="da-DK" dirty="0"/>
          </a:p>
        </p:txBody>
      </p:sp>
      <p:pic>
        <p:nvPicPr>
          <p:cNvPr id="4" name="Billede 3">
            <a:extLst>
              <a:ext uri="{FF2B5EF4-FFF2-40B4-BE49-F238E27FC236}">
                <a16:creationId xmlns:a16="http://schemas.microsoft.com/office/drawing/2014/main" id="{1865FAA5-1778-4790-AEE0-21076C7FD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pic>
        <p:nvPicPr>
          <p:cNvPr id="1030" name="Picture 6" descr="Billedresultat for drik vand">
            <a:extLst>
              <a:ext uri="{FF2B5EF4-FFF2-40B4-BE49-F238E27FC236}">
                <a16:creationId xmlns:a16="http://schemas.microsoft.com/office/drawing/2014/main" id="{3938E981-3E72-4019-9B9A-DA2F5FCDC6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44" r="21871"/>
          <a:stretch/>
        </p:blipFill>
        <p:spPr bwMode="auto">
          <a:xfrm>
            <a:off x="9265638" y="1754593"/>
            <a:ext cx="1051248" cy="1264374"/>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BF5DE037-3282-40AF-B4EF-54BA4E4B6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2" name="Tekstfelt 1">
            <a:extLst>
              <a:ext uri="{FF2B5EF4-FFF2-40B4-BE49-F238E27FC236}">
                <a16:creationId xmlns:a16="http://schemas.microsoft.com/office/drawing/2014/main" id="{54F1C3FB-AAAC-2940-BDD8-9F8DD1792332}"/>
              </a:ext>
            </a:extLst>
          </p:cNvPr>
          <p:cNvSpPr txBox="1"/>
          <p:nvPr/>
        </p:nvSpPr>
        <p:spPr>
          <a:xfrm>
            <a:off x="33742" y="6497947"/>
            <a:ext cx="5863590"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https://altomkost.dk/raad-og-anbefalinger/de-officielle-kostraad-godt-for-sundhed-og-klima/</a:t>
            </a:r>
            <a:endParaRPr lang="en-US" sz="1100" dirty="0"/>
          </a:p>
        </p:txBody>
      </p:sp>
      <p:pic>
        <p:nvPicPr>
          <p:cNvPr id="7" name="Billede 6" descr="Et billede, der indeholder kop, drik, bord, glas&#10;&#10;Automatisk genereret beskrivelse">
            <a:extLst>
              <a:ext uri="{FF2B5EF4-FFF2-40B4-BE49-F238E27FC236}">
                <a16:creationId xmlns:a16="http://schemas.microsoft.com/office/drawing/2014/main" id="{DCDF6365-555F-44EC-8D34-524CEC8C64F2}"/>
              </a:ext>
            </a:extLst>
          </p:cNvPr>
          <p:cNvPicPr>
            <a:picLocks noChangeAspect="1"/>
          </p:cNvPicPr>
          <p:nvPr/>
        </p:nvPicPr>
        <p:blipFill rotWithShape="1">
          <a:blip r:embed="rId8">
            <a:extLst>
              <a:ext uri="{28A0092B-C50C-407E-A947-70E740481C1C}">
                <a14:useLocalDpi xmlns:a14="http://schemas.microsoft.com/office/drawing/2010/main" val="0"/>
              </a:ext>
            </a:extLst>
          </a:blip>
          <a:srcRect l="12606" t="29605" r="10436" b="13815"/>
          <a:stretch/>
        </p:blipFill>
        <p:spPr>
          <a:xfrm>
            <a:off x="8454161" y="5919045"/>
            <a:ext cx="1517952" cy="836821"/>
          </a:xfrm>
          <a:prstGeom prst="rect">
            <a:avLst/>
          </a:prstGeom>
        </p:spPr>
      </p:pic>
      <p:pic>
        <p:nvPicPr>
          <p:cNvPr id="24" name="Billede 23" descr="Et billede, der indeholder drikkevarer&#10;&#10;Automatisk genereret beskrivelse">
            <a:extLst>
              <a:ext uri="{FF2B5EF4-FFF2-40B4-BE49-F238E27FC236}">
                <a16:creationId xmlns:a16="http://schemas.microsoft.com/office/drawing/2014/main" id="{8C738ADD-B994-469B-88FB-2D9B9ABD829F}"/>
              </a:ext>
            </a:extLst>
          </p:cNvPr>
          <p:cNvPicPr>
            <a:picLocks noChangeAspect="1"/>
          </p:cNvPicPr>
          <p:nvPr/>
        </p:nvPicPr>
        <p:blipFill rotWithShape="1">
          <a:blip r:embed="rId9">
            <a:extLst>
              <a:ext uri="{28A0092B-C50C-407E-A947-70E740481C1C}">
                <a14:useLocalDpi xmlns:a14="http://schemas.microsoft.com/office/drawing/2010/main" val="0"/>
              </a:ext>
            </a:extLst>
          </a:blip>
          <a:srcRect l="35630" t="20555" r="38809" b="17370"/>
          <a:stretch/>
        </p:blipFill>
        <p:spPr>
          <a:xfrm>
            <a:off x="10747738" y="1651144"/>
            <a:ext cx="804783" cy="1465327"/>
          </a:xfrm>
          <a:prstGeom prst="rect">
            <a:avLst/>
          </a:prstGeom>
        </p:spPr>
      </p:pic>
    </p:spTree>
    <p:extLst>
      <p:ext uri="{BB962C8B-B14F-4D97-AF65-F5344CB8AC3E}">
        <p14:creationId xmlns:p14="http://schemas.microsoft.com/office/powerpoint/2010/main" val="177234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a:bodyPr>
          <a:lstStyle/>
          <a:p>
            <a:pPr marL="0" indent="0" algn="ctr">
              <a:buNone/>
            </a:pPr>
            <a:r>
              <a:rPr lang="da-DK" sz="3200" dirty="0">
                <a:latin typeface="+mj-lt"/>
              </a:rPr>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a:t>
            </a:r>
          </a:p>
          <a:p>
            <a:pPr>
              <a:lnSpc>
                <a:spcPct val="150000"/>
              </a:lnSpc>
            </a:pPr>
            <a:r>
              <a:rPr lang="da-DK" sz="2000" dirty="0"/>
              <a:t>Høj fysisk aktivitetsniveau mindst to gange om ugen af en varighed på 20-30 minutter, fremmer og vedligeholder kondition, muskelstyrke, bevægelighed og knoglesundhed. Ved høj fysisk aktivitet bliver du forpustet, og har svært ved at føre en samtale</a:t>
            </a:r>
          </a:p>
        </p:txBody>
      </p:sp>
      <p:pic>
        <p:nvPicPr>
          <p:cNvPr id="5" name="Billede 4">
            <a:extLst>
              <a:ext uri="{FF2B5EF4-FFF2-40B4-BE49-F238E27FC236}">
                <a16:creationId xmlns:a16="http://schemas.microsoft.com/office/drawing/2014/main" id="{3CBE6305-370F-4743-B013-DED873B31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6" name="Billede 5">
            <a:extLst>
              <a:ext uri="{FF2B5EF4-FFF2-40B4-BE49-F238E27FC236}">
                <a16:creationId xmlns:a16="http://schemas.microsoft.com/office/drawing/2014/main" id="{BF439CEC-A5C0-422A-9168-2D024F2F0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324785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Miljø- og Fødevareministeriets officielle ernæringsmærke, der på en enkel og synlig måde gør det nemmere at finde de sundere fødevarer og madretter. </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brød, knækbrød og pasta med fuldkornslogoet. Børn i alderen 4-10 år anbefales 40-60 gram fuldkorn om dagen, da de ikke spiser så meget mad, mens den øvrige, raske befolkning anbefales at spise 75 gram fuldkorn om dagen. </a:t>
            </a:r>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921"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523106" y="1608132"/>
            <a:ext cx="10948938" cy="584775"/>
          </a:xfrm>
          <a:prstGeom prst="rect">
            <a:avLst/>
          </a:prstGeom>
          <a:noFill/>
        </p:spPr>
        <p:txBody>
          <a:bodyPr wrap="square" rtlCol="0">
            <a:spAutoFit/>
          </a:bodyPr>
          <a:lstStyle/>
          <a:p>
            <a:r>
              <a:rPr lang="da-DK" sz="3200"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14" name="Billede 13">
            <a:extLst>
              <a:ext uri="{FF2B5EF4-FFF2-40B4-BE49-F238E27FC236}">
                <a16:creationId xmlns:a16="http://schemas.microsoft.com/office/drawing/2014/main" id="{DEB67821-3395-438F-8F9B-E83DF2BD5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420966"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https://altomkost.dk/maerker/noeglehullet/private/</a:t>
            </a:r>
            <a:r>
              <a:rPr lang="en-US" sz="1100" dirty="0"/>
              <a:t>  </a:t>
            </a:r>
          </a:p>
        </p:txBody>
      </p:sp>
      <p:pic>
        <p:nvPicPr>
          <p:cNvPr id="15" name="Billede 14">
            <a:extLst>
              <a:ext uri="{FF2B5EF4-FFF2-40B4-BE49-F238E27FC236}">
                <a16:creationId xmlns:a16="http://schemas.microsoft.com/office/drawing/2014/main" id="{7A2BB29A-C785-4596-B901-440586B986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569" y="3654130"/>
            <a:ext cx="2682747" cy="2682747"/>
          </a:xfrm>
          <a:prstGeom prst="rect">
            <a:avLst/>
          </a:prstGeom>
        </p:spPr>
      </p:pic>
    </p:spTree>
    <p:extLst>
      <p:ext uri="{BB962C8B-B14F-4D97-AF65-F5344CB8AC3E}">
        <p14:creationId xmlns:p14="http://schemas.microsoft.com/office/powerpoint/2010/main" val="285301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634490" y="2122570"/>
            <a:ext cx="8572831" cy="1062990"/>
          </a:xfrm>
        </p:spPr>
        <p:txBody>
          <a:bodyPr>
            <a:noAutofit/>
          </a:bodyPr>
          <a:lstStyle/>
          <a:p>
            <a:r>
              <a:rPr lang="da-DK" sz="4000" dirty="0"/>
              <a:t>Vidste du at… vægttab og -vedligehold </a:t>
            </a:r>
            <a:br>
              <a:rPr lang="da-DK" sz="4000" dirty="0"/>
            </a:br>
            <a:r>
              <a:rPr lang="da-DK" sz="4000" dirty="0"/>
              <a:t>kan bestilles eller downloades </a:t>
            </a:r>
            <a:r>
              <a:rPr lang="da-DK" sz="4000" u="sng" dirty="0"/>
              <a:t>gratis</a:t>
            </a:r>
            <a:r>
              <a:rPr lang="da-DK" sz="4000" dirty="0"/>
              <a:t> her:</a:t>
            </a:r>
            <a:endParaRPr lang="da-DK" sz="4000" b="1" dirty="0"/>
          </a:p>
        </p:txBody>
      </p:sp>
      <p:pic>
        <p:nvPicPr>
          <p:cNvPr id="5" name="Billede 4">
            <a:extLst>
              <a:ext uri="{FF2B5EF4-FFF2-40B4-BE49-F238E27FC236}">
                <a16:creationId xmlns:a16="http://schemas.microsoft.com/office/drawing/2014/main" id="{621D1646-095D-4C6A-9C65-7022DCC91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1544"/>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8" name="Billede 7">
            <a:extLst>
              <a:ext uri="{FF2B5EF4-FFF2-40B4-BE49-F238E27FC236}">
                <a16:creationId xmlns:a16="http://schemas.microsoft.com/office/drawing/2014/main" id="{17402758-A6B7-40F0-943A-405D657A8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pic>
        <p:nvPicPr>
          <p:cNvPr id="2050" name="Picture 2" descr="Vidste du at... vægttab, 6000kJ">
            <a:extLst>
              <a:ext uri="{FF2B5EF4-FFF2-40B4-BE49-F238E27FC236}">
                <a16:creationId xmlns:a16="http://schemas.microsoft.com/office/drawing/2014/main" id="{0EFA5EF5-DFE7-BB42-9488-AD4086876C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792" t="4821" r="32458" b="5715"/>
          <a:stretch/>
        </p:blipFill>
        <p:spPr bwMode="auto">
          <a:xfrm>
            <a:off x="2457451" y="3326938"/>
            <a:ext cx="2271712" cy="317722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33C5760A-53BB-214C-A8AC-86611551CD56}"/>
              </a:ext>
            </a:extLst>
          </p:cNvPr>
          <p:cNvSpPr txBox="1"/>
          <p:nvPr/>
        </p:nvSpPr>
        <p:spPr>
          <a:xfrm>
            <a:off x="5269230" y="4446270"/>
            <a:ext cx="5932170" cy="584775"/>
          </a:xfrm>
          <a:prstGeom prst="rect">
            <a:avLst/>
          </a:prstGeom>
          <a:noFill/>
        </p:spPr>
        <p:txBody>
          <a:bodyPr wrap="square" rtlCol="0">
            <a:spAutoFit/>
          </a:bodyPr>
          <a:lstStyle/>
          <a:p>
            <a:r>
              <a:rPr lang="en-US" sz="3200" dirty="0">
                <a:hlinkClick r:id="rId7"/>
              </a:rPr>
              <a:t>https://ernaeringsfokus.dk/</a:t>
            </a:r>
            <a:endParaRPr lang="en-US" sz="3200" dirty="0"/>
          </a:p>
        </p:txBody>
      </p:sp>
    </p:spTree>
    <p:extLst>
      <p:ext uri="{BB962C8B-B14F-4D97-AF65-F5344CB8AC3E}">
        <p14:creationId xmlns:p14="http://schemas.microsoft.com/office/powerpoint/2010/main" val="35232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5" name="Billede 4">
            <a:extLst>
              <a:ext uri="{FF2B5EF4-FFF2-40B4-BE49-F238E27FC236}">
                <a16:creationId xmlns:a16="http://schemas.microsoft.com/office/drawing/2014/main" id="{621D1646-095D-4C6A-9C65-7022DCC91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1544"/>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8" name="Billede 7">
            <a:extLst>
              <a:ext uri="{FF2B5EF4-FFF2-40B4-BE49-F238E27FC236}">
                <a16:creationId xmlns:a16="http://schemas.microsoft.com/office/drawing/2014/main" id="{17402758-A6B7-40F0-943A-405D657A8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0C2A4C48-3EEF-4621-869E-CCC854D1C4A7}"/>
              </a:ext>
            </a:extLst>
          </p:cNvPr>
          <p:cNvSpPr txBox="1"/>
          <p:nvPr/>
        </p:nvSpPr>
        <p:spPr>
          <a:xfrm>
            <a:off x="427289" y="1811708"/>
            <a:ext cx="10571147" cy="5616922"/>
          </a:xfrm>
          <a:prstGeom prst="rect">
            <a:avLst/>
          </a:prstGeom>
          <a:noFill/>
        </p:spPr>
        <p:txBody>
          <a:bodyPr wrap="square" rtlCol="0">
            <a:spAutoFit/>
          </a:bodyPr>
          <a:lstStyle/>
          <a:p>
            <a:r>
              <a:rPr lang="da-DK" sz="3200" dirty="0">
                <a:latin typeface="+mj-lt"/>
              </a:rPr>
              <a:t>Vægttab eller -vedligeholdelse?</a:t>
            </a:r>
          </a:p>
          <a:p>
            <a:endParaRPr lang="da-DK" dirty="0"/>
          </a:p>
          <a:p>
            <a:endParaRPr lang="da-DK" sz="1100" dirty="0"/>
          </a:p>
          <a:p>
            <a:r>
              <a:rPr lang="da-DK" dirty="0"/>
              <a:t>Hvis man vil </a:t>
            </a:r>
            <a:r>
              <a:rPr lang="da-DK" b="1" dirty="0"/>
              <a:t>tabe sig</a:t>
            </a:r>
            <a:r>
              <a:rPr lang="da-DK" dirty="0"/>
              <a:t>, skal det </a:t>
            </a:r>
            <a:r>
              <a:rPr lang="da-DK" b="1" dirty="0"/>
              <a:t>samlede indhold af kilojoule/kalorier </a:t>
            </a:r>
            <a:r>
              <a:rPr lang="da-DK" dirty="0"/>
              <a:t>i maden </a:t>
            </a:r>
            <a:r>
              <a:rPr lang="da-DK" b="1" dirty="0"/>
              <a:t>være mindre </a:t>
            </a:r>
            <a:r>
              <a:rPr lang="da-DK" dirty="0"/>
              <a:t>end energibehovet.</a:t>
            </a:r>
          </a:p>
          <a:p>
            <a:endParaRPr lang="da-DK" dirty="0"/>
          </a:p>
          <a:p>
            <a:r>
              <a:rPr lang="da-DK" dirty="0"/>
              <a:t>Energibehovet er </a:t>
            </a:r>
            <a:r>
              <a:rPr lang="da-DK" b="1" dirty="0"/>
              <a:t>forskelligt fra person til person,</a:t>
            </a:r>
            <a:r>
              <a:rPr lang="da-DK" dirty="0"/>
              <a:t> da det afhænger af </a:t>
            </a:r>
            <a:r>
              <a:rPr lang="da-DK" b="1" dirty="0"/>
              <a:t>kroppens størrelse*</a:t>
            </a:r>
            <a:r>
              <a:rPr lang="da-DK" dirty="0"/>
              <a:t>. Derfor har mænd ofte et større energibehov end kvinder. </a:t>
            </a:r>
          </a:p>
          <a:p>
            <a:r>
              <a:rPr lang="da-DK" dirty="0"/>
              <a:t>Derudover </a:t>
            </a:r>
            <a:r>
              <a:rPr lang="da-DK" b="1" dirty="0"/>
              <a:t>øges energibehovet </a:t>
            </a:r>
            <a:r>
              <a:rPr lang="da-DK" dirty="0"/>
              <a:t>også i takt med </a:t>
            </a:r>
            <a:r>
              <a:rPr lang="da-DK" b="1" dirty="0"/>
              <a:t>øget aktivitetsniveau. </a:t>
            </a:r>
          </a:p>
          <a:p>
            <a:endParaRPr lang="da-DK" dirty="0"/>
          </a:p>
          <a:p>
            <a:endParaRPr lang="da-DK" dirty="0">
              <a:solidFill>
                <a:srgbClr val="FF0000"/>
              </a:solidFill>
            </a:endParaRPr>
          </a:p>
          <a:p>
            <a:r>
              <a:rPr lang="da-DK" dirty="0"/>
              <a:t>De fleste </a:t>
            </a:r>
            <a:r>
              <a:rPr lang="da-DK" b="1" dirty="0"/>
              <a:t>voksne mennesker </a:t>
            </a:r>
            <a:r>
              <a:rPr lang="da-DK" dirty="0"/>
              <a:t>vil tabe sig i vægt, hvis de spiser</a:t>
            </a:r>
            <a:r>
              <a:rPr lang="da-DK" b="1" dirty="0"/>
              <a:t> 8000 kJ pr. dag. </a:t>
            </a:r>
            <a:r>
              <a:rPr lang="da-DK" dirty="0"/>
              <a:t>Vægttabets </a:t>
            </a:r>
            <a:r>
              <a:rPr lang="da-DK" b="1" dirty="0"/>
              <a:t>hastighed</a:t>
            </a:r>
            <a:r>
              <a:rPr lang="da-DK" dirty="0"/>
              <a:t> afhænger af hvor </a:t>
            </a:r>
            <a:r>
              <a:rPr lang="da-DK" b="1" dirty="0"/>
              <a:t>negativ</a:t>
            </a:r>
            <a:r>
              <a:rPr lang="da-DK" dirty="0"/>
              <a:t> energibalancen er. Jo mere negativ energibalance kroppen er i, desto </a:t>
            </a:r>
            <a:r>
              <a:rPr lang="da-DK" b="1" dirty="0"/>
              <a:t>hurtigere</a:t>
            </a:r>
            <a:r>
              <a:rPr lang="da-DK" dirty="0"/>
              <a:t> vil man </a:t>
            </a:r>
            <a:r>
              <a:rPr lang="da-DK" b="1" dirty="0"/>
              <a:t>tabe sig</a:t>
            </a:r>
            <a:r>
              <a:rPr lang="da-DK" dirty="0"/>
              <a:t>.</a:t>
            </a:r>
          </a:p>
          <a:p>
            <a:endParaRPr lang="da-DK" dirty="0"/>
          </a:p>
          <a:p>
            <a:endParaRPr lang="da-DK" dirty="0"/>
          </a:p>
          <a:p>
            <a:endParaRPr lang="da-DK" dirty="0"/>
          </a:p>
          <a:p>
            <a:r>
              <a:rPr lang="da-DK" sz="1400" dirty="0"/>
              <a:t>*En kvinde på 65 kg der har et moderat fysisk aktivitetsniveau, har et dagligt energibehov på ca. 8700 kJ </a:t>
            </a:r>
          </a:p>
          <a:p>
            <a:r>
              <a:rPr lang="da-DK" sz="1400" dirty="0"/>
              <a:t>*En mand på 80 kg der har et moderat fysisk aktivitetsniveau, har et dagligt energibehov på ca. 11300 kJ</a:t>
            </a:r>
          </a:p>
          <a:p>
            <a:endParaRPr lang="da-DK" b="1" dirty="0"/>
          </a:p>
          <a:p>
            <a:endParaRPr lang="da-DK" b="1" dirty="0"/>
          </a:p>
          <a:p>
            <a:endParaRPr lang="da-DK" b="1" dirty="0"/>
          </a:p>
        </p:txBody>
      </p:sp>
      <p:pic>
        <p:nvPicPr>
          <p:cNvPr id="4" name="Billede 3">
            <a:extLst>
              <a:ext uri="{FF2B5EF4-FFF2-40B4-BE49-F238E27FC236}">
                <a16:creationId xmlns:a16="http://schemas.microsoft.com/office/drawing/2014/main" id="{B89CFBA3-01D6-416F-A31B-C64EE04C7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241938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9" name="Billede 8">
            <a:extLst>
              <a:ext uri="{FF2B5EF4-FFF2-40B4-BE49-F238E27FC236}">
                <a16:creationId xmlns:a16="http://schemas.microsoft.com/office/drawing/2014/main" id="{A4BA6C90-FB2B-40A6-B9B7-9ED515414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4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D5B497BA-97DB-4895-A388-1F1FB40CE323}"/>
              </a:ext>
            </a:extLst>
          </p:cNvPr>
          <p:cNvSpPr txBox="1"/>
          <p:nvPr/>
        </p:nvSpPr>
        <p:spPr>
          <a:xfrm>
            <a:off x="780819" y="2087637"/>
            <a:ext cx="8130385" cy="5847755"/>
          </a:xfrm>
          <a:prstGeom prst="rect">
            <a:avLst/>
          </a:prstGeom>
          <a:noFill/>
        </p:spPr>
        <p:txBody>
          <a:bodyPr wrap="square" rtlCol="0">
            <a:spAutoFit/>
          </a:bodyPr>
          <a:lstStyle/>
          <a:p>
            <a:r>
              <a:rPr lang="da-DK" sz="3200" dirty="0">
                <a:latin typeface="+mj-lt"/>
              </a:rPr>
              <a:t>Når man skal tabe sig, er det vigtig at…</a:t>
            </a:r>
          </a:p>
          <a:p>
            <a:endParaRPr lang="da-DK" dirty="0"/>
          </a:p>
          <a:p>
            <a:pPr marL="285750" indent="-285750">
              <a:buFontTx/>
              <a:buChar char="-"/>
            </a:pPr>
            <a:r>
              <a:rPr lang="da-DK" dirty="0"/>
              <a:t>…man ikke føler sig sulten i løbet af dagen. Selvom man ønsker at tabe sig, skal kroppen bruge energi til at kunne fungere ordentligt. Sult fremmer lysten til noget der smager sødt og fedt</a:t>
            </a:r>
          </a:p>
          <a:p>
            <a:pPr marL="285750" indent="-285750">
              <a:buFontTx/>
              <a:buChar char="-"/>
            </a:pPr>
            <a:endParaRPr lang="da-DK" dirty="0"/>
          </a:p>
          <a:p>
            <a:pPr marL="285750" indent="-285750">
              <a:buFontTx/>
              <a:buChar char="-"/>
            </a:pPr>
            <a:r>
              <a:rPr lang="da-DK" dirty="0"/>
              <a:t>…man får protein nok til at mindske tab af muskelmasse og øge fornemmelse af mæthed (i kombination med kostfibre)</a:t>
            </a:r>
          </a:p>
          <a:p>
            <a:endParaRPr lang="da-DK" dirty="0"/>
          </a:p>
          <a:p>
            <a:pPr marL="285750" indent="-285750">
              <a:buFontTx/>
              <a:buChar char="-"/>
            </a:pPr>
            <a:r>
              <a:rPr lang="da-DK" dirty="0"/>
              <a:t>…man finder nogle madvaner der passer ind i dagligdagen. Bliver den slankende livsstil for besværlig, giver man nemmere op</a:t>
            </a:r>
          </a:p>
          <a:p>
            <a:pPr marL="285750" indent="-285750">
              <a:buFontTx/>
              <a:buChar char="-"/>
            </a:pPr>
            <a:endParaRPr lang="da-DK" dirty="0"/>
          </a:p>
          <a:p>
            <a:pPr marL="285750" indent="-285750">
              <a:buFontTx/>
              <a:buChar char="-"/>
            </a:pPr>
            <a:r>
              <a:rPr lang="da-DK" dirty="0"/>
              <a:t>…man er opmærksom på at energibalancen skal være negativ – dvs. at der skal spises færre kalorier end man forbrænder</a:t>
            </a:r>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p:txBody>
      </p:sp>
      <p:pic>
        <p:nvPicPr>
          <p:cNvPr id="6" name="Billede 5">
            <a:extLst>
              <a:ext uri="{FF2B5EF4-FFF2-40B4-BE49-F238E27FC236}">
                <a16:creationId xmlns:a16="http://schemas.microsoft.com/office/drawing/2014/main" id="{7404B220-4E95-4147-AC94-D12760192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947" y="3137243"/>
            <a:ext cx="2305050" cy="1990725"/>
          </a:xfrm>
          <a:prstGeom prst="rect">
            <a:avLst/>
          </a:prstGeom>
        </p:spPr>
      </p:pic>
      <p:sp>
        <p:nvSpPr>
          <p:cNvPr id="9" name="Tekstfelt 8">
            <a:extLst>
              <a:ext uri="{FF2B5EF4-FFF2-40B4-BE49-F238E27FC236}">
                <a16:creationId xmlns:a16="http://schemas.microsoft.com/office/drawing/2014/main" id="{B06E3DA0-DB72-46C4-A545-120D90C2C3F0}"/>
              </a:ext>
            </a:extLst>
          </p:cNvPr>
          <p:cNvSpPr txBox="1"/>
          <p:nvPr/>
        </p:nvSpPr>
        <p:spPr>
          <a:xfrm>
            <a:off x="8790748" y="4155238"/>
            <a:ext cx="1429494" cy="369332"/>
          </a:xfrm>
          <a:prstGeom prst="rect">
            <a:avLst/>
          </a:prstGeom>
          <a:noFill/>
        </p:spPr>
        <p:txBody>
          <a:bodyPr wrap="none" rtlCol="0">
            <a:spAutoFit/>
          </a:bodyPr>
          <a:lstStyle/>
          <a:p>
            <a:r>
              <a:rPr lang="da-DK" b="1" dirty="0"/>
              <a:t>Kalorier</a:t>
            </a:r>
            <a:r>
              <a:rPr lang="da-DK" dirty="0"/>
              <a:t> </a:t>
            </a:r>
            <a:r>
              <a:rPr lang="da-DK" b="1" dirty="0"/>
              <a:t>spist</a:t>
            </a:r>
          </a:p>
        </p:txBody>
      </p:sp>
      <p:sp>
        <p:nvSpPr>
          <p:cNvPr id="10" name="Tekstfelt 9">
            <a:extLst>
              <a:ext uri="{FF2B5EF4-FFF2-40B4-BE49-F238E27FC236}">
                <a16:creationId xmlns:a16="http://schemas.microsoft.com/office/drawing/2014/main" id="{DE2F128B-6BDB-4831-927A-1C3414AFA0DB}"/>
              </a:ext>
            </a:extLst>
          </p:cNvPr>
          <p:cNvSpPr txBox="1"/>
          <p:nvPr/>
        </p:nvSpPr>
        <p:spPr>
          <a:xfrm>
            <a:off x="10258656" y="4534460"/>
            <a:ext cx="1971758" cy="369332"/>
          </a:xfrm>
          <a:prstGeom prst="rect">
            <a:avLst/>
          </a:prstGeom>
          <a:noFill/>
        </p:spPr>
        <p:txBody>
          <a:bodyPr wrap="none" rtlCol="0">
            <a:spAutoFit/>
          </a:bodyPr>
          <a:lstStyle/>
          <a:p>
            <a:r>
              <a:rPr lang="da-DK" b="1" dirty="0"/>
              <a:t>Kalorier forbrændt</a:t>
            </a:r>
          </a:p>
        </p:txBody>
      </p:sp>
    </p:spTree>
    <p:extLst>
      <p:ext uri="{BB962C8B-B14F-4D97-AF65-F5344CB8AC3E}">
        <p14:creationId xmlns:p14="http://schemas.microsoft.com/office/powerpoint/2010/main" val="424130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Billede 69">
            <a:extLst>
              <a:ext uri="{FF2B5EF4-FFF2-40B4-BE49-F238E27FC236}">
                <a16:creationId xmlns:a16="http://schemas.microsoft.com/office/drawing/2014/main" id="{292845B9-5A1E-4314-B8F3-0ED990B774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89" b="91696" l="10000" r="90000">
                        <a14:foregroundMark x1="36897" y1="19377" x2="51724" y2="9689"/>
                        <a14:foregroundMark x1="51724" y1="9689" x2="70690" y2="12457"/>
                        <a14:foregroundMark x1="70690" y1="12457" x2="82069" y2="22145"/>
                        <a14:foregroundMark x1="30690" y1="89619" x2="78276" y2="89965"/>
                        <a14:foregroundMark x1="28621" y1="86851" x2="82414" y2="89273"/>
                        <a14:foregroundMark x1="29310" y1="92388" x2="55172" y2="92388"/>
                        <a14:foregroundMark x1="55172" y1="92388" x2="74483" y2="91696"/>
                        <a14:foregroundMark x1="74483" y1="91696" x2="80690" y2="91696"/>
                        <a14:foregroundMark x1="27241" y1="87543" x2="62414" y2="91003"/>
                        <a14:foregroundMark x1="26897" y1="90657" x2="61034" y2="90657"/>
                        <a14:foregroundMark x1="50000" y1="86159" x2="70690" y2="85467"/>
                        <a14:foregroundMark x1="70690" y1="85467" x2="81034" y2="86159"/>
                        <a14:foregroundMark x1="60000" y1="87543" x2="74138" y2="87543"/>
                        <a14:foregroundMark x1="37241" y1="84083" x2="56897" y2="84083"/>
                        <a14:foregroundMark x1="25172" y1="85467" x2="43793" y2="85121"/>
                        <a14:foregroundMark x1="43793" y1="85121" x2="53448" y2="85121"/>
                      </a14:backgroundRemoval>
                    </a14:imgEffect>
                  </a14:imgLayer>
                </a14:imgProps>
              </a:ext>
              <a:ext uri="{28A0092B-C50C-407E-A947-70E740481C1C}">
                <a14:useLocalDpi xmlns:a14="http://schemas.microsoft.com/office/drawing/2010/main" val="0"/>
              </a:ext>
            </a:extLst>
          </a:blip>
          <a:stretch>
            <a:fillRect/>
          </a:stretch>
        </p:blipFill>
        <p:spPr>
          <a:xfrm>
            <a:off x="2180930" y="3274810"/>
            <a:ext cx="2762636" cy="2753109"/>
          </a:xfrm>
          <a:prstGeom prst="round2SameRect">
            <a:avLst>
              <a:gd name="adj1" fmla="val 0"/>
              <a:gd name="adj2" fmla="val 0"/>
            </a:avLst>
          </a:prstGeom>
        </p:spPr>
      </p:pic>
      <p:pic>
        <p:nvPicPr>
          <p:cNvPr id="4" name="Billede 3">
            <a:extLst>
              <a:ext uri="{FF2B5EF4-FFF2-40B4-BE49-F238E27FC236}">
                <a16:creationId xmlns:a16="http://schemas.microsoft.com/office/drawing/2014/main" id="{1393053F-AB44-4DC7-88A3-61C0DE906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7" name="Tekstfelt 6">
            <a:extLst>
              <a:ext uri="{FF2B5EF4-FFF2-40B4-BE49-F238E27FC236}">
                <a16:creationId xmlns:a16="http://schemas.microsoft.com/office/drawing/2014/main" id="{B8A229D3-882C-477D-818E-7DBAFD43FA15}"/>
              </a:ext>
            </a:extLst>
          </p:cNvPr>
          <p:cNvSpPr txBox="1"/>
          <p:nvPr/>
        </p:nvSpPr>
        <p:spPr>
          <a:xfrm>
            <a:off x="4955000" y="1817730"/>
            <a:ext cx="2291555" cy="584775"/>
          </a:xfrm>
          <a:prstGeom prst="rect">
            <a:avLst/>
          </a:prstGeom>
          <a:noFill/>
        </p:spPr>
        <p:txBody>
          <a:bodyPr wrap="square" rtlCol="0">
            <a:spAutoFit/>
          </a:bodyPr>
          <a:lstStyle/>
          <a:p>
            <a:r>
              <a:rPr lang="da-DK" sz="3200" dirty="0">
                <a:latin typeface="+mj-lt"/>
              </a:rPr>
              <a:t>Morgenmad</a:t>
            </a:r>
          </a:p>
        </p:txBody>
      </p:sp>
      <p:pic>
        <p:nvPicPr>
          <p:cNvPr id="11" name="Billede 10">
            <a:extLst>
              <a:ext uri="{FF2B5EF4-FFF2-40B4-BE49-F238E27FC236}">
                <a16:creationId xmlns:a16="http://schemas.microsoft.com/office/drawing/2014/main" id="{4EB327B5-D1F1-4857-98D9-D8A381599BE9}"/>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2839" b="25552" l="3138" r="28239">
                        <a14:foregroundMark x1="10690" y1="23529" x2="27241" y2="17993"/>
                        <a14:foregroundMark x1="27241" y1="17993" x2="26552" y2="7612"/>
                        <a14:foregroundMark x1="11379" y1="23875" x2="20345" y2="23529"/>
                      </a14:backgroundRemoval>
                    </a14:imgEffect>
                  </a14:imgLayer>
                </a14:imgProps>
              </a:ext>
              <a:ext uri="{28A0092B-C50C-407E-A947-70E740481C1C}">
                <a14:useLocalDpi xmlns:a14="http://schemas.microsoft.com/office/drawing/2010/main" val="0"/>
              </a:ext>
            </a:extLst>
          </a:blip>
          <a:srcRect r="68624" b="71609"/>
          <a:stretch/>
        </p:blipFill>
        <p:spPr>
          <a:xfrm>
            <a:off x="2180930" y="2759453"/>
            <a:ext cx="866810" cy="781641"/>
          </a:xfrm>
          <a:prstGeom prst="round2SameRect">
            <a:avLst>
              <a:gd name="adj1" fmla="val 0"/>
              <a:gd name="adj2" fmla="val 0"/>
            </a:avLst>
          </a:prstGeom>
        </p:spPr>
      </p:pic>
      <p:pic>
        <p:nvPicPr>
          <p:cNvPr id="13" name="Billede 12">
            <a:extLst>
              <a:ext uri="{FF2B5EF4-FFF2-40B4-BE49-F238E27FC236}">
                <a16:creationId xmlns:a16="http://schemas.microsoft.com/office/drawing/2014/main" id="{27AD0179-45C8-4116-904C-8B6487AE9E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1053" y="2697711"/>
            <a:ext cx="3000794" cy="3057952"/>
          </a:xfrm>
          <a:prstGeom prst="rect">
            <a:avLst/>
          </a:prstGeom>
        </p:spPr>
      </p:pic>
      <p:sp>
        <p:nvSpPr>
          <p:cNvPr id="15" name="Tekstfelt 14">
            <a:extLst>
              <a:ext uri="{FF2B5EF4-FFF2-40B4-BE49-F238E27FC236}">
                <a16:creationId xmlns:a16="http://schemas.microsoft.com/office/drawing/2014/main" id="{6A7B9682-8AD6-410C-8A8A-F07559AA95F0}"/>
              </a:ext>
            </a:extLst>
          </p:cNvPr>
          <p:cNvSpPr txBox="1"/>
          <p:nvPr/>
        </p:nvSpPr>
        <p:spPr>
          <a:xfrm>
            <a:off x="3004229" y="2758259"/>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6" name="Tekstfelt 15">
            <a:extLst>
              <a:ext uri="{FF2B5EF4-FFF2-40B4-BE49-F238E27FC236}">
                <a16:creationId xmlns:a16="http://schemas.microsoft.com/office/drawing/2014/main" id="{57A10D60-D93D-4271-88E5-723361806ECB}"/>
              </a:ext>
            </a:extLst>
          </p:cNvPr>
          <p:cNvSpPr txBox="1"/>
          <p:nvPr/>
        </p:nvSpPr>
        <p:spPr>
          <a:xfrm>
            <a:off x="9074284" y="2759453"/>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7" name="Tekstfelt 16">
            <a:extLst>
              <a:ext uri="{FF2B5EF4-FFF2-40B4-BE49-F238E27FC236}">
                <a16:creationId xmlns:a16="http://schemas.microsoft.com/office/drawing/2014/main" id="{A5A56431-562C-4426-A802-90317E5A2C71}"/>
              </a:ext>
            </a:extLst>
          </p:cNvPr>
          <p:cNvSpPr txBox="1"/>
          <p:nvPr/>
        </p:nvSpPr>
        <p:spPr>
          <a:xfrm>
            <a:off x="356261" y="3700786"/>
            <a:ext cx="2214588" cy="461665"/>
          </a:xfrm>
          <a:prstGeom prst="rect">
            <a:avLst/>
          </a:prstGeom>
          <a:noFill/>
        </p:spPr>
        <p:txBody>
          <a:bodyPr wrap="square" rtlCol="0">
            <a:spAutoFit/>
          </a:bodyPr>
          <a:lstStyle/>
          <a:p>
            <a:r>
              <a:rPr lang="da-DK" sz="1200" dirty="0"/>
              <a:t>70 g æg bidrager med 8,8 g protein og 1,2 ug D-vitamin</a:t>
            </a:r>
          </a:p>
        </p:txBody>
      </p:sp>
      <p:sp>
        <p:nvSpPr>
          <p:cNvPr id="19" name="Tekstfelt 18">
            <a:extLst>
              <a:ext uri="{FF2B5EF4-FFF2-40B4-BE49-F238E27FC236}">
                <a16:creationId xmlns:a16="http://schemas.microsoft.com/office/drawing/2014/main" id="{D74367A4-5DD6-4140-8623-2D5599CA6210}"/>
              </a:ext>
            </a:extLst>
          </p:cNvPr>
          <p:cNvSpPr txBox="1"/>
          <p:nvPr/>
        </p:nvSpPr>
        <p:spPr>
          <a:xfrm>
            <a:off x="1102079" y="4902567"/>
            <a:ext cx="1761678" cy="646331"/>
          </a:xfrm>
          <a:prstGeom prst="rect">
            <a:avLst/>
          </a:prstGeom>
          <a:noFill/>
        </p:spPr>
        <p:txBody>
          <a:bodyPr wrap="square" rtlCol="0">
            <a:spAutoFit/>
          </a:bodyPr>
          <a:lstStyle/>
          <a:p>
            <a:r>
              <a:rPr lang="da-DK" sz="1200" dirty="0"/>
              <a:t>57 g fuldkornsrugbrød bidrager med 4,6 g kostfibre og 2,9 g protein</a:t>
            </a:r>
          </a:p>
        </p:txBody>
      </p:sp>
      <p:sp>
        <p:nvSpPr>
          <p:cNvPr id="20" name="Tekstfelt 19">
            <a:extLst>
              <a:ext uri="{FF2B5EF4-FFF2-40B4-BE49-F238E27FC236}">
                <a16:creationId xmlns:a16="http://schemas.microsoft.com/office/drawing/2014/main" id="{631B5D3D-7560-4044-BC5E-BBB83830DCA4}"/>
              </a:ext>
            </a:extLst>
          </p:cNvPr>
          <p:cNvSpPr txBox="1"/>
          <p:nvPr/>
        </p:nvSpPr>
        <p:spPr>
          <a:xfrm>
            <a:off x="4907617" y="4846168"/>
            <a:ext cx="1683521" cy="461665"/>
          </a:xfrm>
          <a:prstGeom prst="rect">
            <a:avLst/>
          </a:prstGeom>
          <a:noFill/>
        </p:spPr>
        <p:txBody>
          <a:bodyPr wrap="square" rtlCol="0">
            <a:spAutoFit/>
          </a:bodyPr>
          <a:lstStyle/>
          <a:p>
            <a:r>
              <a:rPr lang="da-DK" sz="1200" dirty="0"/>
              <a:t>75 g tomater bidrager med 11 mg C-vitamin</a:t>
            </a:r>
          </a:p>
        </p:txBody>
      </p:sp>
      <p:sp>
        <p:nvSpPr>
          <p:cNvPr id="22" name="Tekstfelt 21">
            <a:extLst>
              <a:ext uri="{FF2B5EF4-FFF2-40B4-BE49-F238E27FC236}">
                <a16:creationId xmlns:a16="http://schemas.microsoft.com/office/drawing/2014/main" id="{17110FBC-2ED8-421A-997F-3EFBB3933884}"/>
              </a:ext>
            </a:extLst>
          </p:cNvPr>
          <p:cNvSpPr txBox="1"/>
          <p:nvPr/>
        </p:nvSpPr>
        <p:spPr>
          <a:xfrm>
            <a:off x="4758138" y="3535521"/>
            <a:ext cx="1476480" cy="646331"/>
          </a:xfrm>
          <a:prstGeom prst="rect">
            <a:avLst/>
          </a:prstGeom>
          <a:noFill/>
        </p:spPr>
        <p:txBody>
          <a:bodyPr wrap="square" rtlCol="0">
            <a:spAutoFit/>
          </a:bodyPr>
          <a:lstStyle/>
          <a:p>
            <a:r>
              <a:rPr lang="da-DK" sz="1200" dirty="0"/>
              <a:t>18 g tomatketchup bidrager med 1 mg C-vitamin</a:t>
            </a:r>
          </a:p>
        </p:txBody>
      </p:sp>
      <p:sp>
        <p:nvSpPr>
          <p:cNvPr id="23" name="Tekstfelt 22">
            <a:extLst>
              <a:ext uri="{FF2B5EF4-FFF2-40B4-BE49-F238E27FC236}">
                <a16:creationId xmlns:a16="http://schemas.microsoft.com/office/drawing/2014/main" id="{C5484D15-1A3A-4D96-9C8D-BF661CDF6183}"/>
              </a:ext>
            </a:extLst>
          </p:cNvPr>
          <p:cNvSpPr txBox="1"/>
          <p:nvPr/>
        </p:nvSpPr>
        <p:spPr>
          <a:xfrm>
            <a:off x="745574" y="4247593"/>
            <a:ext cx="1797542" cy="461665"/>
          </a:xfrm>
          <a:prstGeom prst="rect">
            <a:avLst/>
          </a:prstGeom>
          <a:noFill/>
        </p:spPr>
        <p:txBody>
          <a:bodyPr wrap="square" rtlCol="0">
            <a:spAutoFit/>
          </a:bodyPr>
          <a:lstStyle/>
          <a:p>
            <a:r>
              <a:rPr lang="da-DK" sz="1200" dirty="0"/>
              <a:t>20 g bacon bidrager med 4,3 g fedt og 3,2 g protein</a:t>
            </a:r>
          </a:p>
        </p:txBody>
      </p:sp>
      <p:sp>
        <p:nvSpPr>
          <p:cNvPr id="24" name="Tekstfelt 23">
            <a:extLst>
              <a:ext uri="{FF2B5EF4-FFF2-40B4-BE49-F238E27FC236}">
                <a16:creationId xmlns:a16="http://schemas.microsoft.com/office/drawing/2014/main" id="{FD048646-371B-4609-89CE-B4BFEFDEE002}"/>
              </a:ext>
            </a:extLst>
          </p:cNvPr>
          <p:cNvSpPr txBox="1"/>
          <p:nvPr/>
        </p:nvSpPr>
        <p:spPr>
          <a:xfrm>
            <a:off x="5036817" y="4138023"/>
            <a:ext cx="1683521" cy="646331"/>
          </a:xfrm>
          <a:prstGeom prst="rect">
            <a:avLst/>
          </a:prstGeom>
          <a:noFill/>
        </p:spPr>
        <p:txBody>
          <a:bodyPr wrap="square" rtlCol="0">
            <a:spAutoFit/>
          </a:bodyPr>
          <a:lstStyle/>
          <a:p>
            <a:r>
              <a:rPr lang="da-DK" sz="1200" dirty="0"/>
              <a:t>28 g vindruer bidrager med 0,3 g kostfibre og </a:t>
            </a:r>
          </a:p>
          <a:p>
            <a:r>
              <a:rPr lang="da-DK" sz="1200" dirty="0"/>
              <a:t>3 mg C-vitamin</a:t>
            </a:r>
          </a:p>
        </p:txBody>
      </p:sp>
      <p:sp>
        <p:nvSpPr>
          <p:cNvPr id="25" name="Tekstfelt 24">
            <a:extLst>
              <a:ext uri="{FF2B5EF4-FFF2-40B4-BE49-F238E27FC236}">
                <a16:creationId xmlns:a16="http://schemas.microsoft.com/office/drawing/2014/main" id="{61CB2537-B2C6-48C2-B711-9D3CD17641BF}"/>
              </a:ext>
            </a:extLst>
          </p:cNvPr>
          <p:cNvSpPr txBox="1"/>
          <p:nvPr/>
        </p:nvSpPr>
        <p:spPr>
          <a:xfrm>
            <a:off x="9854121" y="3651796"/>
            <a:ext cx="1683521" cy="461665"/>
          </a:xfrm>
          <a:prstGeom prst="rect">
            <a:avLst/>
          </a:prstGeom>
          <a:noFill/>
        </p:spPr>
        <p:txBody>
          <a:bodyPr wrap="square" rtlCol="0">
            <a:spAutoFit/>
          </a:bodyPr>
          <a:lstStyle/>
          <a:p>
            <a:r>
              <a:rPr lang="da-DK" sz="1200" dirty="0"/>
              <a:t>15 g rosiner bidrager med 0,5 g protein</a:t>
            </a:r>
          </a:p>
        </p:txBody>
      </p:sp>
      <p:sp>
        <p:nvSpPr>
          <p:cNvPr id="26" name="Tekstfelt 25">
            <a:extLst>
              <a:ext uri="{FF2B5EF4-FFF2-40B4-BE49-F238E27FC236}">
                <a16:creationId xmlns:a16="http://schemas.microsoft.com/office/drawing/2014/main" id="{29557976-E137-4308-9DAE-13EA4C644B8A}"/>
              </a:ext>
            </a:extLst>
          </p:cNvPr>
          <p:cNvSpPr txBox="1"/>
          <p:nvPr/>
        </p:nvSpPr>
        <p:spPr>
          <a:xfrm>
            <a:off x="9803950" y="4230357"/>
            <a:ext cx="1683521" cy="461665"/>
          </a:xfrm>
          <a:prstGeom prst="rect">
            <a:avLst/>
          </a:prstGeom>
          <a:noFill/>
        </p:spPr>
        <p:txBody>
          <a:bodyPr wrap="square" rtlCol="0">
            <a:spAutoFit/>
          </a:bodyPr>
          <a:lstStyle/>
          <a:p>
            <a:r>
              <a:rPr lang="da-DK" sz="1200" dirty="0"/>
              <a:t>86 g havregryn bidrager med 8,7 g kostfibre</a:t>
            </a:r>
          </a:p>
        </p:txBody>
      </p:sp>
      <p:sp>
        <p:nvSpPr>
          <p:cNvPr id="27" name="Tekstfelt 26">
            <a:extLst>
              <a:ext uri="{FF2B5EF4-FFF2-40B4-BE49-F238E27FC236}">
                <a16:creationId xmlns:a16="http://schemas.microsoft.com/office/drawing/2014/main" id="{307D9C59-4A88-4009-AFDE-3FFF19F45A81}"/>
              </a:ext>
            </a:extLst>
          </p:cNvPr>
          <p:cNvSpPr txBox="1"/>
          <p:nvPr/>
        </p:nvSpPr>
        <p:spPr>
          <a:xfrm>
            <a:off x="6876429" y="4138023"/>
            <a:ext cx="1253184" cy="646331"/>
          </a:xfrm>
          <a:prstGeom prst="rect">
            <a:avLst/>
          </a:prstGeom>
          <a:noFill/>
        </p:spPr>
        <p:txBody>
          <a:bodyPr wrap="square" rtlCol="0">
            <a:spAutoFit/>
          </a:bodyPr>
          <a:lstStyle/>
          <a:p>
            <a:r>
              <a:rPr lang="da-DK" sz="1200" dirty="0"/>
              <a:t>2 dl minimælk bidrager med 248 mg calcium</a:t>
            </a:r>
          </a:p>
        </p:txBody>
      </p:sp>
      <p:sp>
        <p:nvSpPr>
          <p:cNvPr id="43" name="Tekstfelt 42">
            <a:extLst>
              <a:ext uri="{FF2B5EF4-FFF2-40B4-BE49-F238E27FC236}">
                <a16:creationId xmlns:a16="http://schemas.microsoft.com/office/drawing/2014/main" id="{E72D7FCD-F374-4278-A820-ED91105C13F7}"/>
              </a:ext>
            </a:extLst>
          </p:cNvPr>
          <p:cNvSpPr txBox="1"/>
          <p:nvPr/>
        </p:nvSpPr>
        <p:spPr>
          <a:xfrm>
            <a:off x="75667" y="2861146"/>
            <a:ext cx="1675613" cy="646331"/>
          </a:xfrm>
          <a:prstGeom prst="rect">
            <a:avLst/>
          </a:prstGeom>
          <a:noFill/>
        </p:spPr>
        <p:txBody>
          <a:bodyPr wrap="square" rtlCol="0">
            <a:spAutoFit/>
          </a:bodyPr>
          <a:lstStyle/>
          <a:p>
            <a:r>
              <a:rPr lang="da-DK" sz="1200" dirty="0"/>
              <a:t>2 dl minimælk bidrager med 7 g protein og </a:t>
            </a:r>
            <a:br>
              <a:rPr lang="da-DK" sz="1200" dirty="0"/>
            </a:br>
            <a:r>
              <a:rPr lang="da-DK" sz="1200" dirty="0"/>
              <a:t>148 mg calcium</a:t>
            </a:r>
          </a:p>
        </p:txBody>
      </p:sp>
      <p:sp>
        <p:nvSpPr>
          <p:cNvPr id="53" name="Tekstfelt 52">
            <a:extLst>
              <a:ext uri="{FF2B5EF4-FFF2-40B4-BE49-F238E27FC236}">
                <a16:creationId xmlns:a16="http://schemas.microsoft.com/office/drawing/2014/main" id="{1A99BE4C-F017-428D-9F82-EB3F5B6DF245}"/>
              </a:ext>
            </a:extLst>
          </p:cNvPr>
          <p:cNvSpPr txBox="1"/>
          <p:nvPr/>
        </p:nvSpPr>
        <p:spPr>
          <a:xfrm>
            <a:off x="2958048" y="6438658"/>
            <a:ext cx="6275903" cy="30777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At starte dagen med protein og fuldkorn giver mæthedsfølelse over længere tid.</a:t>
            </a:r>
          </a:p>
        </p:txBody>
      </p:sp>
      <p:pic>
        <p:nvPicPr>
          <p:cNvPr id="54" name="Billede 53">
            <a:extLst>
              <a:ext uri="{FF2B5EF4-FFF2-40B4-BE49-F238E27FC236}">
                <a16:creationId xmlns:a16="http://schemas.microsoft.com/office/drawing/2014/main" id="{36EB6FC3-F24F-4387-A359-94C7A615B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34" name="Lige forbindelse 33">
            <a:extLst>
              <a:ext uri="{FF2B5EF4-FFF2-40B4-BE49-F238E27FC236}">
                <a16:creationId xmlns:a16="http://schemas.microsoft.com/office/drawing/2014/main" id="{E916D44C-4FEF-485B-84F2-17F08661DA7A}"/>
              </a:ext>
            </a:extLst>
          </p:cNvPr>
          <p:cNvCxnSpPr>
            <a:cxnSpLocks/>
          </p:cNvCxnSpPr>
          <p:nvPr/>
        </p:nvCxnSpPr>
        <p:spPr>
          <a:xfrm>
            <a:off x="1705190" y="315027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6CC922E4-17FB-4E1D-9029-94A47B60A1D5}"/>
              </a:ext>
            </a:extLst>
          </p:cNvPr>
          <p:cNvCxnSpPr>
            <a:cxnSpLocks/>
          </p:cNvCxnSpPr>
          <p:nvPr/>
        </p:nvCxnSpPr>
        <p:spPr>
          <a:xfrm>
            <a:off x="4126672" y="4014659"/>
            <a:ext cx="63146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F1FF1825-FD71-4B89-8C1E-E31CFEDED227}"/>
              </a:ext>
            </a:extLst>
          </p:cNvPr>
          <p:cNvCxnSpPr>
            <a:cxnSpLocks/>
          </p:cNvCxnSpPr>
          <p:nvPr/>
        </p:nvCxnSpPr>
        <p:spPr>
          <a:xfrm>
            <a:off x="4169169" y="4461189"/>
            <a:ext cx="90954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56972244-FC06-4173-88ED-5D09609D5FE7}"/>
              </a:ext>
            </a:extLst>
          </p:cNvPr>
          <p:cNvCxnSpPr>
            <a:cxnSpLocks/>
          </p:cNvCxnSpPr>
          <p:nvPr/>
        </p:nvCxnSpPr>
        <p:spPr>
          <a:xfrm>
            <a:off x="3836099" y="4966682"/>
            <a:ext cx="110746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48D27FBD-CE4E-45DF-8689-7EA7C5B6EF3A}"/>
              </a:ext>
            </a:extLst>
          </p:cNvPr>
          <p:cNvCxnSpPr>
            <a:cxnSpLocks/>
          </p:cNvCxnSpPr>
          <p:nvPr/>
        </p:nvCxnSpPr>
        <p:spPr>
          <a:xfrm flipV="1">
            <a:off x="7866773" y="4471637"/>
            <a:ext cx="679340" cy="6788"/>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5EEE2CE0-5D0B-4537-8EC7-83E360701552}"/>
              </a:ext>
            </a:extLst>
          </p:cNvPr>
          <p:cNvCxnSpPr>
            <a:cxnSpLocks/>
          </p:cNvCxnSpPr>
          <p:nvPr/>
        </p:nvCxnSpPr>
        <p:spPr>
          <a:xfrm>
            <a:off x="2428288" y="4427016"/>
            <a:ext cx="769473" cy="4248"/>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Lige forbindelse 45">
            <a:extLst>
              <a:ext uri="{FF2B5EF4-FFF2-40B4-BE49-F238E27FC236}">
                <a16:creationId xmlns:a16="http://schemas.microsoft.com/office/drawing/2014/main" id="{06B72A24-6529-4945-BD0A-35E517A2E54F}"/>
              </a:ext>
            </a:extLst>
          </p:cNvPr>
          <p:cNvCxnSpPr>
            <a:cxnSpLocks/>
          </p:cNvCxnSpPr>
          <p:nvPr/>
        </p:nvCxnSpPr>
        <p:spPr>
          <a:xfrm>
            <a:off x="9116254" y="390040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Lige forbindelse 47">
            <a:extLst>
              <a:ext uri="{FF2B5EF4-FFF2-40B4-BE49-F238E27FC236}">
                <a16:creationId xmlns:a16="http://schemas.microsoft.com/office/drawing/2014/main" id="{7B40ADCF-FBAD-4247-AF5C-E686A08A312E}"/>
              </a:ext>
            </a:extLst>
          </p:cNvPr>
          <p:cNvCxnSpPr>
            <a:cxnSpLocks/>
          </p:cNvCxnSpPr>
          <p:nvPr/>
        </p:nvCxnSpPr>
        <p:spPr>
          <a:xfrm>
            <a:off x="9074284" y="446118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Lige forbindelse 49">
            <a:extLst>
              <a:ext uri="{FF2B5EF4-FFF2-40B4-BE49-F238E27FC236}">
                <a16:creationId xmlns:a16="http://schemas.microsoft.com/office/drawing/2014/main" id="{D02F16E3-F4F8-4DF8-B07F-3064BD4103C6}"/>
              </a:ext>
            </a:extLst>
          </p:cNvPr>
          <p:cNvCxnSpPr>
            <a:cxnSpLocks/>
          </p:cNvCxnSpPr>
          <p:nvPr/>
        </p:nvCxnSpPr>
        <p:spPr>
          <a:xfrm flipV="1">
            <a:off x="2180930" y="3910221"/>
            <a:ext cx="1132198" cy="6104"/>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Lige forbindelse 61">
            <a:extLst>
              <a:ext uri="{FF2B5EF4-FFF2-40B4-BE49-F238E27FC236}">
                <a16:creationId xmlns:a16="http://schemas.microsoft.com/office/drawing/2014/main" id="{A5A0DBFF-F788-47D3-AC33-00B6E6574AFE}"/>
              </a:ext>
            </a:extLst>
          </p:cNvPr>
          <p:cNvCxnSpPr>
            <a:cxnSpLocks/>
          </p:cNvCxnSpPr>
          <p:nvPr/>
        </p:nvCxnSpPr>
        <p:spPr>
          <a:xfrm>
            <a:off x="2609008" y="5045771"/>
            <a:ext cx="81431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Lige forbindelse 63">
            <a:extLst>
              <a:ext uri="{FF2B5EF4-FFF2-40B4-BE49-F238E27FC236}">
                <a16:creationId xmlns:a16="http://schemas.microsoft.com/office/drawing/2014/main" id="{38079F5A-D568-4BE1-8460-B955A07D4B79}"/>
              </a:ext>
            </a:extLst>
          </p:cNvPr>
          <p:cNvCxnSpPr>
            <a:cxnSpLocks/>
          </p:cNvCxnSpPr>
          <p:nvPr/>
        </p:nvCxnSpPr>
        <p:spPr>
          <a:xfrm flipV="1">
            <a:off x="3427004" y="4552119"/>
            <a:ext cx="0" cy="4936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370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393053F-AB44-4DC7-88A3-61C0DE906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7" name="Tekstfelt 6">
            <a:extLst>
              <a:ext uri="{FF2B5EF4-FFF2-40B4-BE49-F238E27FC236}">
                <a16:creationId xmlns:a16="http://schemas.microsoft.com/office/drawing/2014/main" id="{B8A229D3-882C-477D-818E-7DBAFD43FA15}"/>
              </a:ext>
            </a:extLst>
          </p:cNvPr>
          <p:cNvSpPr txBox="1"/>
          <p:nvPr/>
        </p:nvSpPr>
        <p:spPr>
          <a:xfrm>
            <a:off x="4737247" y="1724442"/>
            <a:ext cx="2725737" cy="584775"/>
          </a:xfrm>
          <a:prstGeom prst="rect">
            <a:avLst/>
          </a:prstGeom>
          <a:noFill/>
        </p:spPr>
        <p:txBody>
          <a:bodyPr wrap="square" rtlCol="0">
            <a:spAutoFit/>
          </a:bodyPr>
          <a:lstStyle/>
          <a:p>
            <a:r>
              <a:rPr lang="da-DK" sz="3200" dirty="0">
                <a:latin typeface="+mj-lt"/>
              </a:rPr>
              <a:t>Mellemmåltid</a:t>
            </a:r>
          </a:p>
        </p:txBody>
      </p:sp>
      <p:pic>
        <p:nvPicPr>
          <p:cNvPr id="6" name="Billede 5">
            <a:extLst>
              <a:ext uri="{FF2B5EF4-FFF2-40B4-BE49-F238E27FC236}">
                <a16:creationId xmlns:a16="http://schemas.microsoft.com/office/drawing/2014/main" id="{F502CEE3-A1FE-42F1-B964-B7099E42C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378" y="2819606"/>
            <a:ext cx="2476846" cy="2667372"/>
          </a:xfrm>
          <a:prstGeom prst="rect">
            <a:avLst/>
          </a:prstGeom>
        </p:spPr>
      </p:pic>
      <p:pic>
        <p:nvPicPr>
          <p:cNvPr id="9" name="Billede 8">
            <a:extLst>
              <a:ext uri="{FF2B5EF4-FFF2-40B4-BE49-F238E27FC236}">
                <a16:creationId xmlns:a16="http://schemas.microsoft.com/office/drawing/2014/main" id="{60ECB78D-0B2E-47F0-9DB9-C5AB71C9E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120" y="2943448"/>
            <a:ext cx="2219635" cy="2543530"/>
          </a:xfrm>
          <a:prstGeom prst="rect">
            <a:avLst/>
          </a:prstGeom>
        </p:spPr>
      </p:pic>
      <p:sp>
        <p:nvSpPr>
          <p:cNvPr id="10" name="Tekstfelt 9">
            <a:extLst>
              <a:ext uri="{FF2B5EF4-FFF2-40B4-BE49-F238E27FC236}">
                <a16:creationId xmlns:a16="http://schemas.microsoft.com/office/drawing/2014/main" id="{71286FF1-68A0-4800-B234-DE774A5EE445}"/>
              </a:ext>
            </a:extLst>
          </p:cNvPr>
          <p:cNvSpPr txBox="1"/>
          <p:nvPr/>
        </p:nvSpPr>
        <p:spPr>
          <a:xfrm>
            <a:off x="2703464" y="2486619"/>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1" name="Tekstfelt 10">
            <a:extLst>
              <a:ext uri="{FF2B5EF4-FFF2-40B4-BE49-F238E27FC236}">
                <a16:creationId xmlns:a16="http://schemas.microsoft.com/office/drawing/2014/main" id="{D226EE77-A947-440C-9F0F-04DAC77BF288}"/>
              </a:ext>
            </a:extLst>
          </p:cNvPr>
          <p:cNvSpPr txBox="1"/>
          <p:nvPr/>
        </p:nvSpPr>
        <p:spPr>
          <a:xfrm>
            <a:off x="7899503" y="2478005"/>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3" name="Tekstfelt 12">
            <a:extLst>
              <a:ext uri="{FF2B5EF4-FFF2-40B4-BE49-F238E27FC236}">
                <a16:creationId xmlns:a16="http://schemas.microsoft.com/office/drawing/2014/main" id="{FE5043AB-85AB-48FB-9142-055F17020421}"/>
              </a:ext>
            </a:extLst>
          </p:cNvPr>
          <p:cNvSpPr txBox="1"/>
          <p:nvPr/>
        </p:nvSpPr>
        <p:spPr>
          <a:xfrm>
            <a:off x="4373476" y="3006080"/>
            <a:ext cx="2306772" cy="461665"/>
          </a:xfrm>
          <a:prstGeom prst="rect">
            <a:avLst/>
          </a:prstGeom>
          <a:noFill/>
        </p:spPr>
        <p:txBody>
          <a:bodyPr wrap="square" rtlCol="0">
            <a:spAutoFit/>
          </a:bodyPr>
          <a:lstStyle/>
          <a:p>
            <a:r>
              <a:rPr lang="da-DK" sz="1200" dirty="0"/>
              <a:t>200 g yoghurt naturel bidrager med 9 g protein 292 mg calcium</a:t>
            </a:r>
            <a:endParaRPr lang="da-DK" sz="1200" dirty="0">
              <a:solidFill>
                <a:srgbClr val="FF0000"/>
              </a:solidFill>
            </a:endParaRPr>
          </a:p>
        </p:txBody>
      </p:sp>
      <p:sp>
        <p:nvSpPr>
          <p:cNvPr id="14" name="Tekstfelt 13">
            <a:extLst>
              <a:ext uri="{FF2B5EF4-FFF2-40B4-BE49-F238E27FC236}">
                <a16:creationId xmlns:a16="http://schemas.microsoft.com/office/drawing/2014/main" id="{B9ADB45D-1B99-4C12-9066-2BC6CAD9655C}"/>
              </a:ext>
            </a:extLst>
          </p:cNvPr>
          <p:cNvSpPr txBox="1"/>
          <p:nvPr/>
        </p:nvSpPr>
        <p:spPr>
          <a:xfrm>
            <a:off x="4563454" y="3656581"/>
            <a:ext cx="1683521" cy="461665"/>
          </a:xfrm>
          <a:prstGeom prst="rect">
            <a:avLst/>
          </a:prstGeom>
          <a:noFill/>
        </p:spPr>
        <p:txBody>
          <a:bodyPr wrap="square" rtlCol="0">
            <a:spAutoFit/>
          </a:bodyPr>
          <a:lstStyle/>
          <a:p>
            <a:r>
              <a:rPr lang="da-DK" sz="1200" dirty="0"/>
              <a:t>10 g havregryn bidrager med 1 g kostfibre</a:t>
            </a:r>
          </a:p>
        </p:txBody>
      </p:sp>
      <p:sp>
        <p:nvSpPr>
          <p:cNvPr id="15" name="Tekstfelt 14">
            <a:extLst>
              <a:ext uri="{FF2B5EF4-FFF2-40B4-BE49-F238E27FC236}">
                <a16:creationId xmlns:a16="http://schemas.microsoft.com/office/drawing/2014/main" id="{95A1F7B0-7FD5-4B31-9A09-62A1F9CC5D4A}"/>
              </a:ext>
            </a:extLst>
          </p:cNvPr>
          <p:cNvSpPr txBox="1"/>
          <p:nvPr/>
        </p:nvSpPr>
        <p:spPr>
          <a:xfrm>
            <a:off x="910748" y="4310298"/>
            <a:ext cx="1683521" cy="461665"/>
          </a:xfrm>
          <a:prstGeom prst="rect">
            <a:avLst/>
          </a:prstGeom>
          <a:noFill/>
        </p:spPr>
        <p:txBody>
          <a:bodyPr wrap="square" rtlCol="0">
            <a:spAutoFit/>
          </a:bodyPr>
          <a:lstStyle/>
          <a:p>
            <a:r>
              <a:rPr lang="da-DK" sz="1200" dirty="0"/>
              <a:t>50 g æble bidrager med 4 mg C-vitamin</a:t>
            </a:r>
          </a:p>
        </p:txBody>
      </p:sp>
      <p:sp>
        <p:nvSpPr>
          <p:cNvPr id="16" name="Tekstfelt 15">
            <a:extLst>
              <a:ext uri="{FF2B5EF4-FFF2-40B4-BE49-F238E27FC236}">
                <a16:creationId xmlns:a16="http://schemas.microsoft.com/office/drawing/2014/main" id="{5F4E235C-2AC2-4910-B30D-7EE0276DE924}"/>
              </a:ext>
            </a:extLst>
          </p:cNvPr>
          <p:cNvSpPr txBox="1"/>
          <p:nvPr/>
        </p:nvSpPr>
        <p:spPr>
          <a:xfrm>
            <a:off x="381736" y="3452398"/>
            <a:ext cx="2219635" cy="461665"/>
          </a:xfrm>
          <a:prstGeom prst="rect">
            <a:avLst/>
          </a:prstGeom>
          <a:noFill/>
        </p:spPr>
        <p:txBody>
          <a:bodyPr wrap="square" rtlCol="0">
            <a:spAutoFit/>
          </a:bodyPr>
          <a:lstStyle/>
          <a:p>
            <a:r>
              <a:rPr lang="da-DK" sz="1200" dirty="0"/>
              <a:t>80 g appelsin bidrager med 1,6 g kostfibre og 49 mg C-vitamin</a:t>
            </a:r>
          </a:p>
        </p:txBody>
      </p:sp>
      <p:sp>
        <p:nvSpPr>
          <p:cNvPr id="17" name="Tekstfelt 16">
            <a:extLst>
              <a:ext uri="{FF2B5EF4-FFF2-40B4-BE49-F238E27FC236}">
                <a16:creationId xmlns:a16="http://schemas.microsoft.com/office/drawing/2014/main" id="{14E76131-F76B-41E1-B41E-3BB834CD9E73}"/>
              </a:ext>
            </a:extLst>
          </p:cNvPr>
          <p:cNvSpPr txBox="1"/>
          <p:nvPr/>
        </p:nvSpPr>
        <p:spPr>
          <a:xfrm>
            <a:off x="4638103" y="4228642"/>
            <a:ext cx="1683521" cy="461665"/>
          </a:xfrm>
          <a:prstGeom prst="rect">
            <a:avLst/>
          </a:prstGeom>
          <a:noFill/>
        </p:spPr>
        <p:txBody>
          <a:bodyPr wrap="square" rtlCol="0">
            <a:spAutoFit/>
          </a:bodyPr>
          <a:lstStyle/>
          <a:p>
            <a:r>
              <a:rPr lang="da-DK" sz="1200" dirty="0"/>
              <a:t>50 g pære bidrager med 1,5 g kostfibre</a:t>
            </a:r>
          </a:p>
        </p:txBody>
      </p:sp>
      <p:sp>
        <p:nvSpPr>
          <p:cNvPr id="18" name="Tekstfelt 17">
            <a:extLst>
              <a:ext uri="{FF2B5EF4-FFF2-40B4-BE49-F238E27FC236}">
                <a16:creationId xmlns:a16="http://schemas.microsoft.com/office/drawing/2014/main" id="{8A5C488F-D7C3-4EAF-B106-843FD1277FD7}"/>
              </a:ext>
            </a:extLst>
          </p:cNvPr>
          <p:cNvSpPr txBox="1"/>
          <p:nvPr/>
        </p:nvSpPr>
        <p:spPr>
          <a:xfrm>
            <a:off x="6762620" y="3656581"/>
            <a:ext cx="1111048" cy="646331"/>
          </a:xfrm>
          <a:prstGeom prst="rect">
            <a:avLst/>
          </a:prstGeom>
          <a:noFill/>
        </p:spPr>
        <p:txBody>
          <a:bodyPr wrap="square" rtlCol="0">
            <a:spAutoFit/>
          </a:bodyPr>
          <a:lstStyle/>
          <a:p>
            <a:r>
              <a:rPr lang="da-DK" sz="1200" dirty="0"/>
              <a:t>20 g flute bidrager med 0,9 g kostfibre</a:t>
            </a:r>
          </a:p>
        </p:txBody>
      </p:sp>
      <p:sp>
        <p:nvSpPr>
          <p:cNvPr id="19" name="Tekstfelt 18">
            <a:extLst>
              <a:ext uri="{FF2B5EF4-FFF2-40B4-BE49-F238E27FC236}">
                <a16:creationId xmlns:a16="http://schemas.microsoft.com/office/drawing/2014/main" id="{218EC23C-7B92-4E19-B287-02B1D272736D}"/>
              </a:ext>
            </a:extLst>
          </p:cNvPr>
          <p:cNvSpPr txBox="1"/>
          <p:nvPr/>
        </p:nvSpPr>
        <p:spPr>
          <a:xfrm>
            <a:off x="9820530" y="3880358"/>
            <a:ext cx="1683521" cy="646331"/>
          </a:xfrm>
          <a:prstGeom prst="rect">
            <a:avLst/>
          </a:prstGeom>
          <a:noFill/>
        </p:spPr>
        <p:txBody>
          <a:bodyPr wrap="square" rtlCol="0">
            <a:spAutoFit/>
          </a:bodyPr>
          <a:lstStyle/>
          <a:p>
            <a:r>
              <a:rPr lang="da-DK" sz="1200" dirty="0"/>
              <a:t>150 g  tomater bidrager med 2,8 g kostfibre og 22 mg C-vitamin</a:t>
            </a:r>
          </a:p>
        </p:txBody>
      </p:sp>
      <p:sp>
        <p:nvSpPr>
          <p:cNvPr id="20" name="Tekstfelt 19">
            <a:extLst>
              <a:ext uri="{FF2B5EF4-FFF2-40B4-BE49-F238E27FC236}">
                <a16:creationId xmlns:a16="http://schemas.microsoft.com/office/drawing/2014/main" id="{56488F02-6E86-4F7F-886B-937DB945D8DB}"/>
              </a:ext>
            </a:extLst>
          </p:cNvPr>
          <p:cNvSpPr txBox="1"/>
          <p:nvPr/>
        </p:nvSpPr>
        <p:spPr>
          <a:xfrm>
            <a:off x="9583908" y="3141624"/>
            <a:ext cx="1654070" cy="646331"/>
          </a:xfrm>
          <a:prstGeom prst="rect">
            <a:avLst/>
          </a:prstGeom>
          <a:noFill/>
        </p:spPr>
        <p:txBody>
          <a:bodyPr wrap="square" rtlCol="0">
            <a:spAutoFit/>
          </a:bodyPr>
          <a:lstStyle/>
          <a:p>
            <a:r>
              <a:rPr lang="da-DK" sz="1200" dirty="0"/>
              <a:t>15 g feta, 40+, bidrager med 2,9 g protein og 93 g calcium</a:t>
            </a:r>
          </a:p>
        </p:txBody>
      </p:sp>
      <p:sp>
        <p:nvSpPr>
          <p:cNvPr id="39" name="Tekstfelt 38">
            <a:extLst>
              <a:ext uri="{FF2B5EF4-FFF2-40B4-BE49-F238E27FC236}">
                <a16:creationId xmlns:a16="http://schemas.microsoft.com/office/drawing/2014/main" id="{682548CB-9BFF-4E2F-96BB-F655F8BC1882}"/>
              </a:ext>
            </a:extLst>
          </p:cNvPr>
          <p:cNvSpPr txBox="1"/>
          <p:nvPr/>
        </p:nvSpPr>
        <p:spPr>
          <a:xfrm>
            <a:off x="2849034" y="6291568"/>
            <a:ext cx="6493931"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Tilstrækkeligt med protein i alle måltider mindsker risikoen for at miste muskelmasse under vægttab. Mellemmåltiderne bør indeholde ca. 10 g protein.</a:t>
            </a:r>
          </a:p>
        </p:txBody>
      </p:sp>
      <p:pic>
        <p:nvPicPr>
          <p:cNvPr id="40" name="Billede 39">
            <a:extLst>
              <a:ext uri="{FF2B5EF4-FFF2-40B4-BE49-F238E27FC236}">
                <a16:creationId xmlns:a16="http://schemas.microsoft.com/office/drawing/2014/main" id="{7E0A8212-D8CF-4151-9DFB-26FB1CCE1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9" name="Lige forbindelse 28">
            <a:extLst>
              <a:ext uri="{FF2B5EF4-FFF2-40B4-BE49-F238E27FC236}">
                <a16:creationId xmlns:a16="http://schemas.microsoft.com/office/drawing/2014/main" id="{6F650115-39A5-42E5-BF41-0CDA787254DF}"/>
              </a:ext>
            </a:extLst>
          </p:cNvPr>
          <p:cNvCxnSpPr>
            <a:cxnSpLocks/>
          </p:cNvCxnSpPr>
          <p:nvPr/>
        </p:nvCxnSpPr>
        <p:spPr>
          <a:xfrm>
            <a:off x="2300922" y="378201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9EE3CC9E-10A1-4A41-8F93-FDC2B8F83876}"/>
              </a:ext>
            </a:extLst>
          </p:cNvPr>
          <p:cNvCxnSpPr>
            <a:cxnSpLocks/>
            <a:endCxn id="14" idx="1"/>
          </p:cNvCxnSpPr>
          <p:nvPr/>
        </p:nvCxnSpPr>
        <p:spPr>
          <a:xfrm>
            <a:off x="3875975" y="3880358"/>
            <a:ext cx="687479" cy="7056"/>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Lige forbindelse 32">
            <a:extLst>
              <a:ext uri="{FF2B5EF4-FFF2-40B4-BE49-F238E27FC236}">
                <a16:creationId xmlns:a16="http://schemas.microsoft.com/office/drawing/2014/main" id="{F9255756-FF5A-4494-9197-5E59E23EB8ED}"/>
              </a:ext>
            </a:extLst>
          </p:cNvPr>
          <p:cNvCxnSpPr>
            <a:cxnSpLocks/>
          </p:cNvCxnSpPr>
          <p:nvPr/>
        </p:nvCxnSpPr>
        <p:spPr>
          <a:xfrm>
            <a:off x="2552457" y="435233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9381876A-DCE4-4664-81C3-63CD7812D1E6}"/>
              </a:ext>
            </a:extLst>
          </p:cNvPr>
          <p:cNvCxnSpPr>
            <a:cxnSpLocks/>
          </p:cNvCxnSpPr>
          <p:nvPr/>
        </p:nvCxnSpPr>
        <p:spPr>
          <a:xfrm>
            <a:off x="3873785" y="435262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2EAA0980-C518-4141-BA2A-558471F9ECE1}"/>
              </a:ext>
            </a:extLst>
          </p:cNvPr>
          <p:cNvCxnSpPr>
            <a:cxnSpLocks/>
          </p:cNvCxnSpPr>
          <p:nvPr/>
        </p:nvCxnSpPr>
        <p:spPr>
          <a:xfrm>
            <a:off x="3650246" y="334522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5101C05D-5ADE-4771-B868-412F777EA690}"/>
              </a:ext>
            </a:extLst>
          </p:cNvPr>
          <p:cNvCxnSpPr>
            <a:cxnSpLocks/>
          </p:cNvCxnSpPr>
          <p:nvPr/>
        </p:nvCxnSpPr>
        <p:spPr>
          <a:xfrm>
            <a:off x="7475338" y="3777512"/>
            <a:ext cx="79666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A6D8F7B7-920A-46BD-B406-4DA1461ADAD6}"/>
              </a:ext>
            </a:extLst>
          </p:cNvPr>
          <p:cNvCxnSpPr>
            <a:cxnSpLocks/>
          </p:cNvCxnSpPr>
          <p:nvPr/>
        </p:nvCxnSpPr>
        <p:spPr>
          <a:xfrm>
            <a:off x="8804071" y="346774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3712E524-0D45-4B69-BF02-72653F19E4B7}"/>
              </a:ext>
            </a:extLst>
          </p:cNvPr>
          <p:cNvCxnSpPr>
            <a:cxnSpLocks/>
          </p:cNvCxnSpPr>
          <p:nvPr/>
        </p:nvCxnSpPr>
        <p:spPr>
          <a:xfrm>
            <a:off x="9085093" y="4214044"/>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3511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393053F-AB44-4DC7-88A3-61C0DE906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7" name="Tekstfelt 6">
            <a:extLst>
              <a:ext uri="{FF2B5EF4-FFF2-40B4-BE49-F238E27FC236}">
                <a16:creationId xmlns:a16="http://schemas.microsoft.com/office/drawing/2014/main" id="{B8A229D3-882C-477D-818E-7DBAFD43FA15}"/>
              </a:ext>
            </a:extLst>
          </p:cNvPr>
          <p:cNvSpPr txBox="1"/>
          <p:nvPr/>
        </p:nvSpPr>
        <p:spPr>
          <a:xfrm>
            <a:off x="5613783" y="1757317"/>
            <a:ext cx="1809137" cy="584775"/>
          </a:xfrm>
          <a:prstGeom prst="rect">
            <a:avLst/>
          </a:prstGeom>
          <a:noFill/>
        </p:spPr>
        <p:txBody>
          <a:bodyPr wrap="square" rtlCol="0">
            <a:spAutoFit/>
          </a:bodyPr>
          <a:lstStyle/>
          <a:p>
            <a:r>
              <a:rPr lang="da-DK" sz="3200" dirty="0">
                <a:latin typeface="+mj-lt"/>
              </a:rPr>
              <a:t>Frokost</a:t>
            </a:r>
          </a:p>
        </p:txBody>
      </p:sp>
      <p:pic>
        <p:nvPicPr>
          <p:cNvPr id="3" name="Billede 2">
            <a:extLst>
              <a:ext uri="{FF2B5EF4-FFF2-40B4-BE49-F238E27FC236}">
                <a16:creationId xmlns:a16="http://schemas.microsoft.com/office/drawing/2014/main" id="{8FE9DD18-ADC7-4E29-8DB8-12BB2B655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971" y="2891304"/>
            <a:ext cx="3010320" cy="2934109"/>
          </a:xfrm>
          <a:prstGeom prst="rect">
            <a:avLst/>
          </a:prstGeom>
        </p:spPr>
      </p:pic>
      <p:pic>
        <p:nvPicPr>
          <p:cNvPr id="8" name="Billede 7">
            <a:extLst>
              <a:ext uri="{FF2B5EF4-FFF2-40B4-BE49-F238E27FC236}">
                <a16:creationId xmlns:a16="http://schemas.microsoft.com/office/drawing/2014/main" id="{5051CB1D-DAE2-41FA-A1E1-3A3704CD9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9480" y="3005620"/>
            <a:ext cx="3000794" cy="2705478"/>
          </a:xfrm>
          <a:prstGeom prst="rect">
            <a:avLst/>
          </a:prstGeom>
        </p:spPr>
      </p:pic>
      <p:sp>
        <p:nvSpPr>
          <p:cNvPr id="9" name="Tekstfelt 8">
            <a:extLst>
              <a:ext uri="{FF2B5EF4-FFF2-40B4-BE49-F238E27FC236}">
                <a16:creationId xmlns:a16="http://schemas.microsoft.com/office/drawing/2014/main" id="{468508D5-01A7-4FB0-AAA0-D7928D61F59C}"/>
              </a:ext>
            </a:extLst>
          </p:cNvPr>
          <p:cNvSpPr txBox="1"/>
          <p:nvPr/>
        </p:nvSpPr>
        <p:spPr>
          <a:xfrm>
            <a:off x="2535290" y="2505512"/>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0" name="Tekstfelt 9">
            <a:extLst>
              <a:ext uri="{FF2B5EF4-FFF2-40B4-BE49-F238E27FC236}">
                <a16:creationId xmlns:a16="http://schemas.microsoft.com/office/drawing/2014/main" id="{13FF51FA-BC94-470E-9EA5-45E4DBC71982}"/>
              </a:ext>
            </a:extLst>
          </p:cNvPr>
          <p:cNvSpPr txBox="1"/>
          <p:nvPr/>
        </p:nvSpPr>
        <p:spPr>
          <a:xfrm>
            <a:off x="8672904" y="2501510"/>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2" name="Tekstfelt 11">
            <a:extLst>
              <a:ext uri="{FF2B5EF4-FFF2-40B4-BE49-F238E27FC236}">
                <a16:creationId xmlns:a16="http://schemas.microsoft.com/office/drawing/2014/main" id="{5A352BC0-2E5E-48EF-94DE-A98FCD3955AD}"/>
              </a:ext>
            </a:extLst>
          </p:cNvPr>
          <p:cNvSpPr txBox="1"/>
          <p:nvPr/>
        </p:nvSpPr>
        <p:spPr>
          <a:xfrm>
            <a:off x="4566970" y="4666736"/>
            <a:ext cx="1951382" cy="646331"/>
          </a:xfrm>
          <a:prstGeom prst="rect">
            <a:avLst/>
          </a:prstGeom>
          <a:noFill/>
        </p:spPr>
        <p:txBody>
          <a:bodyPr wrap="square" rtlCol="0">
            <a:spAutoFit/>
          </a:bodyPr>
          <a:lstStyle/>
          <a:p>
            <a:r>
              <a:rPr lang="da-DK" sz="1200" dirty="0"/>
              <a:t>86 g fuldkornsrugbrød bidrager med 7 g kostfibre og 1,29 mg jern</a:t>
            </a:r>
          </a:p>
        </p:txBody>
      </p:sp>
      <p:sp>
        <p:nvSpPr>
          <p:cNvPr id="13" name="Tekstfelt 12">
            <a:extLst>
              <a:ext uri="{FF2B5EF4-FFF2-40B4-BE49-F238E27FC236}">
                <a16:creationId xmlns:a16="http://schemas.microsoft.com/office/drawing/2014/main" id="{1174CEF7-E913-4DEB-96CE-D33436045F09}"/>
              </a:ext>
            </a:extLst>
          </p:cNvPr>
          <p:cNvSpPr txBox="1"/>
          <p:nvPr/>
        </p:nvSpPr>
        <p:spPr>
          <a:xfrm>
            <a:off x="885210" y="4721638"/>
            <a:ext cx="1683521" cy="461665"/>
          </a:xfrm>
          <a:prstGeom prst="rect">
            <a:avLst/>
          </a:prstGeom>
          <a:noFill/>
        </p:spPr>
        <p:txBody>
          <a:bodyPr wrap="square" rtlCol="0">
            <a:spAutoFit/>
          </a:bodyPr>
          <a:lstStyle/>
          <a:p>
            <a:r>
              <a:rPr lang="da-DK" sz="1200" dirty="0"/>
              <a:t>60 g sild bidrager </a:t>
            </a:r>
          </a:p>
          <a:p>
            <a:r>
              <a:rPr lang="da-DK" sz="1200" dirty="0"/>
              <a:t>med 7,1 g protein </a:t>
            </a:r>
          </a:p>
        </p:txBody>
      </p:sp>
      <p:sp>
        <p:nvSpPr>
          <p:cNvPr id="14" name="Tekstfelt 13">
            <a:extLst>
              <a:ext uri="{FF2B5EF4-FFF2-40B4-BE49-F238E27FC236}">
                <a16:creationId xmlns:a16="http://schemas.microsoft.com/office/drawing/2014/main" id="{E14042DC-AA27-43B9-AE4D-FC9BED5FBF20}"/>
              </a:ext>
            </a:extLst>
          </p:cNvPr>
          <p:cNvSpPr txBox="1"/>
          <p:nvPr/>
        </p:nvSpPr>
        <p:spPr>
          <a:xfrm>
            <a:off x="294365" y="4221969"/>
            <a:ext cx="1683521" cy="461665"/>
          </a:xfrm>
          <a:prstGeom prst="rect">
            <a:avLst/>
          </a:prstGeom>
          <a:noFill/>
        </p:spPr>
        <p:txBody>
          <a:bodyPr wrap="square" rtlCol="0">
            <a:spAutoFit/>
          </a:bodyPr>
          <a:lstStyle/>
          <a:p>
            <a:r>
              <a:rPr lang="da-DK" sz="1200" dirty="0"/>
              <a:t>10 g porre bidrager </a:t>
            </a:r>
          </a:p>
          <a:p>
            <a:r>
              <a:rPr lang="da-DK" sz="1200" dirty="0"/>
              <a:t>med 2 mg C-vitamin</a:t>
            </a:r>
          </a:p>
        </p:txBody>
      </p:sp>
      <p:sp>
        <p:nvSpPr>
          <p:cNvPr id="15" name="Tekstfelt 14">
            <a:extLst>
              <a:ext uri="{FF2B5EF4-FFF2-40B4-BE49-F238E27FC236}">
                <a16:creationId xmlns:a16="http://schemas.microsoft.com/office/drawing/2014/main" id="{755E0DA1-B90D-4198-B2D3-C42C835AC51D}"/>
              </a:ext>
            </a:extLst>
          </p:cNvPr>
          <p:cNvSpPr txBox="1"/>
          <p:nvPr/>
        </p:nvSpPr>
        <p:spPr>
          <a:xfrm>
            <a:off x="4384964" y="3558207"/>
            <a:ext cx="1683521" cy="461665"/>
          </a:xfrm>
          <a:prstGeom prst="rect">
            <a:avLst/>
          </a:prstGeom>
          <a:noFill/>
        </p:spPr>
        <p:txBody>
          <a:bodyPr wrap="square" rtlCol="0">
            <a:spAutoFit/>
          </a:bodyPr>
          <a:lstStyle/>
          <a:p>
            <a:r>
              <a:rPr lang="da-DK" sz="1200" dirty="0"/>
              <a:t>49 g kirsebær bidrager med 5 g C-vitamin</a:t>
            </a:r>
          </a:p>
        </p:txBody>
      </p:sp>
      <p:sp>
        <p:nvSpPr>
          <p:cNvPr id="16" name="Tekstfelt 15">
            <a:extLst>
              <a:ext uri="{FF2B5EF4-FFF2-40B4-BE49-F238E27FC236}">
                <a16:creationId xmlns:a16="http://schemas.microsoft.com/office/drawing/2014/main" id="{C54EEA03-AA14-464B-9456-AE4F08B244BF}"/>
              </a:ext>
            </a:extLst>
          </p:cNvPr>
          <p:cNvSpPr txBox="1"/>
          <p:nvPr/>
        </p:nvSpPr>
        <p:spPr>
          <a:xfrm>
            <a:off x="3895530" y="3032326"/>
            <a:ext cx="1683521" cy="461665"/>
          </a:xfrm>
          <a:prstGeom prst="rect">
            <a:avLst/>
          </a:prstGeom>
          <a:noFill/>
        </p:spPr>
        <p:txBody>
          <a:bodyPr wrap="square" rtlCol="0">
            <a:spAutoFit/>
          </a:bodyPr>
          <a:lstStyle/>
          <a:p>
            <a:r>
              <a:rPr lang="da-DK" sz="1200" dirty="0"/>
              <a:t>65 g gulerod bidrager med 1,8 g kostfibre</a:t>
            </a:r>
          </a:p>
        </p:txBody>
      </p:sp>
      <p:sp>
        <p:nvSpPr>
          <p:cNvPr id="17" name="Tekstfelt 16">
            <a:extLst>
              <a:ext uri="{FF2B5EF4-FFF2-40B4-BE49-F238E27FC236}">
                <a16:creationId xmlns:a16="http://schemas.microsoft.com/office/drawing/2014/main" id="{CE66FAD1-364F-4EA7-B4D8-9EC4423CC532}"/>
              </a:ext>
            </a:extLst>
          </p:cNvPr>
          <p:cNvSpPr txBox="1"/>
          <p:nvPr/>
        </p:nvSpPr>
        <p:spPr>
          <a:xfrm>
            <a:off x="-27239" y="3493516"/>
            <a:ext cx="2028384" cy="646331"/>
          </a:xfrm>
          <a:prstGeom prst="rect">
            <a:avLst/>
          </a:prstGeom>
          <a:noFill/>
        </p:spPr>
        <p:txBody>
          <a:bodyPr wrap="square" rtlCol="0">
            <a:spAutoFit/>
          </a:bodyPr>
          <a:lstStyle/>
          <a:p>
            <a:r>
              <a:rPr lang="da-DK" sz="1200" dirty="0"/>
              <a:t>5 g mayonnaise + 5 g cremefraiche bidrager med 6 mg calcium og 0,3 g protein</a:t>
            </a:r>
          </a:p>
        </p:txBody>
      </p:sp>
      <p:sp>
        <p:nvSpPr>
          <p:cNvPr id="18" name="Tekstfelt 17">
            <a:extLst>
              <a:ext uri="{FF2B5EF4-FFF2-40B4-BE49-F238E27FC236}">
                <a16:creationId xmlns:a16="http://schemas.microsoft.com/office/drawing/2014/main" id="{01AF8779-FF73-43F2-8040-01995F20C259}"/>
              </a:ext>
            </a:extLst>
          </p:cNvPr>
          <p:cNvSpPr txBox="1"/>
          <p:nvPr/>
        </p:nvSpPr>
        <p:spPr>
          <a:xfrm>
            <a:off x="4484042" y="4109823"/>
            <a:ext cx="1683521" cy="461665"/>
          </a:xfrm>
          <a:prstGeom prst="rect">
            <a:avLst/>
          </a:prstGeom>
          <a:noFill/>
        </p:spPr>
        <p:txBody>
          <a:bodyPr wrap="square" rtlCol="0">
            <a:spAutoFit/>
          </a:bodyPr>
          <a:lstStyle/>
          <a:p>
            <a:r>
              <a:rPr lang="da-DK" sz="1200" dirty="0"/>
              <a:t>20 g agurk bidrager med 3 mg C-vitamin</a:t>
            </a:r>
          </a:p>
        </p:txBody>
      </p:sp>
      <p:sp>
        <p:nvSpPr>
          <p:cNvPr id="19" name="Tekstfelt 18">
            <a:extLst>
              <a:ext uri="{FF2B5EF4-FFF2-40B4-BE49-F238E27FC236}">
                <a16:creationId xmlns:a16="http://schemas.microsoft.com/office/drawing/2014/main" id="{EB59E757-EAFD-478B-9E63-CEE1C93A795C}"/>
              </a:ext>
            </a:extLst>
          </p:cNvPr>
          <p:cNvSpPr txBox="1"/>
          <p:nvPr/>
        </p:nvSpPr>
        <p:spPr>
          <a:xfrm>
            <a:off x="10410070" y="4542318"/>
            <a:ext cx="1802580" cy="646331"/>
          </a:xfrm>
          <a:prstGeom prst="rect">
            <a:avLst/>
          </a:prstGeom>
          <a:noFill/>
        </p:spPr>
        <p:txBody>
          <a:bodyPr wrap="square" rtlCol="0">
            <a:spAutoFit/>
          </a:bodyPr>
          <a:lstStyle/>
          <a:p>
            <a:r>
              <a:rPr lang="da-DK" sz="1200" dirty="0"/>
              <a:t>40 g fuldkornstortilla bidrager med 2 g kostfibre og 3,4 g protein</a:t>
            </a:r>
          </a:p>
        </p:txBody>
      </p:sp>
      <p:sp>
        <p:nvSpPr>
          <p:cNvPr id="20" name="Tekstfelt 19">
            <a:extLst>
              <a:ext uri="{FF2B5EF4-FFF2-40B4-BE49-F238E27FC236}">
                <a16:creationId xmlns:a16="http://schemas.microsoft.com/office/drawing/2014/main" id="{EDE0263F-BA68-4B39-8F7E-8A24B3C32B5D}"/>
              </a:ext>
            </a:extLst>
          </p:cNvPr>
          <p:cNvSpPr txBox="1"/>
          <p:nvPr/>
        </p:nvSpPr>
        <p:spPr>
          <a:xfrm>
            <a:off x="10397220" y="3216318"/>
            <a:ext cx="1989553" cy="461665"/>
          </a:xfrm>
          <a:prstGeom prst="rect">
            <a:avLst/>
          </a:prstGeom>
          <a:noFill/>
        </p:spPr>
        <p:txBody>
          <a:bodyPr wrap="square" rtlCol="0">
            <a:spAutoFit/>
          </a:bodyPr>
          <a:lstStyle/>
          <a:p>
            <a:r>
              <a:rPr lang="da-DK" sz="1200" dirty="0"/>
              <a:t>80 g flåede tomater bidrager med 9 mg C-vitamin</a:t>
            </a:r>
          </a:p>
        </p:txBody>
      </p:sp>
      <p:sp>
        <p:nvSpPr>
          <p:cNvPr id="21" name="Tekstfelt 20">
            <a:extLst>
              <a:ext uri="{FF2B5EF4-FFF2-40B4-BE49-F238E27FC236}">
                <a16:creationId xmlns:a16="http://schemas.microsoft.com/office/drawing/2014/main" id="{AB78E1EE-1C6B-47CF-BA78-076047C9A272}"/>
              </a:ext>
            </a:extLst>
          </p:cNvPr>
          <p:cNvSpPr txBox="1"/>
          <p:nvPr/>
        </p:nvSpPr>
        <p:spPr>
          <a:xfrm>
            <a:off x="7232475" y="4762683"/>
            <a:ext cx="1469056" cy="461665"/>
          </a:xfrm>
          <a:prstGeom prst="rect">
            <a:avLst/>
          </a:prstGeom>
          <a:noFill/>
        </p:spPr>
        <p:txBody>
          <a:bodyPr wrap="square" rtlCol="0">
            <a:spAutoFit/>
          </a:bodyPr>
          <a:lstStyle/>
          <a:p>
            <a:r>
              <a:rPr lang="da-DK" sz="1200" dirty="0"/>
              <a:t>20 g løg bidrager med 0,1 g protein</a:t>
            </a:r>
          </a:p>
        </p:txBody>
      </p:sp>
      <p:sp>
        <p:nvSpPr>
          <p:cNvPr id="22" name="Tekstfelt 21">
            <a:extLst>
              <a:ext uri="{FF2B5EF4-FFF2-40B4-BE49-F238E27FC236}">
                <a16:creationId xmlns:a16="http://schemas.microsoft.com/office/drawing/2014/main" id="{F6B54553-732C-4EC1-9FBE-90D7D51EE11A}"/>
              </a:ext>
            </a:extLst>
          </p:cNvPr>
          <p:cNvSpPr txBox="1"/>
          <p:nvPr/>
        </p:nvSpPr>
        <p:spPr>
          <a:xfrm>
            <a:off x="6762661" y="4109686"/>
            <a:ext cx="1883707" cy="646331"/>
          </a:xfrm>
          <a:prstGeom prst="rect">
            <a:avLst/>
          </a:prstGeom>
          <a:noFill/>
        </p:spPr>
        <p:txBody>
          <a:bodyPr wrap="square" rtlCol="0">
            <a:spAutoFit/>
          </a:bodyPr>
          <a:lstStyle/>
          <a:p>
            <a:r>
              <a:rPr lang="da-DK" sz="1200" dirty="0"/>
              <a:t>60 g mozzarella, 30+, bidrager med 17,3 g protein og 444 mg calcium</a:t>
            </a:r>
          </a:p>
        </p:txBody>
      </p:sp>
      <p:sp>
        <p:nvSpPr>
          <p:cNvPr id="23" name="Tekstfelt 22">
            <a:extLst>
              <a:ext uri="{FF2B5EF4-FFF2-40B4-BE49-F238E27FC236}">
                <a16:creationId xmlns:a16="http://schemas.microsoft.com/office/drawing/2014/main" id="{8E0F0AB5-6063-4B4D-A1B0-455DA6627123}"/>
              </a:ext>
            </a:extLst>
          </p:cNvPr>
          <p:cNvSpPr txBox="1"/>
          <p:nvPr/>
        </p:nvSpPr>
        <p:spPr>
          <a:xfrm>
            <a:off x="10637914" y="3879318"/>
            <a:ext cx="1683521" cy="461665"/>
          </a:xfrm>
          <a:prstGeom prst="rect">
            <a:avLst/>
          </a:prstGeom>
          <a:noFill/>
        </p:spPr>
        <p:txBody>
          <a:bodyPr wrap="square" rtlCol="0">
            <a:spAutoFit/>
          </a:bodyPr>
          <a:lstStyle/>
          <a:p>
            <a:r>
              <a:rPr lang="da-DK" sz="1200" dirty="0"/>
              <a:t>30 g tomater bidrager med 6 mg C-vitamin</a:t>
            </a:r>
          </a:p>
        </p:txBody>
      </p:sp>
      <p:sp>
        <p:nvSpPr>
          <p:cNvPr id="24" name="Tekstfelt 23">
            <a:extLst>
              <a:ext uri="{FF2B5EF4-FFF2-40B4-BE49-F238E27FC236}">
                <a16:creationId xmlns:a16="http://schemas.microsoft.com/office/drawing/2014/main" id="{5EB65D7A-E12E-4185-9F62-06E8E538FF47}"/>
              </a:ext>
            </a:extLst>
          </p:cNvPr>
          <p:cNvSpPr txBox="1"/>
          <p:nvPr/>
        </p:nvSpPr>
        <p:spPr>
          <a:xfrm>
            <a:off x="6331991" y="3596017"/>
            <a:ext cx="1883707" cy="461665"/>
          </a:xfrm>
          <a:prstGeom prst="rect">
            <a:avLst/>
          </a:prstGeom>
          <a:noFill/>
        </p:spPr>
        <p:txBody>
          <a:bodyPr wrap="square" rtlCol="0">
            <a:spAutoFit/>
          </a:bodyPr>
          <a:lstStyle/>
          <a:p>
            <a:r>
              <a:rPr lang="da-DK" sz="1200" dirty="0"/>
              <a:t>35 g kogt skinke </a:t>
            </a:r>
          </a:p>
          <a:p>
            <a:r>
              <a:rPr lang="da-DK" sz="1200" dirty="0"/>
              <a:t>bidrager med 6,3 g protein</a:t>
            </a:r>
          </a:p>
        </p:txBody>
      </p:sp>
      <p:sp>
        <p:nvSpPr>
          <p:cNvPr id="66" name="Tekstfelt 65">
            <a:extLst>
              <a:ext uri="{FF2B5EF4-FFF2-40B4-BE49-F238E27FC236}">
                <a16:creationId xmlns:a16="http://schemas.microsoft.com/office/drawing/2014/main" id="{C5406CAE-4FF1-4016-AE18-ACF47EC55558}"/>
              </a:ext>
            </a:extLst>
          </p:cNvPr>
          <p:cNvSpPr txBox="1"/>
          <p:nvPr/>
        </p:nvSpPr>
        <p:spPr>
          <a:xfrm>
            <a:off x="1640636" y="6460435"/>
            <a:ext cx="9053854" cy="30777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Rugbrød og andre fuldkornsprodukter, samt grøntsager, er godt ved alle måltider. Drik 1-1½ liter vand i løbet af dagen.</a:t>
            </a:r>
          </a:p>
        </p:txBody>
      </p:sp>
      <p:pic>
        <p:nvPicPr>
          <p:cNvPr id="67" name="Billede 66">
            <a:extLst>
              <a:ext uri="{FF2B5EF4-FFF2-40B4-BE49-F238E27FC236}">
                <a16:creationId xmlns:a16="http://schemas.microsoft.com/office/drawing/2014/main" id="{4CD9B7A1-B669-4680-9962-5168310DBE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38" name="Lige forbindelse 37">
            <a:extLst>
              <a:ext uri="{FF2B5EF4-FFF2-40B4-BE49-F238E27FC236}">
                <a16:creationId xmlns:a16="http://schemas.microsoft.com/office/drawing/2014/main" id="{265D05F9-F895-4776-A05C-984B4102BD4D}"/>
              </a:ext>
            </a:extLst>
          </p:cNvPr>
          <p:cNvCxnSpPr>
            <a:cxnSpLocks/>
          </p:cNvCxnSpPr>
          <p:nvPr/>
        </p:nvCxnSpPr>
        <p:spPr>
          <a:xfrm>
            <a:off x="4057111" y="4787185"/>
            <a:ext cx="50903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27F26933-DAAE-4AE4-A31C-2A73A455005D}"/>
              </a:ext>
            </a:extLst>
          </p:cNvPr>
          <p:cNvCxnSpPr>
            <a:cxnSpLocks/>
          </p:cNvCxnSpPr>
          <p:nvPr/>
        </p:nvCxnSpPr>
        <p:spPr>
          <a:xfrm>
            <a:off x="3118750" y="334756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CA6C016C-3BBA-423D-A8D8-6AC34F0F74FF}"/>
              </a:ext>
            </a:extLst>
          </p:cNvPr>
          <p:cNvCxnSpPr>
            <a:cxnSpLocks/>
          </p:cNvCxnSpPr>
          <p:nvPr/>
        </p:nvCxnSpPr>
        <p:spPr>
          <a:xfrm>
            <a:off x="4037472" y="4429657"/>
            <a:ext cx="48094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Lige forbindelse 42">
            <a:extLst>
              <a:ext uri="{FF2B5EF4-FFF2-40B4-BE49-F238E27FC236}">
                <a16:creationId xmlns:a16="http://schemas.microsoft.com/office/drawing/2014/main" id="{84AB4290-9ABA-4D2B-A9DB-BE7720B8AEB1}"/>
              </a:ext>
            </a:extLst>
          </p:cNvPr>
          <p:cNvCxnSpPr>
            <a:cxnSpLocks/>
          </p:cNvCxnSpPr>
          <p:nvPr/>
        </p:nvCxnSpPr>
        <p:spPr>
          <a:xfrm>
            <a:off x="2086346" y="484782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Lige forbindelse 43">
            <a:extLst>
              <a:ext uri="{FF2B5EF4-FFF2-40B4-BE49-F238E27FC236}">
                <a16:creationId xmlns:a16="http://schemas.microsoft.com/office/drawing/2014/main" id="{378F1DF9-04D7-4FC8-8F6B-1EA25B2E82E8}"/>
              </a:ext>
            </a:extLst>
          </p:cNvPr>
          <p:cNvCxnSpPr>
            <a:cxnSpLocks/>
          </p:cNvCxnSpPr>
          <p:nvPr/>
        </p:nvCxnSpPr>
        <p:spPr>
          <a:xfrm flipV="1">
            <a:off x="2866183" y="4436572"/>
            <a:ext cx="0" cy="412899"/>
          </a:xfrm>
          <a:prstGeom prst="line">
            <a:avLst/>
          </a:prstGeom>
        </p:spPr>
        <p:style>
          <a:lnRef idx="1">
            <a:schemeClr val="dk1"/>
          </a:lnRef>
          <a:fillRef idx="0">
            <a:schemeClr val="dk1"/>
          </a:fillRef>
          <a:effectRef idx="0">
            <a:schemeClr val="dk1"/>
          </a:effectRef>
          <a:fontRef idx="minor">
            <a:schemeClr val="tx1"/>
          </a:fontRef>
        </p:style>
      </p:cxnSp>
      <p:cxnSp>
        <p:nvCxnSpPr>
          <p:cNvPr id="46" name="Lige forbindelse 45">
            <a:extLst>
              <a:ext uri="{FF2B5EF4-FFF2-40B4-BE49-F238E27FC236}">
                <a16:creationId xmlns:a16="http://schemas.microsoft.com/office/drawing/2014/main" id="{33A887B3-CBF5-43B1-BD5D-B8769F1F3AB3}"/>
              </a:ext>
            </a:extLst>
          </p:cNvPr>
          <p:cNvCxnSpPr>
            <a:cxnSpLocks/>
          </p:cNvCxnSpPr>
          <p:nvPr/>
        </p:nvCxnSpPr>
        <p:spPr>
          <a:xfrm>
            <a:off x="1638282" y="435835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Lige forbindelse 46">
            <a:extLst>
              <a:ext uri="{FF2B5EF4-FFF2-40B4-BE49-F238E27FC236}">
                <a16:creationId xmlns:a16="http://schemas.microsoft.com/office/drawing/2014/main" id="{5C8A03DD-E1F8-4750-9614-74269CE5CA9E}"/>
              </a:ext>
            </a:extLst>
          </p:cNvPr>
          <p:cNvCxnSpPr>
            <a:cxnSpLocks/>
          </p:cNvCxnSpPr>
          <p:nvPr/>
        </p:nvCxnSpPr>
        <p:spPr>
          <a:xfrm>
            <a:off x="1814432" y="403730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Lige forbindelse 47">
            <a:extLst>
              <a:ext uri="{FF2B5EF4-FFF2-40B4-BE49-F238E27FC236}">
                <a16:creationId xmlns:a16="http://schemas.microsoft.com/office/drawing/2014/main" id="{54B6C5B5-480B-473B-A7AE-78C36089C5CE}"/>
              </a:ext>
            </a:extLst>
          </p:cNvPr>
          <p:cNvCxnSpPr>
            <a:cxnSpLocks/>
          </p:cNvCxnSpPr>
          <p:nvPr/>
        </p:nvCxnSpPr>
        <p:spPr>
          <a:xfrm>
            <a:off x="8156001" y="4436572"/>
            <a:ext cx="72958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Lige forbindelse 49">
            <a:extLst>
              <a:ext uri="{FF2B5EF4-FFF2-40B4-BE49-F238E27FC236}">
                <a16:creationId xmlns:a16="http://schemas.microsoft.com/office/drawing/2014/main" id="{3A63AB3C-B7F0-4424-97EA-D8117EF15A6F}"/>
              </a:ext>
            </a:extLst>
          </p:cNvPr>
          <p:cNvCxnSpPr>
            <a:cxnSpLocks/>
          </p:cNvCxnSpPr>
          <p:nvPr/>
        </p:nvCxnSpPr>
        <p:spPr>
          <a:xfrm>
            <a:off x="3680917" y="381668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Lige forbindelse 51">
            <a:extLst>
              <a:ext uri="{FF2B5EF4-FFF2-40B4-BE49-F238E27FC236}">
                <a16:creationId xmlns:a16="http://schemas.microsoft.com/office/drawing/2014/main" id="{1DB41668-3C97-46A6-ADC5-F19EB7E216A5}"/>
              </a:ext>
            </a:extLst>
          </p:cNvPr>
          <p:cNvCxnSpPr>
            <a:cxnSpLocks/>
          </p:cNvCxnSpPr>
          <p:nvPr/>
        </p:nvCxnSpPr>
        <p:spPr>
          <a:xfrm>
            <a:off x="8156001" y="3928046"/>
            <a:ext cx="6233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Lige forbindelse 53">
            <a:extLst>
              <a:ext uri="{FF2B5EF4-FFF2-40B4-BE49-F238E27FC236}">
                <a16:creationId xmlns:a16="http://schemas.microsoft.com/office/drawing/2014/main" id="{FA877299-C69F-4403-81BD-B50DE86D6E1F}"/>
              </a:ext>
            </a:extLst>
          </p:cNvPr>
          <p:cNvCxnSpPr>
            <a:cxnSpLocks/>
          </p:cNvCxnSpPr>
          <p:nvPr/>
        </p:nvCxnSpPr>
        <p:spPr>
          <a:xfrm>
            <a:off x="9910503" y="422196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Lige forbindelse 55">
            <a:extLst>
              <a:ext uri="{FF2B5EF4-FFF2-40B4-BE49-F238E27FC236}">
                <a16:creationId xmlns:a16="http://schemas.microsoft.com/office/drawing/2014/main" id="{0E3B200A-D566-4EC7-9751-341E83B443BE}"/>
              </a:ext>
            </a:extLst>
          </p:cNvPr>
          <p:cNvCxnSpPr>
            <a:cxnSpLocks/>
          </p:cNvCxnSpPr>
          <p:nvPr/>
        </p:nvCxnSpPr>
        <p:spPr>
          <a:xfrm>
            <a:off x="8405806" y="48466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Lige forbindelse 56">
            <a:extLst>
              <a:ext uri="{FF2B5EF4-FFF2-40B4-BE49-F238E27FC236}">
                <a16:creationId xmlns:a16="http://schemas.microsoft.com/office/drawing/2014/main" id="{41ABFC9B-548C-4144-8DE4-ED993DBA1142}"/>
              </a:ext>
            </a:extLst>
          </p:cNvPr>
          <p:cNvCxnSpPr>
            <a:cxnSpLocks/>
          </p:cNvCxnSpPr>
          <p:nvPr/>
        </p:nvCxnSpPr>
        <p:spPr>
          <a:xfrm>
            <a:off x="9383961" y="3558207"/>
            <a:ext cx="102230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Lige forbindelse 58">
            <a:extLst>
              <a:ext uri="{FF2B5EF4-FFF2-40B4-BE49-F238E27FC236}">
                <a16:creationId xmlns:a16="http://schemas.microsoft.com/office/drawing/2014/main" id="{6EC5A846-D475-43FB-A460-3C19043E8CED}"/>
              </a:ext>
            </a:extLst>
          </p:cNvPr>
          <p:cNvCxnSpPr>
            <a:cxnSpLocks/>
          </p:cNvCxnSpPr>
          <p:nvPr/>
        </p:nvCxnSpPr>
        <p:spPr>
          <a:xfrm>
            <a:off x="9499877" y="4683634"/>
            <a:ext cx="964329"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728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393053F-AB44-4DC7-88A3-61C0DE906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7" name="Tekstfelt 6">
            <a:extLst>
              <a:ext uri="{FF2B5EF4-FFF2-40B4-BE49-F238E27FC236}">
                <a16:creationId xmlns:a16="http://schemas.microsoft.com/office/drawing/2014/main" id="{B8A229D3-882C-477D-818E-7DBAFD43FA15}"/>
              </a:ext>
            </a:extLst>
          </p:cNvPr>
          <p:cNvSpPr txBox="1"/>
          <p:nvPr/>
        </p:nvSpPr>
        <p:spPr>
          <a:xfrm>
            <a:off x="4703213" y="1739570"/>
            <a:ext cx="2638793" cy="584775"/>
          </a:xfrm>
          <a:prstGeom prst="rect">
            <a:avLst/>
          </a:prstGeom>
          <a:noFill/>
        </p:spPr>
        <p:txBody>
          <a:bodyPr wrap="square" rtlCol="0">
            <a:spAutoFit/>
          </a:bodyPr>
          <a:lstStyle/>
          <a:p>
            <a:r>
              <a:rPr lang="da-DK" sz="3200" dirty="0">
                <a:latin typeface="+mj-lt"/>
              </a:rPr>
              <a:t>Mellemmåltid </a:t>
            </a:r>
          </a:p>
        </p:txBody>
      </p:sp>
      <p:pic>
        <p:nvPicPr>
          <p:cNvPr id="3" name="Billede 2">
            <a:extLst>
              <a:ext uri="{FF2B5EF4-FFF2-40B4-BE49-F238E27FC236}">
                <a16:creationId xmlns:a16="http://schemas.microsoft.com/office/drawing/2014/main" id="{9429122A-051D-4170-BFF9-29E2A195F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575" y="3033265"/>
            <a:ext cx="2638793" cy="2676899"/>
          </a:xfrm>
          <a:prstGeom prst="rect">
            <a:avLst/>
          </a:prstGeom>
        </p:spPr>
      </p:pic>
      <p:pic>
        <p:nvPicPr>
          <p:cNvPr id="8" name="Billede 7">
            <a:extLst>
              <a:ext uri="{FF2B5EF4-FFF2-40B4-BE49-F238E27FC236}">
                <a16:creationId xmlns:a16="http://schemas.microsoft.com/office/drawing/2014/main" id="{E1E11457-05A0-453A-BF58-3D3EA9B56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614" y="2880844"/>
            <a:ext cx="2848373" cy="2829320"/>
          </a:xfrm>
          <a:prstGeom prst="rect">
            <a:avLst/>
          </a:prstGeom>
        </p:spPr>
      </p:pic>
      <p:sp>
        <p:nvSpPr>
          <p:cNvPr id="9" name="Tekstfelt 8">
            <a:extLst>
              <a:ext uri="{FF2B5EF4-FFF2-40B4-BE49-F238E27FC236}">
                <a16:creationId xmlns:a16="http://schemas.microsoft.com/office/drawing/2014/main" id="{6838FC1E-9888-44E0-A3D0-C2F995F89BC3}"/>
              </a:ext>
            </a:extLst>
          </p:cNvPr>
          <p:cNvSpPr txBox="1"/>
          <p:nvPr/>
        </p:nvSpPr>
        <p:spPr>
          <a:xfrm>
            <a:off x="2845647" y="2725698"/>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0" name="Tekstfelt 9">
            <a:extLst>
              <a:ext uri="{FF2B5EF4-FFF2-40B4-BE49-F238E27FC236}">
                <a16:creationId xmlns:a16="http://schemas.microsoft.com/office/drawing/2014/main" id="{3E26BF25-ACB1-4A9B-BD4A-1AEE3CEB9DA5}"/>
              </a:ext>
            </a:extLst>
          </p:cNvPr>
          <p:cNvSpPr txBox="1"/>
          <p:nvPr/>
        </p:nvSpPr>
        <p:spPr>
          <a:xfrm>
            <a:off x="8161881" y="2725698"/>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2" name="Tekstfelt 11">
            <a:extLst>
              <a:ext uri="{FF2B5EF4-FFF2-40B4-BE49-F238E27FC236}">
                <a16:creationId xmlns:a16="http://schemas.microsoft.com/office/drawing/2014/main" id="{7FEB16BD-30E8-4DD9-8050-C234C181DD7B}"/>
              </a:ext>
            </a:extLst>
          </p:cNvPr>
          <p:cNvSpPr txBox="1"/>
          <p:nvPr/>
        </p:nvSpPr>
        <p:spPr>
          <a:xfrm>
            <a:off x="6118932" y="2587198"/>
            <a:ext cx="1683521" cy="646331"/>
          </a:xfrm>
          <a:prstGeom prst="rect">
            <a:avLst/>
          </a:prstGeom>
          <a:noFill/>
        </p:spPr>
        <p:txBody>
          <a:bodyPr wrap="square" rtlCol="0">
            <a:spAutoFit/>
          </a:bodyPr>
          <a:lstStyle/>
          <a:p>
            <a:r>
              <a:rPr lang="da-DK" sz="1200" dirty="0"/>
              <a:t>1,5 dl minimælk bidrager med 186 mg calcium</a:t>
            </a:r>
          </a:p>
        </p:txBody>
      </p:sp>
      <p:sp>
        <p:nvSpPr>
          <p:cNvPr id="13" name="Tekstfelt 12">
            <a:extLst>
              <a:ext uri="{FF2B5EF4-FFF2-40B4-BE49-F238E27FC236}">
                <a16:creationId xmlns:a16="http://schemas.microsoft.com/office/drawing/2014/main" id="{DA9EF6E4-7109-43E4-84CA-930596AFF89D}"/>
              </a:ext>
            </a:extLst>
          </p:cNvPr>
          <p:cNvSpPr txBox="1"/>
          <p:nvPr/>
        </p:nvSpPr>
        <p:spPr>
          <a:xfrm>
            <a:off x="6618286" y="4180983"/>
            <a:ext cx="1447440" cy="646331"/>
          </a:xfrm>
          <a:prstGeom prst="rect">
            <a:avLst/>
          </a:prstGeom>
          <a:noFill/>
        </p:spPr>
        <p:txBody>
          <a:bodyPr wrap="square" rtlCol="0">
            <a:spAutoFit/>
          </a:bodyPr>
          <a:lstStyle/>
          <a:p>
            <a:r>
              <a:rPr lang="da-DK" sz="1200" dirty="0"/>
              <a:t>105 g pære </a:t>
            </a:r>
          </a:p>
          <a:p>
            <a:r>
              <a:rPr lang="da-DK" sz="1200" dirty="0"/>
              <a:t>bidrager med </a:t>
            </a:r>
          </a:p>
          <a:p>
            <a:r>
              <a:rPr lang="da-DK" sz="1200" dirty="0"/>
              <a:t>6 mg C-vitamin</a:t>
            </a:r>
          </a:p>
        </p:txBody>
      </p:sp>
      <p:sp>
        <p:nvSpPr>
          <p:cNvPr id="14" name="Tekstfelt 13">
            <a:extLst>
              <a:ext uri="{FF2B5EF4-FFF2-40B4-BE49-F238E27FC236}">
                <a16:creationId xmlns:a16="http://schemas.microsoft.com/office/drawing/2014/main" id="{F0B88B8B-A209-4DE1-A333-3D745A017586}"/>
              </a:ext>
            </a:extLst>
          </p:cNvPr>
          <p:cNvSpPr txBox="1"/>
          <p:nvPr/>
        </p:nvSpPr>
        <p:spPr>
          <a:xfrm>
            <a:off x="9623813" y="4400065"/>
            <a:ext cx="1683521" cy="461665"/>
          </a:xfrm>
          <a:prstGeom prst="rect">
            <a:avLst/>
          </a:prstGeom>
          <a:noFill/>
        </p:spPr>
        <p:txBody>
          <a:bodyPr wrap="square" rtlCol="0">
            <a:spAutoFit/>
          </a:bodyPr>
          <a:lstStyle/>
          <a:p>
            <a:r>
              <a:rPr lang="da-DK" sz="1200" dirty="0"/>
              <a:t>10 g mandler bidrager med 26 mg calcium</a:t>
            </a:r>
          </a:p>
        </p:txBody>
      </p:sp>
      <p:sp>
        <p:nvSpPr>
          <p:cNvPr id="15" name="Tekstfelt 14">
            <a:extLst>
              <a:ext uri="{FF2B5EF4-FFF2-40B4-BE49-F238E27FC236}">
                <a16:creationId xmlns:a16="http://schemas.microsoft.com/office/drawing/2014/main" id="{0F59FF09-F1E0-42EE-906C-647228DBA1B7}"/>
              </a:ext>
            </a:extLst>
          </p:cNvPr>
          <p:cNvSpPr txBox="1"/>
          <p:nvPr/>
        </p:nvSpPr>
        <p:spPr>
          <a:xfrm>
            <a:off x="9951575" y="3850569"/>
            <a:ext cx="1683521" cy="461665"/>
          </a:xfrm>
          <a:prstGeom prst="rect">
            <a:avLst/>
          </a:prstGeom>
          <a:noFill/>
        </p:spPr>
        <p:txBody>
          <a:bodyPr wrap="square" rtlCol="0">
            <a:spAutoFit/>
          </a:bodyPr>
          <a:lstStyle/>
          <a:p>
            <a:r>
              <a:rPr lang="da-DK" sz="1200" dirty="0"/>
              <a:t>65 g gulerod bidrager med 1,8 g kostfibre</a:t>
            </a:r>
          </a:p>
        </p:txBody>
      </p:sp>
      <p:sp>
        <p:nvSpPr>
          <p:cNvPr id="16" name="Tekstfelt 15">
            <a:extLst>
              <a:ext uri="{FF2B5EF4-FFF2-40B4-BE49-F238E27FC236}">
                <a16:creationId xmlns:a16="http://schemas.microsoft.com/office/drawing/2014/main" id="{8A7F04BB-64D8-4ABD-B6B5-F35F9C124B52}"/>
              </a:ext>
            </a:extLst>
          </p:cNvPr>
          <p:cNvSpPr txBox="1"/>
          <p:nvPr/>
        </p:nvSpPr>
        <p:spPr>
          <a:xfrm>
            <a:off x="4548634" y="3905257"/>
            <a:ext cx="1683521" cy="461665"/>
          </a:xfrm>
          <a:prstGeom prst="rect">
            <a:avLst/>
          </a:prstGeom>
          <a:noFill/>
        </p:spPr>
        <p:txBody>
          <a:bodyPr wrap="square" rtlCol="0">
            <a:spAutoFit/>
          </a:bodyPr>
          <a:lstStyle/>
          <a:p>
            <a:r>
              <a:rPr lang="da-DK" sz="1200" dirty="0"/>
              <a:t>21 g knækbrød bidrager med 3 g kostfibre</a:t>
            </a:r>
          </a:p>
        </p:txBody>
      </p:sp>
      <p:sp>
        <p:nvSpPr>
          <p:cNvPr id="17" name="Tekstfelt 16">
            <a:extLst>
              <a:ext uri="{FF2B5EF4-FFF2-40B4-BE49-F238E27FC236}">
                <a16:creationId xmlns:a16="http://schemas.microsoft.com/office/drawing/2014/main" id="{11A1DF99-81FC-4A48-BD1E-7FC7EE4E0332}"/>
              </a:ext>
            </a:extLst>
          </p:cNvPr>
          <p:cNvSpPr txBox="1"/>
          <p:nvPr/>
        </p:nvSpPr>
        <p:spPr>
          <a:xfrm>
            <a:off x="813831" y="3287562"/>
            <a:ext cx="1683521" cy="461665"/>
          </a:xfrm>
          <a:prstGeom prst="rect">
            <a:avLst/>
          </a:prstGeom>
          <a:noFill/>
        </p:spPr>
        <p:txBody>
          <a:bodyPr wrap="square" rtlCol="0">
            <a:spAutoFit/>
          </a:bodyPr>
          <a:lstStyle/>
          <a:p>
            <a:r>
              <a:rPr lang="da-DK" sz="1200" dirty="0"/>
              <a:t>60 g fennikel bidrager med 18 mg calcium</a:t>
            </a:r>
          </a:p>
        </p:txBody>
      </p:sp>
      <p:sp>
        <p:nvSpPr>
          <p:cNvPr id="18" name="Tekstfelt 17">
            <a:extLst>
              <a:ext uri="{FF2B5EF4-FFF2-40B4-BE49-F238E27FC236}">
                <a16:creationId xmlns:a16="http://schemas.microsoft.com/office/drawing/2014/main" id="{3B9504CF-7A7D-4FE7-BB8B-72E270DCA9EB}"/>
              </a:ext>
            </a:extLst>
          </p:cNvPr>
          <p:cNvSpPr txBox="1"/>
          <p:nvPr/>
        </p:nvSpPr>
        <p:spPr>
          <a:xfrm>
            <a:off x="4670027" y="4582701"/>
            <a:ext cx="1683521" cy="646331"/>
          </a:xfrm>
          <a:prstGeom prst="rect">
            <a:avLst/>
          </a:prstGeom>
          <a:noFill/>
        </p:spPr>
        <p:txBody>
          <a:bodyPr wrap="square" rtlCol="0">
            <a:spAutoFit/>
          </a:bodyPr>
          <a:lstStyle/>
          <a:p>
            <a:r>
              <a:rPr lang="da-DK" sz="1200" dirty="0"/>
              <a:t>50 g blomkål bidrager med 1,3 g kostfibre og 143 mg kalium</a:t>
            </a:r>
          </a:p>
        </p:txBody>
      </p:sp>
      <p:sp>
        <p:nvSpPr>
          <p:cNvPr id="19" name="Tekstfelt 18">
            <a:extLst>
              <a:ext uri="{FF2B5EF4-FFF2-40B4-BE49-F238E27FC236}">
                <a16:creationId xmlns:a16="http://schemas.microsoft.com/office/drawing/2014/main" id="{1EC2E458-2C88-407B-91EC-254726F956CA}"/>
              </a:ext>
            </a:extLst>
          </p:cNvPr>
          <p:cNvSpPr txBox="1"/>
          <p:nvPr/>
        </p:nvSpPr>
        <p:spPr>
          <a:xfrm>
            <a:off x="4812205" y="3236213"/>
            <a:ext cx="1617674" cy="461665"/>
          </a:xfrm>
          <a:prstGeom prst="rect">
            <a:avLst/>
          </a:prstGeom>
          <a:noFill/>
        </p:spPr>
        <p:txBody>
          <a:bodyPr wrap="square" rtlCol="0">
            <a:spAutoFit/>
          </a:bodyPr>
          <a:lstStyle/>
          <a:p>
            <a:r>
              <a:rPr lang="da-DK" sz="1200" dirty="0"/>
              <a:t>10 g smøreost bidrager med 0,4 g protein</a:t>
            </a:r>
          </a:p>
        </p:txBody>
      </p:sp>
      <p:sp>
        <p:nvSpPr>
          <p:cNvPr id="20" name="Tekstfelt 19">
            <a:extLst>
              <a:ext uri="{FF2B5EF4-FFF2-40B4-BE49-F238E27FC236}">
                <a16:creationId xmlns:a16="http://schemas.microsoft.com/office/drawing/2014/main" id="{E2B02688-E5AB-45C5-97E4-414FF39878F6}"/>
              </a:ext>
            </a:extLst>
          </p:cNvPr>
          <p:cNvSpPr txBox="1"/>
          <p:nvPr/>
        </p:nvSpPr>
        <p:spPr>
          <a:xfrm>
            <a:off x="600549" y="4504148"/>
            <a:ext cx="1830026" cy="461665"/>
          </a:xfrm>
          <a:prstGeom prst="rect">
            <a:avLst/>
          </a:prstGeom>
          <a:noFill/>
        </p:spPr>
        <p:txBody>
          <a:bodyPr wrap="square" rtlCol="0">
            <a:spAutoFit/>
          </a:bodyPr>
          <a:lstStyle/>
          <a:p>
            <a:r>
              <a:rPr lang="da-DK" sz="1200" dirty="0"/>
              <a:t>15 g hovedsalat bidrager med 0,2 g kostfibre</a:t>
            </a:r>
          </a:p>
        </p:txBody>
      </p:sp>
      <p:sp>
        <p:nvSpPr>
          <p:cNvPr id="42" name="Tekstfelt 41">
            <a:extLst>
              <a:ext uri="{FF2B5EF4-FFF2-40B4-BE49-F238E27FC236}">
                <a16:creationId xmlns:a16="http://schemas.microsoft.com/office/drawing/2014/main" id="{FCB5ED6F-CECE-4B27-863D-6AFCC7E98E20}"/>
              </a:ext>
            </a:extLst>
          </p:cNvPr>
          <p:cNvSpPr txBox="1"/>
          <p:nvPr/>
        </p:nvSpPr>
        <p:spPr>
          <a:xfrm>
            <a:off x="3102875" y="6245356"/>
            <a:ext cx="5986250"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Hav gerne et sundt mellemmåltid klar, hvis sulten dukker op i løbet af dagen. Er man ikke sulten, så gem måltidet til senere eller spar kalorierne. </a:t>
            </a:r>
          </a:p>
        </p:txBody>
      </p:sp>
      <p:pic>
        <p:nvPicPr>
          <p:cNvPr id="43" name="Billede 42">
            <a:extLst>
              <a:ext uri="{FF2B5EF4-FFF2-40B4-BE49-F238E27FC236}">
                <a16:creationId xmlns:a16="http://schemas.microsoft.com/office/drawing/2014/main" id="{A69EDE68-31B7-4F02-880C-6801BE744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8" name="Lige forbindelse 27">
            <a:extLst>
              <a:ext uri="{FF2B5EF4-FFF2-40B4-BE49-F238E27FC236}">
                <a16:creationId xmlns:a16="http://schemas.microsoft.com/office/drawing/2014/main" id="{B5A65958-A9D3-43E1-B6E0-38417BC231F7}"/>
              </a:ext>
            </a:extLst>
          </p:cNvPr>
          <p:cNvCxnSpPr>
            <a:cxnSpLocks/>
          </p:cNvCxnSpPr>
          <p:nvPr/>
        </p:nvCxnSpPr>
        <p:spPr>
          <a:xfrm>
            <a:off x="9171738" y="411279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3779BAC4-4452-4D25-B39D-22A4E93CA3F5}"/>
              </a:ext>
            </a:extLst>
          </p:cNvPr>
          <p:cNvCxnSpPr>
            <a:cxnSpLocks/>
          </p:cNvCxnSpPr>
          <p:nvPr/>
        </p:nvCxnSpPr>
        <p:spPr>
          <a:xfrm>
            <a:off x="7485314" y="3030905"/>
            <a:ext cx="44359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768DA4C9-261C-462E-8B20-DE06CCE0B0BE}"/>
              </a:ext>
            </a:extLst>
          </p:cNvPr>
          <p:cNvCxnSpPr>
            <a:cxnSpLocks/>
          </p:cNvCxnSpPr>
          <p:nvPr/>
        </p:nvCxnSpPr>
        <p:spPr>
          <a:xfrm>
            <a:off x="7485314" y="432790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E47BE935-D317-49B4-A42D-C45AB4205F16}"/>
              </a:ext>
            </a:extLst>
          </p:cNvPr>
          <p:cNvCxnSpPr>
            <a:cxnSpLocks/>
          </p:cNvCxnSpPr>
          <p:nvPr/>
        </p:nvCxnSpPr>
        <p:spPr>
          <a:xfrm>
            <a:off x="4093834" y="4129739"/>
            <a:ext cx="48810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7F1F1047-715A-46DF-9ED8-1CC97A2B46F3}"/>
              </a:ext>
            </a:extLst>
          </p:cNvPr>
          <p:cNvCxnSpPr>
            <a:cxnSpLocks/>
          </p:cNvCxnSpPr>
          <p:nvPr/>
        </p:nvCxnSpPr>
        <p:spPr>
          <a:xfrm>
            <a:off x="4093834" y="348068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010F9C29-811C-414F-90E5-4AB99216B500}"/>
              </a:ext>
            </a:extLst>
          </p:cNvPr>
          <p:cNvCxnSpPr>
            <a:cxnSpLocks/>
          </p:cNvCxnSpPr>
          <p:nvPr/>
        </p:nvCxnSpPr>
        <p:spPr>
          <a:xfrm>
            <a:off x="8904532" y="465566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E67416C9-7B01-44DB-9B0C-1C89C77BDB4F}"/>
              </a:ext>
            </a:extLst>
          </p:cNvPr>
          <p:cNvCxnSpPr>
            <a:cxnSpLocks/>
          </p:cNvCxnSpPr>
          <p:nvPr/>
        </p:nvCxnSpPr>
        <p:spPr>
          <a:xfrm>
            <a:off x="2285926" y="465566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3225FBAB-0349-43B7-B3C8-20C2E3E6C407}"/>
              </a:ext>
            </a:extLst>
          </p:cNvPr>
          <p:cNvCxnSpPr>
            <a:cxnSpLocks/>
          </p:cNvCxnSpPr>
          <p:nvPr/>
        </p:nvCxnSpPr>
        <p:spPr>
          <a:xfrm>
            <a:off x="2204350" y="357971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Lige forbindelse 43">
            <a:extLst>
              <a:ext uri="{FF2B5EF4-FFF2-40B4-BE49-F238E27FC236}">
                <a16:creationId xmlns:a16="http://schemas.microsoft.com/office/drawing/2014/main" id="{A4001ADA-B524-4D57-9731-BDEFC35B7176}"/>
              </a:ext>
            </a:extLst>
          </p:cNvPr>
          <p:cNvCxnSpPr>
            <a:cxnSpLocks/>
          </p:cNvCxnSpPr>
          <p:nvPr/>
        </p:nvCxnSpPr>
        <p:spPr>
          <a:xfrm>
            <a:off x="4033150" y="4689644"/>
            <a:ext cx="668196"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0890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393053F-AB44-4DC7-88A3-61C0DE906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7" name="Tekstfelt 6">
            <a:extLst>
              <a:ext uri="{FF2B5EF4-FFF2-40B4-BE49-F238E27FC236}">
                <a16:creationId xmlns:a16="http://schemas.microsoft.com/office/drawing/2014/main" id="{B8A229D3-882C-477D-818E-7DBAFD43FA15}"/>
              </a:ext>
            </a:extLst>
          </p:cNvPr>
          <p:cNvSpPr txBox="1"/>
          <p:nvPr/>
        </p:nvSpPr>
        <p:spPr>
          <a:xfrm>
            <a:off x="5120323" y="1933914"/>
            <a:ext cx="2009671" cy="584775"/>
          </a:xfrm>
          <a:prstGeom prst="rect">
            <a:avLst/>
          </a:prstGeom>
          <a:noFill/>
        </p:spPr>
        <p:txBody>
          <a:bodyPr wrap="square" rtlCol="0">
            <a:spAutoFit/>
          </a:bodyPr>
          <a:lstStyle/>
          <a:p>
            <a:r>
              <a:rPr lang="da-DK" sz="3200" dirty="0">
                <a:latin typeface="+mj-lt"/>
              </a:rPr>
              <a:t>Aftensmad</a:t>
            </a:r>
            <a:r>
              <a:rPr lang="da-DK" sz="2200" b="1" dirty="0">
                <a:solidFill>
                  <a:schemeClr val="accent2">
                    <a:lumMod val="75000"/>
                  </a:schemeClr>
                </a:solidFill>
                <a:latin typeface="+mj-lt"/>
              </a:rPr>
              <a:t> </a:t>
            </a:r>
          </a:p>
        </p:txBody>
      </p:sp>
      <p:pic>
        <p:nvPicPr>
          <p:cNvPr id="3" name="Billede 2">
            <a:extLst>
              <a:ext uri="{FF2B5EF4-FFF2-40B4-BE49-F238E27FC236}">
                <a16:creationId xmlns:a16="http://schemas.microsoft.com/office/drawing/2014/main" id="{B7BCF6D8-2847-458F-9B3D-DB56ECBB7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404" y="2956337"/>
            <a:ext cx="2724530" cy="2867425"/>
          </a:xfrm>
          <a:prstGeom prst="rect">
            <a:avLst/>
          </a:prstGeom>
        </p:spPr>
      </p:pic>
      <p:pic>
        <p:nvPicPr>
          <p:cNvPr id="6" name="Billede 5">
            <a:extLst>
              <a:ext uri="{FF2B5EF4-FFF2-40B4-BE49-F238E27FC236}">
                <a16:creationId xmlns:a16="http://schemas.microsoft.com/office/drawing/2014/main" id="{0523220B-D9F4-4300-80AF-9173D534E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329" y="2956337"/>
            <a:ext cx="2629267" cy="2829320"/>
          </a:xfrm>
          <a:prstGeom prst="rect">
            <a:avLst/>
          </a:prstGeom>
        </p:spPr>
      </p:pic>
      <p:sp>
        <p:nvSpPr>
          <p:cNvPr id="8" name="Tekstfelt 7">
            <a:extLst>
              <a:ext uri="{FF2B5EF4-FFF2-40B4-BE49-F238E27FC236}">
                <a16:creationId xmlns:a16="http://schemas.microsoft.com/office/drawing/2014/main" id="{B3CBE38C-EA76-42E4-8AF7-B662245585BB}"/>
              </a:ext>
            </a:extLst>
          </p:cNvPr>
          <p:cNvSpPr txBox="1"/>
          <p:nvPr/>
        </p:nvSpPr>
        <p:spPr>
          <a:xfrm>
            <a:off x="2859266" y="2716700"/>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9" name="Tekstfelt 8">
            <a:extLst>
              <a:ext uri="{FF2B5EF4-FFF2-40B4-BE49-F238E27FC236}">
                <a16:creationId xmlns:a16="http://schemas.microsoft.com/office/drawing/2014/main" id="{0922FA43-15A5-47C1-8E6F-5EFCD9E0E7D6}"/>
              </a:ext>
            </a:extLst>
          </p:cNvPr>
          <p:cNvSpPr txBox="1"/>
          <p:nvPr/>
        </p:nvSpPr>
        <p:spPr>
          <a:xfrm>
            <a:off x="8031247" y="2716700"/>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0" name="Tekstfelt 9">
            <a:extLst>
              <a:ext uri="{FF2B5EF4-FFF2-40B4-BE49-F238E27FC236}">
                <a16:creationId xmlns:a16="http://schemas.microsoft.com/office/drawing/2014/main" id="{D7411BB5-E857-4876-8FF5-C300C1C35C24}"/>
              </a:ext>
            </a:extLst>
          </p:cNvPr>
          <p:cNvSpPr txBox="1"/>
          <p:nvPr/>
        </p:nvSpPr>
        <p:spPr>
          <a:xfrm>
            <a:off x="851940" y="4585752"/>
            <a:ext cx="1683521" cy="646331"/>
          </a:xfrm>
          <a:prstGeom prst="rect">
            <a:avLst/>
          </a:prstGeom>
          <a:noFill/>
        </p:spPr>
        <p:txBody>
          <a:bodyPr wrap="square" rtlCol="0">
            <a:spAutoFit/>
          </a:bodyPr>
          <a:lstStyle/>
          <a:p>
            <a:r>
              <a:rPr lang="da-DK" sz="1200" dirty="0"/>
              <a:t>110 g mager kalvekød bidrager med 23,1 g protein og 1, 54 mg jern</a:t>
            </a:r>
          </a:p>
        </p:txBody>
      </p:sp>
      <p:sp>
        <p:nvSpPr>
          <p:cNvPr id="11" name="Tekstfelt 10">
            <a:extLst>
              <a:ext uri="{FF2B5EF4-FFF2-40B4-BE49-F238E27FC236}">
                <a16:creationId xmlns:a16="http://schemas.microsoft.com/office/drawing/2014/main" id="{B562892B-A17F-47F2-BFC4-FC2A25CA7B9C}"/>
              </a:ext>
            </a:extLst>
          </p:cNvPr>
          <p:cNvSpPr txBox="1"/>
          <p:nvPr/>
        </p:nvSpPr>
        <p:spPr>
          <a:xfrm>
            <a:off x="564496" y="3846818"/>
            <a:ext cx="1683521" cy="461665"/>
          </a:xfrm>
          <a:prstGeom prst="rect">
            <a:avLst/>
          </a:prstGeom>
          <a:noFill/>
        </p:spPr>
        <p:txBody>
          <a:bodyPr wrap="square" rtlCol="0">
            <a:spAutoFit/>
          </a:bodyPr>
          <a:lstStyle/>
          <a:p>
            <a:r>
              <a:rPr lang="da-DK" sz="1200" dirty="0"/>
              <a:t>25 g bladselleri bidrager med 0,4 g kostfibre</a:t>
            </a:r>
          </a:p>
        </p:txBody>
      </p:sp>
      <p:sp>
        <p:nvSpPr>
          <p:cNvPr id="12" name="Tekstfelt 11">
            <a:extLst>
              <a:ext uri="{FF2B5EF4-FFF2-40B4-BE49-F238E27FC236}">
                <a16:creationId xmlns:a16="http://schemas.microsoft.com/office/drawing/2014/main" id="{5C3A3F3E-AD8E-4569-80F4-E3260E79BDE4}"/>
              </a:ext>
            </a:extLst>
          </p:cNvPr>
          <p:cNvSpPr txBox="1"/>
          <p:nvPr/>
        </p:nvSpPr>
        <p:spPr>
          <a:xfrm>
            <a:off x="4701598" y="4050817"/>
            <a:ext cx="1529573" cy="461665"/>
          </a:xfrm>
          <a:prstGeom prst="rect">
            <a:avLst/>
          </a:prstGeom>
          <a:noFill/>
        </p:spPr>
        <p:txBody>
          <a:bodyPr wrap="square" rtlCol="0">
            <a:spAutoFit/>
          </a:bodyPr>
          <a:lstStyle/>
          <a:p>
            <a:r>
              <a:rPr lang="da-DK" sz="1200" dirty="0"/>
              <a:t>65 g æble bidrager med 5 mg C-vitamin </a:t>
            </a:r>
          </a:p>
        </p:txBody>
      </p:sp>
      <p:sp>
        <p:nvSpPr>
          <p:cNvPr id="13" name="Tekstfelt 12">
            <a:extLst>
              <a:ext uri="{FF2B5EF4-FFF2-40B4-BE49-F238E27FC236}">
                <a16:creationId xmlns:a16="http://schemas.microsoft.com/office/drawing/2014/main" id="{134DBA2D-7B56-4C42-925C-12FA3F30B96E}"/>
              </a:ext>
            </a:extLst>
          </p:cNvPr>
          <p:cNvSpPr txBox="1"/>
          <p:nvPr/>
        </p:nvSpPr>
        <p:spPr>
          <a:xfrm>
            <a:off x="4269248" y="3537582"/>
            <a:ext cx="1683521" cy="461665"/>
          </a:xfrm>
          <a:prstGeom prst="rect">
            <a:avLst/>
          </a:prstGeom>
          <a:noFill/>
        </p:spPr>
        <p:txBody>
          <a:bodyPr wrap="square" rtlCol="0">
            <a:spAutoFit/>
          </a:bodyPr>
          <a:lstStyle/>
          <a:p>
            <a:r>
              <a:rPr lang="da-DK" sz="1200" dirty="0"/>
              <a:t>16 g </a:t>
            </a:r>
            <a:r>
              <a:rPr lang="da-DK" sz="1200" dirty="0" err="1"/>
              <a:t>ravost</a:t>
            </a:r>
            <a:r>
              <a:rPr lang="da-DK" sz="1200" dirty="0"/>
              <a:t> bidrager med 4,2 g protein  </a:t>
            </a:r>
          </a:p>
        </p:txBody>
      </p:sp>
      <p:sp>
        <p:nvSpPr>
          <p:cNvPr id="14" name="Tekstfelt 13">
            <a:extLst>
              <a:ext uri="{FF2B5EF4-FFF2-40B4-BE49-F238E27FC236}">
                <a16:creationId xmlns:a16="http://schemas.microsoft.com/office/drawing/2014/main" id="{DBEC2C3A-F9EE-4C75-A24D-D675CF0C38B4}"/>
              </a:ext>
            </a:extLst>
          </p:cNvPr>
          <p:cNvSpPr txBox="1"/>
          <p:nvPr/>
        </p:nvSpPr>
        <p:spPr>
          <a:xfrm>
            <a:off x="9840383" y="4606644"/>
            <a:ext cx="1683521" cy="646331"/>
          </a:xfrm>
          <a:prstGeom prst="rect">
            <a:avLst/>
          </a:prstGeom>
          <a:noFill/>
        </p:spPr>
        <p:txBody>
          <a:bodyPr wrap="square" rtlCol="0">
            <a:spAutoFit/>
          </a:bodyPr>
          <a:lstStyle/>
          <a:p>
            <a:r>
              <a:rPr lang="da-DK" sz="1200" dirty="0"/>
              <a:t>100 g afpudset grisefilet bidrager med 22,2 g protein</a:t>
            </a:r>
          </a:p>
        </p:txBody>
      </p:sp>
      <p:sp>
        <p:nvSpPr>
          <p:cNvPr id="15" name="Tekstfelt 14">
            <a:extLst>
              <a:ext uri="{FF2B5EF4-FFF2-40B4-BE49-F238E27FC236}">
                <a16:creationId xmlns:a16="http://schemas.microsoft.com/office/drawing/2014/main" id="{BE49E96B-13C2-406F-A320-AB1A1A771E55}"/>
              </a:ext>
            </a:extLst>
          </p:cNvPr>
          <p:cNvSpPr txBox="1"/>
          <p:nvPr/>
        </p:nvSpPr>
        <p:spPr>
          <a:xfrm>
            <a:off x="10195712" y="3676081"/>
            <a:ext cx="1810758" cy="646331"/>
          </a:xfrm>
          <a:prstGeom prst="rect">
            <a:avLst/>
          </a:prstGeom>
          <a:noFill/>
        </p:spPr>
        <p:txBody>
          <a:bodyPr wrap="square" rtlCol="0">
            <a:spAutoFit/>
          </a:bodyPr>
          <a:lstStyle/>
          <a:p>
            <a:r>
              <a:rPr lang="da-DK" sz="1200" dirty="0"/>
              <a:t>40 g fuldkornspasta bidrager med 3,8 g kostfibre og 5,2 g protein</a:t>
            </a:r>
          </a:p>
        </p:txBody>
      </p:sp>
      <p:sp>
        <p:nvSpPr>
          <p:cNvPr id="16" name="Tekstfelt 15">
            <a:extLst>
              <a:ext uri="{FF2B5EF4-FFF2-40B4-BE49-F238E27FC236}">
                <a16:creationId xmlns:a16="http://schemas.microsoft.com/office/drawing/2014/main" id="{E16A0A9A-48C7-4E37-B68A-837E06EE28A8}"/>
              </a:ext>
            </a:extLst>
          </p:cNvPr>
          <p:cNvSpPr txBox="1"/>
          <p:nvPr/>
        </p:nvSpPr>
        <p:spPr>
          <a:xfrm>
            <a:off x="9547232" y="3030360"/>
            <a:ext cx="1683522" cy="646331"/>
          </a:xfrm>
          <a:prstGeom prst="rect">
            <a:avLst/>
          </a:prstGeom>
          <a:noFill/>
        </p:spPr>
        <p:txBody>
          <a:bodyPr wrap="square" rtlCol="0">
            <a:spAutoFit/>
          </a:bodyPr>
          <a:lstStyle/>
          <a:p>
            <a:r>
              <a:rPr lang="da-DK" sz="1200" dirty="0"/>
              <a:t>100 g spidskål bidrager med 2,1 g protein og 1,9 g kostfibre</a:t>
            </a:r>
          </a:p>
        </p:txBody>
      </p:sp>
      <p:sp>
        <p:nvSpPr>
          <p:cNvPr id="17" name="Tekstfelt 16">
            <a:extLst>
              <a:ext uri="{FF2B5EF4-FFF2-40B4-BE49-F238E27FC236}">
                <a16:creationId xmlns:a16="http://schemas.microsoft.com/office/drawing/2014/main" id="{8031DC40-55AC-4D06-AFF4-499E590308CF}"/>
              </a:ext>
            </a:extLst>
          </p:cNvPr>
          <p:cNvSpPr txBox="1"/>
          <p:nvPr/>
        </p:nvSpPr>
        <p:spPr>
          <a:xfrm>
            <a:off x="6333997" y="4445047"/>
            <a:ext cx="1529573" cy="646331"/>
          </a:xfrm>
          <a:prstGeom prst="rect">
            <a:avLst/>
          </a:prstGeom>
          <a:noFill/>
        </p:spPr>
        <p:txBody>
          <a:bodyPr wrap="square" rtlCol="0">
            <a:spAutoFit/>
          </a:bodyPr>
          <a:lstStyle/>
          <a:p>
            <a:r>
              <a:rPr lang="da-DK" sz="1200" dirty="0"/>
              <a:t>60 g grøn peberfrugt bidrager med 62 mg C-vitamin</a:t>
            </a:r>
          </a:p>
        </p:txBody>
      </p:sp>
      <p:sp>
        <p:nvSpPr>
          <p:cNvPr id="18" name="Tekstfelt 17">
            <a:extLst>
              <a:ext uri="{FF2B5EF4-FFF2-40B4-BE49-F238E27FC236}">
                <a16:creationId xmlns:a16="http://schemas.microsoft.com/office/drawing/2014/main" id="{B879CC11-8FDE-4140-90D1-3D0D031C20E2}"/>
              </a:ext>
            </a:extLst>
          </p:cNvPr>
          <p:cNvSpPr txBox="1"/>
          <p:nvPr/>
        </p:nvSpPr>
        <p:spPr>
          <a:xfrm>
            <a:off x="6560354" y="3661094"/>
            <a:ext cx="1214316" cy="646331"/>
          </a:xfrm>
          <a:prstGeom prst="rect">
            <a:avLst/>
          </a:prstGeom>
          <a:noFill/>
        </p:spPr>
        <p:txBody>
          <a:bodyPr wrap="square" rtlCol="0">
            <a:spAutoFit/>
          </a:bodyPr>
          <a:lstStyle/>
          <a:p>
            <a:r>
              <a:rPr lang="da-DK" sz="1200" dirty="0"/>
              <a:t>30 g rosiner bidrager med 236 mg kalium</a:t>
            </a:r>
          </a:p>
        </p:txBody>
      </p:sp>
      <p:sp>
        <p:nvSpPr>
          <p:cNvPr id="39" name="Tekstfelt 38">
            <a:extLst>
              <a:ext uri="{FF2B5EF4-FFF2-40B4-BE49-F238E27FC236}">
                <a16:creationId xmlns:a16="http://schemas.microsoft.com/office/drawing/2014/main" id="{BC69BDE7-C6BB-4F57-87F0-C64A3C03BC26}"/>
              </a:ext>
            </a:extLst>
          </p:cNvPr>
          <p:cNvSpPr txBox="1"/>
          <p:nvPr/>
        </p:nvSpPr>
        <p:spPr>
          <a:xfrm>
            <a:off x="461774" y="6263854"/>
            <a:ext cx="10468018"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Nyd maden mens du spiser den. Spis langsomt og undgå at lave andre ting imens (fx tv eller computer). Er opmærksomheden ikke på måltidet, kommer man ofte til at spise mere, end man har behov for. Spis magert og veltilberedt kød, suppler med bælgfrugter og grøntsager.</a:t>
            </a:r>
          </a:p>
        </p:txBody>
      </p:sp>
      <p:pic>
        <p:nvPicPr>
          <p:cNvPr id="40" name="Billede 39">
            <a:extLst>
              <a:ext uri="{FF2B5EF4-FFF2-40B4-BE49-F238E27FC236}">
                <a16:creationId xmlns:a16="http://schemas.microsoft.com/office/drawing/2014/main" id="{108A0589-2474-417C-B080-F1729CACC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8" name="Lige forbindelse 27">
            <a:extLst>
              <a:ext uri="{FF2B5EF4-FFF2-40B4-BE49-F238E27FC236}">
                <a16:creationId xmlns:a16="http://schemas.microsoft.com/office/drawing/2014/main" id="{E1AA8562-BF9D-4E39-AB0A-DA275D8B7A47}"/>
              </a:ext>
            </a:extLst>
          </p:cNvPr>
          <p:cNvCxnSpPr>
            <a:cxnSpLocks/>
          </p:cNvCxnSpPr>
          <p:nvPr/>
        </p:nvCxnSpPr>
        <p:spPr>
          <a:xfrm>
            <a:off x="8571079" y="3537582"/>
            <a:ext cx="102018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7560452C-239A-465F-93E4-4D96F410F653}"/>
              </a:ext>
            </a:extLst>
          </p:cNvPr>
          <p:cNvCxnSpPr>
            <a:cxnSpLocks/>
          </p:cNvCxnSpPr>
          <p:nvPr/>
        </p:nvCxnSpPr>
        <p:spPr>
          <a:xfrm>
            <a:off x="9112812" y="473934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5423093B-11BC-46EA-B4D5-23E76D98866B}"/>
              </a:ext>
            </a:extLst>
          </p:cNvPr>
          <p:cNvCxnSpPr>
            <a:cxnSpLocks/>
          </p:cNvCxnSpPr>
          <p:nvPr/>
        </p:nvCxnSpPr>
        <p:spPr>
          <a:xfrm>
            <a:off x="9415875" y="402320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A318B5D1-933F-4FC5-B994-7BC52C4A8DAE}"/>
              </a:ext>
            </a:extLst>
          </p:cNvPr>
          <p:cNvCxnSpPr>
            <a:cxnSpLocks/>
          </p:cNvCxnSpPr>
          <p:nvPr/>
        </p:nvCxnSpPr>
        <p:spPr>
          <a:xfrm>
            <a:off x="7553739" y="3976818"/>
            <a:ext cx="58083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71C6F933-224F-4E3A-A56D-9A9A6707F010}"/>
              </a:ext>
            </a:extLst>
          </p:cNvPr>
          <p:cNvCxnSpPr>
            <a:cxnSpLocks/>
          </p:cNvCxnSpPr>
          <p:nvPr/>
        </p:nvCxnSpPr>
        <p:spPr>
          <a:xfrm>
            <a:off x="7712733" y="458575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7FAEE052-E262-4F73-8BFD-086581FD5288}"/>
              </a:ext>
            </a:extLst>
          </p:cNvPr>
          <p:cNvCxnSpPr>
            <a:cxnSpLocks/>
          </p:cNvCxnSpPr>
          <p:nvPr/>
        </p:nvCxnSpPr>
        <p:spPr>
          <a:xfrm>
            <a:off x="2204350" y="400910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AB129579-62BC-4CB5-BF8F-EC36CB1D5F79}"/>
              </a:ext>
            </a:extLst>
          </p:cNvPr>
          <p:cNvCxnSpPr>
            <a:cxnSpLocks/>
          </p:cNvCxnSpPr>
          <p:nvPr/>
        </p:nvCxnSpPr>
        <p:spPr>
          <a:xfrm>
            <a:off x="2334903" y="471861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0565759B-A31A-4A38-A407-7FFF214A846B}"/>
              </a:ext>
            </a:extLst>
          </p:cNvPr>
          <p:cNvCxnSpPr>
            <a:cxnSpLocks/>
            <a:endCxn id="12" idx="1"/>
          </p:cNvCxnSpPr>
          <p:nvPr/>
        </p:nvCxnSpPr>
        <p:spPr>
          <a:xfrm flipV="1">
            <a:off x="4033150" y="4281650"/>
            <a:ext cx="668448" cy="12898"/>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Lige forbindelse 42">
            <a:extLst>
              <a:ext uri="{FF2B5EF4-FFF2-40B4-BE49-F238E27FC236}">
                <a16:creationId xmlns:a16="http://schemas.microsoft.com/office/drawing/2014/main" id="{CE456528-2E91-4D8E-8264-172F4AD70C98}"/>
              </a:ext>
            </a:extLst>
          </p:cNvPr>
          <p:cNvCxnSpPr>
            <a:cxnSpLocks/>
          </p:cNvCxnSpPr>
          <p:nvPr/>
        </p:nvCxnSpPr>
        <p:spPr>
          <a:xfrm>
            <a:off x="3531765" y="3774144"/>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778045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D08BA-5E79-42C6-88A5-5911911336E8}">
  <ds:schemaRefs>
    <ds:schemaRef ds:uri="http://schemas.microsoft.com/sharepoint/v3/contenttype/forms"/>
  </ds:schemaRefs>
</ds:datastoreItem>
</file>

<file path=customXml/itemProps2.xml><?xml version="1.0" encoding="utf-8"?>
<ds:datastoreItem xmlns:ds="http://schemas.openxmlformats.org/officeDocument/2006/customXml" ds:itemID="{9E45A81B-81CC-4B10-8FC1-C0AD4BBE4FD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52F2368-3747-40C6-B307-358476E98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1623</Words>
  <Application>Microsoft Office PowerPoint</Application>
  <PresentationFormat>Widescreen</PresentationFormat>
  <Paragraphs>176</Paragraphs>
  <Slides>16</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Calibri Light</vt:lpstr>
      <vt:lpstr>PressSerif-Bold</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Vidste du at… vægttab og -vedligehold  kan bestilles eller downloades gratis her:</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Linea Hejgaard Thulesen</cp:lastModifiedBy>
  <cp:revision>54</cp:revision>
  <dcterms:created xsi:type="dcterms:W3CDTF">2019-03-22T09:26:37Z</dcterms:created>
  <dcterms:modified xsi:type="dcterms:W3CDTF">2022-11-17T13:48:32Z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