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4" r:id="rId5"/>
    <p:sldId id="285" r:id="rId6"/>
    <p:sldId id="294" r:id="rId7"/>
    <p:sldId id="289" r:id="rId8"/>
    <p:sldId id="266" r:id="rId9"/>
    <p:sldId id="286" r:id="rId10"/>
    <p:sldId id="290" r:id="rId11"/>
    <p:sldId id="291" r:id="rId12"/>
    <p:sldId id="292" r:id="rId13"/>
    <p:sldId id="264" r:id="rId14"/>
    <p:sldId id="258" r:id="rId15"/>
    <p:sldId id="259" r:id="rId16"/>
    <p:sldId id="260" r:id="rId17"/>
    <p:sldId id="263" r:id="rId18"/>
    <p:sldId id="261" r:id="rId19"/>
    <p:sldId id="293" r:id="rId20"/>
    <p:sldId id="287" r:id="rId21"/>
    <p:sldId id="288" r:id="rId22"/>
    <p:sldId id="281" r:id="rId23"/>
    <p:sldId id="279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Puk Maia Ingemann Holm" initials="PMIH" lastIdx="3" clrIdx="1">
    <p:extLst>
      <p:ext uri="{19B8F6BF-5375-455C-9EA6-DF929625EA0E}">
        <p15:presenceInfo xmlns:p15="http://schemas.microsoft.com/office/powerpoint/2012/main" userId="S-1-5-21-448769487-3943699621-2193482561-29669" providerId="AD"/>
      </p:ext>
    </p:extLst>
  </p:cmAuthor>
  <p:cmAuthor id="3" name="Signe J. A. Worck" initials="sjaw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9777" autoAdjust="0"/>
  </p:normalViewPr>
  <p:slideViewPr>
    <p:cSldViewPr snapToGrid="0">
      <p:cViewPr varScale="1">
        <p:scale>
          <a:sx n="102" d="100"/>
          <a:sy n="102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data-ax\data\Handel,%20Marked%20&amp;%20Ernaering\ME\Ern&#230;ring\Linea\Puk\VDA\PowerPoint%20til%20VDA\Diagramm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Anbefalet makronæringsstoffordeling</a:t>
            </a:r>
          </a:p>
        </c:rich>
      </c:tx>
      <c:layout>
        <c:manualLayout>
          <c:xMode val="edge"/>
          <c:yMode val="edge"/>
          <c:x val="0.14351601002036554"/>
          <c:y val="1.266395416512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F-41CC-907E-95C425982B2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F-41CC-907E-95C425982B26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F-41CC-907E-95C425982B2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3F-41CC-907E-95C425982B26}"/>
              </c:ext>
            </c:extLst>
          </c:dPt>
          <c:cat>
            <c:strRef>
              <c:f>'65+'!$A$2:$A$5</c:f>
              <c:strCache>
                <c:ptCount val="4"/>
                <c:pt idx="0">
                  <c:v>Protein</c:v>
                </c:pt>
                <c:pt idx="1">
                  <c:v>Fedt</c:v>
                </c:pt>
                <c:pt idx="2">
                  <c:v>Mættet fedt</c:v>
                </c:pt>
                <c:pt idx="3">
                  <c:v>Kulhydrat</c:v>
                </c:pt>
              </c:strCache>
            </c:strRef>
          </c:cat>
          <c:val>
            <c:numRef>
              <c:f>'65+'!$B$2:$B$5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3F-41CC-907E-95C425982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38F-67A3-496F-BB41-E50754CB525C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C51E-D66A-4DB6-BF04-FC7FF51AE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2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27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tilgængelige Vidste du at… ark tager udgangspunkt i De officielle Kostråd fra 2013. Sammensætning af makronæringsstoffer på arket matcher de gældende De officielle Kostråd og Nordiske Næringsstofanbefalinger 2012 (NNR). Vidste du at… arkene bliver opdateret, når NNR udkommer i en opdateret udgave, forventeligt ultimo 2022, og kostrådene evt. efterfølgende er blevet revideret.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38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C51E-D66A-4DB6-BF04-FC7FF51AE9E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53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D594-F713-488A-A71D-33C6A4872B3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43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72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94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1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0D8EC-02C5-4F40-A146-26DB0212C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BFA36CA-5E50-4F46-A6BF-3058FB56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F1660-B9C6-47ED-8025-90CB1C80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396ADF-5059-4D91-AED1-488F8550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FA4483-857D-408B-833B-70CFC153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75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A7A25-D0A0-49C5-8C14-1220FF54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E06CC74-24D7-4B98-A04C-C8CF26405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7818D1-EF6E-4B00-B8C3-F75A9DE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1B4411-DE3F-4829-97C4-3D6F17B6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4BBBC7-7025-40D9-B103-97E562A9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9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BBD4067-B488-490A-86D0-0EB957DF1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C479F5B-F375-415E-AB0D-25B544357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8E80EE-881A-49E3-9E1C-7DC0C44E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05A34D-C12D-44CB-9013-32361520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C090EE-E2A6-48A0-8A34-B94753B3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35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DA1D6-F627-403D-AD83-EE5F6ED8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F39E15-5F91-4F10-B302-5F02A14DF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95E8FF-55DE-420E-B03D-B29C4F35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115AD5-4DD6-4CB7-AFEE-1FB2B4B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8C0F1D-8926-4DD2-B8AF-2E46E41C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91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31B39-85D3-4CED-B177-B75C45E3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41D3CF-DDAE-4A96-A9D1-25D88DFB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6D0D35-E5A0-46FE-94AD-9A69C2A2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9C848F-DDE1-4C8F-BA63-6FE84D0D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3F61A9-300A-4E95-9065-EF073034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53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72608-A4B9-4AE6-A9B8-0940924D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37C93E-D907-4A69-9590-F1E8FDCCE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1549B35-22BE-4C9B-B2BA-6B21F2FC4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B56D2B-F05F-4A63-A8D6-682270BB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A18B89-12B2-4125-B666-AD4DBD01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95AFA2-E593-4D84-AB54-745FC3E5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5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FC4BA-B21C-4C5B-9383-B548FE00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2BBD02-F9E9-43FB-9766-91BA8596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3DCB9E3-F66D-441D-A39B-3E21914CE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0EF8A7-B3C9-43A7-B11F-A27C1FF5E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B3A6B0E-E9B3-4ADF-9C4F-D39535B02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D9621F8-EA4B-4827-B061-78398FE1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40F5EA9-B714-4B89-9A3D-38FEF6F1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8F90F80-F28E-43A0-8A10-ADC64EF4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02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B6534-0C91-40FD-B75B-6340D766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CC150A-A04B-4E0C-99BA-C543122F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8B15DB0-3801-4BFE-A52E-E1DC44A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983E20-7155-4DB5-A566-A068DA9A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F9FC7DE-C9AA-4B55-A268-A0574BC0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3B48C9-9984-4A5E-A1E6-3125BCE0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E44B154-E67A-475B-8E05-270410F5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98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C980B-558E-49DE-8308-F1A7945B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E2D910-414F-4DE4-9ED9-29EE0334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B98E69-AAFF-4B28-8900-1E18DBD3F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E6C1D7-B1A8-49D2-A37A-A3B5B488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CEF909-5B66-4A2E-84C0-D40487A7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51741A-0652-4F94-90A4-D8C21F58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67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A908B-5001-49D1-987B-0E54037B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BBFB16E-190F-45D0-A2D3-7315E2782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E40C32-7667-4F13-AF8A-0D083A72A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A1CF0A-6552-47C2-A361-A31FE357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16C454-395A-4281-9439-F0E15D68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A38371C-89CD-45A8-BD16-2C225A02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46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88954BE-4F4A-4D61-B57C-45DA79E8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44534E-C277-498C-BF4A-C34D65B4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4FE88B-0CDA-414C-B707-4738B3C19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7E06-5F1A-460F-B2DF-12E0D84BD7DE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BF4102-9A62-4604-B229-9DD3CE0D1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A3AC68-C7BE-423D-963F-50636AB3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8BD1-22E8-48C4-9161-C9FF0CB6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71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hyperlink" Target="https://altomkost.dk/fakta/naeringsindhold-i-maden/energiprocent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hyperlink" Target="https://altomkost.dk/maerker/noeglehullet/priva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ltomkost.dk/maerker/fuldkornslogoet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.jpg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rnaeringsfokus.dk/vidste-du-at/tomme-kalorier/3-5-aarige-boer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altomkost.dk/raad-og-anbefalinger/de-officielle-kostraad-godt-for-sundhed-og-klim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rduforsoed.dk/fakta-om-sukker-og-soede-sag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ltomkost.dk/fakta/naeringsindhold-i-maden/d-vitam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91206-840A-4967-BE2D-0E69D341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Sunde måltider vs. Tomme kalorier</a:t>
            </a:r>
            <a:br>
              <a:rPr lang="da-DK" b="1" dirty="0"/>
            </a:br>
            <a:r>
              <a:rPr lang="da-DK" b="1" dirty="0"/>
              <a:t>10-13 årige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90BCA2B-6E55-47BF-8270-5937CEE34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5CE9E7C-30DD-4EB6-A0E0-DA18F9675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021" y="1785257"/>
            <a:ext cx="9437785" cy="4071257"/>
          </a:xfrm>
        </p:spPr>
        <p:txBody>
          <a:bodyPr>
            <a:normAutofit/>
          </a:bodyPr>
          <a:lstStyle/>
          <a:p>
            <a:r>
              <a:rPr lang="da-DK" sz="4000" dirty="0"/>
              <a:t>Dagskostforslag til </a:t>
            </a:r>
            <a:r>
              <a:rPr lang="da-DK" sz="4000" b="1" dirty="0"/>
              <a:t>10-13 årige børn</a:t>
            </a:r>
            <a:r>
              <a:rPr lang="da-DK" sz="4000" dirty="0"/>
              <a:t>, </a:t>
            </a:r>
            <a:br>
              <a:rPr lang="da-DK" sz="4000" dirty="0"/>
            </a:br>
            <a:r>
              <a:rPr lang="da-DK" sz="4000" dirty="0"/>
              <a:t>ca. 9000 kJ = 2140 kcal </a:t>
            </a:r>
            <a:br>
              <a:rPr lang="da-DK" sz="4000" dirty="0"/>
            </a:br>
            <a:r>
              <a:rPr lang="da-DK" sz="4000" dirty="0"/>
              <a:t>fordelt på </a:t>
            </a:r>
            <a:br>
              <a:rPr lang="da-DK" sz="4000" dirty="0"/>
            </a:br>
            <a:r>
              <a:rPr lang="da-DK" sz="4000" dirty="0"/>
              <a:t>3 hovedmåltider og 2 mellemmåltider</a:t>
            </a:r>
            <a:br>
              <a:rPr lang="da-DK" sz="4000" dirty="0"/>
            </a:br>
            <a:r>
              <a:rPr lang="da-DK" sz="4000" dirty="0"/>
              <a:t>+ forslag til fysisk aktivitet</a:t>
            </a:r>
            <a:br>
              <a:rPr lang="da-DK" sz="4000" dirty="0"/>
            </a:br>
            <a:endParaRPr lang="da-DK" sz="4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47D1E11-1374-4738-A1CB-2BAEE3E0805D}"/>
              </a:ext>
            </a:extLst>
          </p:cNvPr>
          <p:cNvSpPr txBox="1"/>
          <p:nvPr/>
        </p:nvSpPr>
        <p:spPr>
          <a:xfrm>
            <a:off x="0" y="6334780"/>
            <a:ext cx="755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i="1" dirty="0"/>
              <a:t>Energimængden passer 10-13 årige med moderat aktivitetsniveau og med en referencevægt på 40 kg.</a:t>
            </a:r>
          </a:p>
          <a:p>
            <a:r>
              <a:rPr lang="da-DK" sz="1400" i="1" dirty="0"/>
              <a:t>De valgte aktiviteter er alle med moderat intensitet med mindre andet er angivet.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A669581-EC2E-4E20-918F-DC9B8ABB9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619" y="1513995"/>
            <a:ext cx="2202759" cy="676905"/>
          </a:xfrm>
        </p:spPr>
        <p:txBody>
          <a:bodyPr>
            <a:normAutofit/>
          </a:bodyPr>
          <a:lstStyle/>
          <a:p>
            <a:pPr algn="l"/>
            <a:r>
              <a:rPr lang="da-DK" sz="3200" dirty="0"/>
              <a:t>Morgenmad</a:t>
            </a:r>
            <a:endParaRPr lang="da-DK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502FFE-002F-4046-AE73-15AE8DC9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449" y="6329022"/>
            <a:ext cx="6165101" cy="43922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½ liter energidrik og 2 myslibarer indeholder 1852 kJ. Det er ligeså meget energi som en morgenmad med yoghurt, mysli og frugt, toast og æblemost.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B8A8047-05D4-4D7A-A039-36C5D75D1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r="1248"/>
          <a:stretch/>
        </p:blipFill>
        <p:spPr>
          <a:xfrm>
            <a:off x="1372004" y="2420550"/>
            <a:ext cx="6601990" cy="3401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46FBAD8-9C62-420F-BFF8-64990C010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10" y="2807916"/>
            <a:ext cx="3169791" cy="29147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5A5213E-5341-4968-B67C-1A6231567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2CDFD58-0C78-4DEC-B645-2C2F5067E00D}"/>
              </a:ext>
            </a:extLst>
          </p:cNvPr>
          <p:cNvSpPr txBox="1"/>
          <p:nvPr/>
        </p:nvSpPr>
        <p:spPr>
          <a:xfrm>
            <a:off x="2609256" y="2353723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ét glas juice om dagen kan erstatte ét stykke frugt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3CD06AB-63A2-4F47-9435-6FFC40BB902E}"/>
              </a:ext>
            </a:extLst>
          </p:cNvPr>
          <p:cNvSpPr txBox="1"/>
          <p:nvPr/>
        </p:nvSpPr>
        <p:spPr>
          <a:xfrm>
            <a:off x="366613" y="3468529"/>
            <a:ext cx="15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Mysli (30 g) bidrager med 2,6 g kostfibre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4EA950F-3FE8-471F-8FC6-D352EA771D37}"/>
              </a:ext>
            </a:extLst>
          </p:cNvPr>
          <p:cNvSpPr txBox="1"/>
          <p:nvPr/>
        </p:nvSpPr>
        <p:spPr>
          <a:xfrm>
            <a:off x="4407417" y="4324424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 g ost bidrager med 4,2 g protein og 108 mg calcium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0950F48-9931-4416-B735-037835AF0DDA}"/>
              </a:ext>
            </a:extLst>
          </p:cNvPr>
          <p:cNvSpPr txBox="1"/>
          <p:nvPr/>
        </p:nvSpPr>
        <p:spPr>
          <a:xfrm>
            <a:off x="4288494" y="3639543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35 g fuldkornstoast bidrager med 1,8 g kostfibre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7F57F53-4200-4235-8853-8481D4B395B2}"/>
              </a:ext>
            </a:extLst>
          </p:cNvPr>
          <p:cNvSpPr txBox="1"/>
          <p:nvPr/>
        </p:nvSpPr>
        <p:spPr>
          <a:xfrm>
            <a:off x="464850" y="4262645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yoghurt bidrager med 298 mg calcium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5B6A81A-14F9-470A-A32E-980B397CE0D1}"/>
              </a:ext>
            </a:extLst>
          </p:cNvPr>
          <p:cNvSpPr txBox="1"/>
          <p:nvPr/>
        </p:nvSpPr>
        <p:spPr>
          <a:xfrm>
            <a:off x="8759016" y="2353723"/>
            <a:ext cx="300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1852 kJ skal</a:t>
            </a:r>
          </a:p>
          <a:p>
            <a:r>
              <a:rPr lang="da-D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 fx cykle i ca. 1 time og 30 minutter.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786629" y="4493477"/>
            <a:ext cx="64332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662804" y="3930194"/>
            <a:ext cx="64332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786231" y="3752165"/>
            <a:ext cx="7798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896062" y="4428552"/>
            <a:ext cx="7798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6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937" y="1569632"/>
            <a:ext cx="2524125" cy="715005"/>
          </a:xfrm>
        </p:spPr>
        <p:txBody>
          <a:bodyPr>
            <a:normAutofit/>
          </a:bodyPr>
          <a:lstStyle/>
          <a:p>
            <a:pPr algn="l"/>
            <a:r>
              <a:rPr lang="da-DK" sz="3200" dirty="0"/>
              <a:t>Mellemmåltid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502FFE-002F-4046-AE73-15AE8DC9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265" y="6351962"/>
            <a:ext cx="5335468" cy="43922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Et stykke kanelstang på 110 g indeholder ligeså meget energi som en æggesandwich med gulerod og mandler til.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34"/>
            <a:ext cx="12192000" cy="15963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DF9FD4F-49CA-4308-A88D-136CF0D70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00" y="2748366"/>
            <a:ext cx="6154009" cy="292458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F4D6BED-B89C-4F59-B3B8-13D4F4DA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24" y="2854255"/>
            <a:ext cx="3157800" cy="26849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952E9BC-2210-4343-8A46-7AC2A0E0A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A15FD25-7867-4AD3-A576-8C4CC35845FC}"/>
              </a:ext>
            </a:extLst>
          </p:cNvPr>
          <p:cNvSpPr txBox="1"/>
          <p:nvPr/>
        </p:nvSpPr>
        <p:spPr>
          <a:xfrm>
            <a:off x="-36186" y="3220405"/>
            <a:ext cx="178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gulerod bidrager med 0,55 </a:t>
            </a:r>
            <a:r>
              <a:rPr lang="da-DK" sz="1200" dirty="0" err="1"/>
              <a:t>aTE</a:t>
            </a:r>
            <a:r>
              <a:rPr lang="da-DK" sz="1200" dirty="0"/>
              <a:t> E-vitamin og 756 RE A-vitamin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F6A7F0D-0400-4FDA-A4B9-4840EAEE671F}"/>
              </a:ext>
            </a:extLst>
          </p:cNvPr>
          <p:cNvSpPr txBox="1"/>
          <p:nvPr/>
        </p:nvSpPr>
        <p:spPr>
          <a:xfrm>
            <a:off x="144408" y="4465626"/>
            <a:ext cx="160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 g mandler bidrager </a:t>
            </a:r>
            <a:br>
              <a:rPr lang="da-DK" sz="1200" dirty="0"/>
            </a:br>
            <a:r>
              <a:rPr lang="da-DK" sz="1200" dirty="0"/>
              <a:t>med 26 mg calcium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0C7EE5F-F68A-4B30-817F-EC7963E6A96B}"/>
              </a:ext>
            </a:extLst>
          </p:cNvPr>
          <p:cNvSpPr txBox="1"/>
          <p:nvPr/>
        </p:nvSpPr>
        <p:spPr>
          <a:xfrm>
            <a:off x="3695091" y="4071757"/>
            <a:ext cx="13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æg bidrager med 3,8 g protein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7D2020B-9FBA-4FBF-8B6B-B65F4049D915}"/>
              </a:ext>
            </a:extLst>
          </p:cNvPr>
          <p:cNvSpPr txBox="1"/>
          <p:nvPr/>
        </p:nvSpPr>
        <p:spPr>
          <a:xfrm>
            <a:off x="3738769" y="3369856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25 g rød peberfrugt bidrager med 48 mg C-vitamin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B7608F8-F360-4B4E-B6E4-3624B3DADBF1}"/>
              </a:ext>
            </a:extLst>
          </p:cNvPr>
          <p:cNvSpPr txBox="1"/>
          <p:nvPr/>
        </p:nvSpPr>
        <p:spPr>
          <a:xfrm>
            <a:off x="3410769" y="2921948"/>
            <a:ext cx="191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fuldkornstoast bidrager med 19,5 g kulhydrat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D85F0E4C-3783-44E7-A31C-900B5F653685}"/>
              </a:ext>
            </a:extLst>
          </p:cNvPr>
          <p:cNvSpPr txBox="1"/>
          <p:nvPr/>
        </p:nvSpPr>
        <p:spPr>
          <a:xfrm>
            <a:off x="8755219" y="2475837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1168 kJ skal du fx</a:t>
            </a:r>
          </a:p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spille fodbold i ca. 40 minutter.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355637" y="3683316"/>
            <a:ext cx="383132" cy="970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571625" y="3566597"/>
            <a:ext cx="50505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191929" y="3203454"/>
            <a:ext cx="2577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686757" y="4698266"/>
            <a:ext cx="108666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1BE2A40B-7101-4945-99A7-4E1E6D7EA0C1}"/>
              </a:ext>
            </a:extLst>
          </p:cNvPr>
          <p:cNvCxnSpPr>
            <a:cxnSpLocks/>
          </p:cNvCxnSpPr>
          <p:nvPr/>
        </p:nvCxnSpPr>
        <p:spPr>
          <a:xfrm>
            <a:off x="2902802" y="4196742"/>
            <a:ext cx="8359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3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258" y="1526265"/>
            <a:ext cx="1790700" cy="715005"/>
          </a:xfrm>
        </p:spPr>
        <p:txBody>
          <a:bodyPr>
            <a:normAutofit fontScale="90000"/>
          </a:bodyPr>
          <a:lstStyle/>
          <a:p>
            <a:pPr algn="l"/>
            <a:r>
              <a:rPr lang="da-DK" sz="4400" dirty="0"/>
              <a:t>Frokost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502FFE-002F-4046-AE73-15AE8DC9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9950" y="6345167"/>
            <a:ext cx="5066710" cy="42707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2 dl saftevand og 3 stykker pizza på 150 g i alt giver over 500 kJ mere energi end frokosten med kebab.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6E90CD7-520D-4514-A732-668D10B4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28" y="2515842"/>
            <a:ext cx="6212759" cy="323712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9A0C4B5-AF79-41CF-8325-06959AB30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59" y="2757923"/>
            <a:ext cx="3180135" cy="28648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5DEF0D2-9BE1-435B-9474-58F0CF586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F904908-4685-46B4-B1AE-C389FD772B52}"/>
              </a:ext>
            </a:extLst>
          </p:cNvPr>
          <p:cNvSpPr txBox="1"/>
          <p:nvPr/>
        </p:nvSpPr>
        <p:spPr>
          <a:xfrm>
            <a:off x="197309" y="4465361"/>
            <a:ext cx="201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hakket grisekød bidrager med 196 µg </a:t>
            </a:r>
            <a:r>
              <a:rPr lang="da-DK" sz="1200" dirty="0" err="1"/>
              <a:t>Riboflavin</a:t>
            </a:r>
            <a:r>
              <a:rPr lang="da-DK" sz="1200" dirty="0"/>
              <a:t> og 1 µg B12 vitamin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6730F17-4F46-4D7F-AFEC-4EAC00BF6DEE}"/>
              </a:ext>
            </a:extLst>
          </p:cNvPr>
          <p:cNvSpPr txBox="1"/>
          <p:nvPr/>
        </p:nvSpPr>
        <p:spPr>
          <a:xfrm>
            <a:off x="3691061" y="3729787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80 g fuldkorns-pitabrød bidrager </a:t>
            </a:r>
          </a:p>
          <a:p>
            <a:r>
              <a:rPr lang="da-DK" sz="1200" dirty="0"/>
              <a:t>med 39 g kulhydrat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0A04EA0-DF13-4D04-9883-BD133BA9B5B3}"/>
              </a:ext>
            </a:extLst>
          </p:cNvPr>
          <p:cNvSpPr txBox="1"/>
          <p:nvPr/>
        </p:nvSpPr>
        <p:spPr>
          <a:xfrm>
            <a:off x="3247610" y="2906756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gulerod bidrager med 2,7 g kostfibre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6CE345D-8EAB-4291-8551-0B948C4E526E}"/>
              </a:ext>
            </a:extLst>
          </p:cNvPr>
          <p:cNvSpPr txBox="1"/>
          <p:nvPr/>
        </p:nvSpPr>
        <p:spPr>
          <a:xfrm>
            <a:off x="97804" y="3429000"/>
            <a:ext cx="159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75 g syrnet fløde bidrager med 0,1 µg D-vitamin og 79 mg calcium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6856581-8FBD-4C20-B777-8C31F4A78CDA}"/>
              </a:ext>
            </a:extLst>
          </p:cNvPr>
          <p:cNvSpPr txBox="1"/>
          <p:nvPr/>
        </p:nvSpPr>
        <p:spPr>
          <a:xfrm>
            <a:off x="3691061" y="4465361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50 g tomat bidrager med 108 mg kalium og 9 mg C-vitamin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F6632FC-C1FC-43A9-8B7F-2E2E0C19E52B}"/>
              </a:ext>
            </a:extLst>
          </p:cNvPr>
          <p:cNvSpPr txBox="1"/>
          <p:nvPr/>
        </p:nvSpPr>
        <p:spPr>
          <a:xfrm>
            <a:off x="8729869" y="2552006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2797 kJ skal du fx</a:t>
            </a:r>
          </a:p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støvsuge i ca. 3 timer.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173D2132-CB43-475F-80A6-7A171ACF98C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383699" y="4052953"/>
            <a:ext cx="307362" cy="36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00455CA-99E0-4311-91FC-E7CA40C160CA}"/>
              </a:ext>
            </a:extLst>
          </p:cNvPr>
          <p:cNvCxnSpPr>
            <a:cxnSpLocks/>
          </p:cNvCxnSpPr>
          <p:nvPr/>
        </p:nvCxnSpPr>
        <p:spPr>
          <a:xfrm>
            <a:off x="1688065" y="4675871"/>
            <a:ext cx="78075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C626A969-780C-4C51-8E9B-F08EB4B0D267}"/>
              </a:ext>
            </a:extLst>
          </p:cNvPr>
          <p:cNvCxnSpPr>
            <a:cxnSpLocks/>
          </p:cNvCxnSpPr>
          <p:nvPr/>
        </p:nvCxnSpPr>
        <p:spPr>
          <a:xfrm>
            <a:off x="1508096" y="3963627"/>
            <a:ext cx="7167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BF7C82C3-FB92-4F89-9146-1323105FA4A8}"/>
              </a:ext>
            </a:extLst>
          </p:cNvPr>
          <p:cNvCxnSpPr>
            <a:cxnSpLocks/>
          </p:cNvCxnSpPr>
          <p:nvPr/>
        </p:nvCxnSpPr>
        <p:spPr>
          <a:xfrm>
            <a:off x="2482173" y="3190591"/>
            <a:ext cx="7654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92644CC0-4787-4198-8053-9448333E1F7A}"/>
              </a:ext>
            </a:extLst>
          </p:cNvPr>
          <p:cNvCxnSpPr>
            <a:cxnSpLocks/>
          </p:cNvCxnSpPr>
          <p:nvPr/>
        </p:nvCxnSpPr>
        <p:spPr>
          <a:xfrm>
            <a:off x="3026817" y="4788527"/>
            <a:ext cx="66723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3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875" y="1475786"/>
            <a:ext cx="3524250" cy="715005"/>
          </a:xfrm>
        </p:spPr>
        <p:txBody>
          <a:bodyPr>
            <a:normAutofit/>
          </a:bodyPr>
          <a:lstStyle/>
          <a:p>
            <a:r>
              <a:rPr lang="da-DK" sz="3200" dirty="0"/>
              <a:t>Mellemmåltid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502FFE-002F-4046-AE73-15AE8DC9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718" y="6300053"/>
            <a:ext cx="4914564" cy="43922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da-DK" sz="1500" dirty="0">
                <a:solidFill>
                  <a:sysClr val="windowText" lastClr="000000"/>
                </a:solidFill>
              </a:rPr>
              <a:t>3 stk. chokoladekiks på 57 g giver 1187 kJ. Det er mere end en pizzasnegl, agurkestave og et glas minimælk.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13C22E1-8A03-451E-AE7C-9D8A3D6A2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1" y="2413309"/>
            <a:ext cx="6487430" cy="320084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08532B7-A025-4537-A60C-0584A33AB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60" y="2849446"/>
            <a:ext cx="3225460" cy="284976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7E642A-11A5-4997-B77B-C47896DDE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6D5ED33-5B35-4EEA-9861-13D86B7572D7}"/>
              </a:ext>
            </a:extLst>
          </p:cNvPr>
          <p:cNvSpPr txBox="1"/>
          <p:nvPr/>
        </p:nvSpPr>
        <p:spPr>
          <a:xfrm>
            <a:off x="2544859" y="2305477"/>
            <a:ext cx="186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minimælk bidrager med 0,2 µg D-vitamin og 1 µg B12-vitamin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ED1EDD6-DC84-4D13-939A-5F3BA5FEE7FB}"/>
              </a:ext>
            </a:extLst>
          </p:cNvPr>
          <p:cNvSpPr txBox="1"/>
          <p:nvPr/>
        </p:nvSpPr>
        <p:spPr>
          <a:xfrm>
            <a:off x="173578" y="3327481"/>
            <a:ext cx="17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flået tomat bidrager med 75 mg kalium og 12 RE A-vitamin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F16E99B-9283-44B2-99B8-89994F1CEF28}"/>
              </a:ext>
            </a:extLst>
          </p:cNvPr>
          <p:cNvSpPr txBox="1"/>
          <p:nvPr/>
        </p:nvSpPr>
        <p:spPr>
          <a:xfrm>
            <a:off x="496516" y="4105863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7,5 g skinke bidrager med 1,4 g protein og 0,13 mg jern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C1C0349-5881-4CB1-B3D3-93F64D47602B}"/>
              </a:ext>
            </a:extLst>
          </p:cNvPr>
          <p:cNvSpPr txBox="1"/>
          <p:nvPr/>
        </p:nvSpPr>
        <p:spPr>
          <a:xfrm>
            <a:off x="8743215" y="2603224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1187 kJ skal du fx</a:t>
            </a:r>
          </a:p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stå på rulleskøjter i ca. 1 time.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C796472-60CF-4BFD-A81A-D72779FEF137}"/>
              </a:ext>
            </a:extLst>
          </p:cNvPr>
          <p:cNvCxnSpPr>
            <a:cxnSpLocks/>
          </p:cNvCxnSpPr>
          <p:nvPr/>
        </p:nvCxnSpPr>
        <p:spPr>
          <a:xfrm>
            <a:off x="2075550" y="2697044"/>
            <a:ext cx="46930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9AFBCC17-9C51-4599-8C5C-BEE395FEEB30}"/>
              </a:ext>
            </a:extLst>
          </p:cNvPr>
          <p:cNvCxnSpPr>
            <a:cxnSpLocks/>
          </p:cNvCxnSpPr>
          <p:nvPr/>
        </p:nvCxnSpPr>
        <p:spPr>
          <a:xfrm>
            <a:off x="1867763" y="3705567"/>
            <a:ext cx="88488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FA4A22D-7EE0-4F30-8BFA-D7913AF010D9}"/>
              </a:ext>
            </a:extLst>
          </p:cNvPr>
          <p:cNvCxnSpPr>
            <a:cxnSpLocks/>
          </p:cNvCxnSpPr>
          <p:nvPr/>
        </p:nvCxnSpPr>
        <p:spPr>
          <a:xfrm>
            <a:off x="1953087" y="4196787"/>
            <a:ext cx="77945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256" y="1577293"/>
            <a:ext cx="2686050" cy="715005"/>
          </a:xfrm>
        </p:spPr>
        <p:txBody>
          <a:bodyPr>
            <a:normAutofit/>
          </a:bodyPr>
          <a:lstStyle/>
          <a:p>
            <a:r>
              <a:rPr lang="da-DK" sz="4000" dirty="0"/>
              <a:t>Aftensmad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502FFE-002F-4046-AE73-15AE8DC91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781" y="6404736"/>
            <a:ext cx="6363000" cy="37686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En lille hamburger, 100 g pommes frites og ½ liter sodavand indeholder 2632 kJ.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C64EAA3-3BC1-4EB0-AFC8-06EDABBC1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38" y="2739985"/>
            <a:ext cx="5806124" cy="315450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8B03486-1D52-4E9A-B9A8-EF764830C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59" y="2750856"/>
            <a:ext cx="3143408" cy="27669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394F855-437E-4E04-A297-3CFCFF0E3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779DF5FB-3548-4300-956E-D91F14F13007}"/>
              </a:ext>
            </a:extLst>
          </p:cNvPr>
          <p:cNvSpPr txBox="1"/>
          <p:nvPr/>
        </p:nvSpPr>
        <p:spPr>
          <a:xfrm>
            <a:off x="117802" y="3563366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66 g spidskål bidrager med 44 mg C-vitamin og 164 mg kalium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52E46C3-8A24-4F54-940A-9ED1AE86A54B}"/>
              </a:ext>
            </a:extLst>
          </p:cNvPr>
          <p:cNvSpPr txBox="1"/>
          <p:nvPr/>
        </p:nvSpPr>
        <p:spPr>
          <a:xfrm>
            <a:off x="3908692" y="3616526"/>
            <a:ext cx="129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oksekød bidrager med 19,7 g protein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B36B022-2FDF-4008-8300-5F0A536D92A1}"/>
              </a:ext>
            </a:extLst>
          </p:cNvPr>
          <p:cNvSpPr txBox="1"/>
          <p:nvPr/>
        </p:nvSpPr>
        <p:spPr>
          <a:xfrm>
            <a:off x="504939" y="4686759"/>
            <a:ext cx="159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70 g flåede tomater bidrager med 0,5 </a:t>
            </a:r>
            <a:r>
              <a:rPr lang="da-DK" sz="1200" dirty="0" err="1"/>
              <a:t>aTE</a:t>
            </a:r>
            <a:r>
              <a:rPr lang="da-DK" sz="1200" dirty="0"/>
              <a:t> E-vitamin og 21 RE A-vitamin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2BA9715-EF60-495A-B3D0-C80662AEFD1A}"/>
              </a:ext>
            </a:extLst>
          </p:cNvPr>
          <p:cNvSpPr txBox="1"/>
          <p:nvPr/>
        </p:nvSpPr>
        <p:spPr>
          <a:xfrm>
            <a:off x="3927271" y="4378448"/>
            <a:ext cx="159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75 g fuldkorns lasagneplader bidrager med 5,2 g kostfibre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6171DD0-115C-4F74-9690-629FD8A9C368}"/>
              </a:ext>
            </a:extLst>
          </p:cNvPr>
          <p:cNvSpPr txBox="1"/>
          <p:nvPr/>
        </p:nvSpPr>
        <p:spPr>
          <a:xfrm>
            <a:off x="8617462" y="2367827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2632 kJ skal du fx</a:t>
            </a:r>
          </a:p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spille håndbold i ca. 2 timer.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F57E70C-58FF-4149-A61D-E1B08B8CF1ED}"/>
              </a:ext>
            </a:extLst>
          </p:cNvPr>
          <p:cNvCxnSpPr>
            <a:cxnSpLocks/>
          </p:cNvCxnSpPr>
          <p:nvPr/>
        </p:nvCxnSpPr>
        <p:spPr>
          <a:xfrm>
            <a:off x="1590261" y="3732634"/>
            <a:ext cx="80105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7E1DAC1-D989-4181-8BE6-CA9667D49FA8}"/>
              </a:ext>
            </a:extLst>
          </p:cNvPr>
          <p:cNvCxnSpPr>
            <a:cxnSpLocks/>
          </p:cNvCxnSpPr>
          <p:nvPr/>
        </p:nvCxnSpPr>
        <p:spPr>
          <a:xfrm>
            <a:off x="3315060" y="3939692"/>
            <a:ext cx="63560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06AE308-74D6-4E16-A044-44AB400789BB}"/>
              </a:ext>
            </a:extLst>
          </p:cNvPr>
          <p:cNvCxnSpPr>
            <a:cxnSpLocks/>
          </p:cNvCxnSpPr>
          <p:nvPr/>
        </p:nvCxnSpPr>
        <p:spPr>
          <a:xfrm>
            <a:off x="3453414" y="4516433"/>
            <a:ext cx="5307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A4605799-B3B3-470F-A20A-CA2CBF78D62E}"/>
              </a:ext>
            </a:extLst>
          </p:cNvPr>
          <p:cNvCxnSpPr>
            <a:cxnSpLocks/>
          </p:cNvCxnSpPr>
          <p:nvPr/>
        </p:nvCxnSpPr>
        <p:spPr>
          <a:xfrm>
            <a:off x="1908699" y="4808048"/>
            <a:ext cx="865747" cy="970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0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806CAA-E653-8F4B-3C11-39A1F96EB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39480"/>
              </p:ext>
            </p:extLst>
          </p:nvPr>
        </p:nvGraphicFramePr>
        <p:xfrm>
          <a:off x="1030311" y="2178958"/>
          <a:ext cx="4947961" cy="309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86928FAE-6680-E14E-A5C6-336D201F6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83" y="2092700"/>
            <a:ext cx="2877159" cy="305605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9EA7068-2FDF-4EDA-9580-740A45739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050BD34-2505-44D4-84FD-469FD8949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DFC82C-C1ED-A043-BCBD-F22CEFA8EEED}"/>
              </a:ext>
            </a:extLst>
          </p:cNvPr>
          <p:cNvSpPr txBox="1"/>
          <p:nvPr/>
        </p:nvSpPr>
        <p:spPr>
          <a:xfrm>
            <a:off x="1313964" y="6417364"/>
            <a:ext cx="5749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https://altomkost.dk/fakta/naeringsindhold-i-maden/energiprocenter/</a:t>
            </a:r>
            <a:r>
              <a:rPr lang="en-US" sz="11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743A6E-FD6F-6A4F-9893-08DCA23F9B10}"/>
              </a:ext>
            </a:extLst>
          </p:cNvPr>
          <p:cNvSpPr txBox="1"/>
          <p:nvPr/>
        </p:nvSpPr>
        <p:spPr>
          <a:xfrm>
            <a:off x="2322037" y="3694410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52 E%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A09E59-695D-9E43-AA57-BAA2ACF3783B}"/>
              </a:ext>
            </a:extLst>
          </p:cNvPr>
          <p:cNvSpPr txBox="1"/>
          <p:nvPr/>
        </p:nvSpPr>
        <p:spPr>
          <a:xfrm>
            <a:off x="3504292" y="2945826"/>
            <a:ext cx="118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</a:t>
            </a:r>
            <a:r>
              <a:rPr lang="en-US" sz="1400" dirty="0"/>
              <a:t>: </a:t>
            </a:r>
            <a:r>
              <a:rPr lang="en-US" sz="1200" dirty="0"/>
              <a:t>15 E%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D6718D-CCC9-5C40-B50A-24CEF2F4A13C}"/>
              </a:ext>
            </a:extLst>
          </p:cNvPr>
          <p:cNvSpPr txBox="1"/>
          <p:nvPr/>
        </p:nvSpPr>
        <p:spPr>
          <a:xfrm>
            <a:off x="3881494" y="3796885"/>
            <a:ext cx="104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Fedt: 33 E%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F8F76C-D4B3-6049-9485-55C570229A25}"/>
              </a:ext>
            </a:extLst>
          </p:cNvPr>
          <p:cNvSpPr txBox="1"/>
          <p:nvPr/>
        </p:nvSpPr>
        <p:spPr>
          <a:xfrm>
            <a:off x="3935474" y="2602913"/>
            <a:ext cx="13318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Protein: 10-20 E%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9709EEE-002D-734D-A2C6-A4CE84397F69}"/>
              </a:ext>
            </a:extLst>
          </p:cNvPr>
          <p:cNvSpPr txBox="1"/>
          <p:nvPr/>
        </p:nvSpPr>
        <p:spPr>
          <a:xfrm>
            <a:off x="4488712" y="4209739"/>
            <a:ext cx="121705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Fedt: 25-40 E%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145043-4A00-004F-8385-3856816A20A1}"/>
              </a:ext>
            </a:extLst>
          </p:cNvPr>
          <p:cNvSpPr txBox="1"/>
          <p:nvPr/>
        </p:nvSpPr>
        <p:spPr>
          <a:xfrm>
            <a:off x="1336034" y="4321553"/>
            <a:ext cx="142621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45-60 E%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FCA41-BEAD-614D-BC75-8FED702D601F}"/>
              </a:ext>
            </a:extLst>
          </p:cNvPr>
          <p:cNvSpPr txBox="1"/>
          <p:nvPr/>
        </p:nvSpPr>
        <p:spPr>
          <a:xfrm>
            <a:off x="1908026" y="5328463"/>
            <a:ext cx="348325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Den anbefalede makronæringsstoffordeling er angivet i energiprocent (E%). </a:t>
            </a:r>
          </a:p>
          <a:p>
            <a:r>
              <a:rPr lang="da-DK" sz="1400" dirty="0"/>
              <a:t>Grå bokse = intervaller. </a:t>
            </a:r>
          </a:p>
          <a:p>
            <a:r>
              <a:rPr lang="da-DK" sz="1400" dirty="0"/>
              <a:t>Diagrammet = middelværdier.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460A0E1-F2CB-2846-9B2E-1386435FE762}"/>
              </a:ext>
            </a:extLst>
          </p:cNvPr>
          <p:cNvSpPr/>
          <p:nvPr/>
        </p:nvSpPr>
        <p:spPr>
          <a:xfrm>
            <a:off x="8510695" y="3110967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21 E%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06F5E6B-88FA-D64C-AE40-1ED856A4A613}"/>
              </a:ext>
            </a:extLst>
          </p:cNvPr>
          <p:cNvSpPr/>
          <p:nvPr/>
        </p:nvSpPr>
        <p:spPr>
          <a:xfrm>
            <a:off x="8846917" y="3832909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25 E%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CD10B60-6E08-7F40-A2EB-5443EE2C9EFB}"/>
              </a:ext>
            </a:extLst>
          </p:cNvPr>
          <p:cNvSpPr txBox="1"/>
          <p:nvPr/>
        </p:nvSpPr>
        <p:spPr>
          <a:xfrm>
            <a:off x="7361637" y="3913622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54 E%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076603F1-ABB3-4901-8180-027BC24BA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316B13D-3D8F-F1BD-08CE-8F70E2EB4C79}"/>
              </a:ext>
            </a:extLst>
          </p:cNvPr>
          <p:cNvSpPr txBox="1"/>
          <p:nvPr/>
        </p:nvSpPr>
        <p:spPr>
          <a:xfrm>
            <a:off x="3594434" y="4626772"/>
            <a:ext cx="11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Heraf</a:t>
            </a:r>
            <a:r>
              <a:rPr lang="en-US" sz="1200" dirty="0"/>
              <a:t> </a:t>
            </a:r>
            <a:r>
              <a:rPr lang="en-US" sz="1200" dirty="0" err="1"/>
              <a:t>mættet</a:t>
            </a:r>
            <a:r>
              <a:rPr lang="en-US" sz="1200" dirty="0"/>
              <a:t> </a:t>
            </a:r>
            <a:r>
              <a:rPr lang="en-US" sz="1200" dirty="0" err="1"/>
              <a:t>fedt</a:t>
            </a:r>
            <a:r>
              <a:rPr lang="en-US" sz="1200" dirty="0"/>
              <a:t>: max 10 E%</a:t>
            </a:r>
          </a:p>
        </p:txBody>
      </p:sp>
    </p:spTree>
    <p:extLst>
      <p:ext uri="{BB962C8B-B14F-4D97-AF65-F5344CB8AC3E}">
        <p14:creationId xmlns:p14="http://schemas.microsoft.com/office/powerpoint/2010/main" val="47056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C3316D-FC72-4319-81A5-798BF7B2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Nøglehullet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62372-37A3-4BE8-A444-BECEF778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9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Nøglehullet er Miljø- og Fødevareministeriets officielle ernæringsmærke, der på en enkel og synlig måde gør det nemmere at finde de sundere fødevarer og madretter.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67120A-67A2-4217-B95E-47B4D2B3A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Fuldkornslogoet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780DA1-5F87-4C34-8D8D-26E03F151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Vælg brød, knækbrød og pasta med fuldkornslogoet. Børn i alderen 4-10 år anbefales 40-60 gram fuldkorn om dagen, da de ikke spiser så meget mad, mens den øvrige, raske befolkning anbefales at spise 75 gram fuldkorn om dagen.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7EC4F7-19CE-460D-AD34-D8C0A1A0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21" y="3514868"/>
            <a:ext cx="5061327" cy="284028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D41807E-BD97-4289-8249-88D2B80336A2}"/>
              </a:ext>
            </a:extLst>
          </p:cNvPr>
          <p:cNvSpPr txBox="1"/>
          <p:nvPr/>
        </p:nvSpPr>
        <p:spPr>
          <a:xfrm>
            <a:off x="443059" y="1585528"/>
            <a:ext cx="1094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Gode redskaber til at træffe sunde madvalg…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0B1AE10-E5D0-4726-9888-744057CD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EB67821-3395-438F-8F9B-E83DF2BD5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7500796-F284-5144-89EB-BD4A7201DEEB}"/>
              </a:ext>
            </a:extLst>
          </p:cNvPr>
          <p:cNvSpPr txBox="1"/>
          <p:nvPr/>
        </p:nvSpPr>
        <p:spPr>
          <a:xfrm>
            <a:off x="6411027" y="6596390"/>
            <a:ext cx="3288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https://altomkost.dk/maerker/fuldkornslogoet</a:t>
            </a:r>
            <a:r>
              <a:rPr lang="en-US" sz="1100">
                <a:hlinkClick r:id="rId6"/>
              </a:rPr>
              <a:t>/</a:t>
            </a:r>
            <a:r>
              <a:rPr lang="en-US" sz="1100"/>
              <a:t> </a:t>
            </a:r>
            <a:endParaRPr lang="en-US" sz="11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5CEDFA-6258-154F-BF89-06CEBA991B79}"/>
              </a:ext>
            </a:extLst>
          </p:cNvPr>
          <p:cNvSpPr txBox="1"/>
          <p:nvPr/>
        </p:nvSpPr>
        <p:spPr>
          <a:xfrm>
            <a:off x="1328562" y="6571923"/>
            <a:ext cx="3536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https://altomkost.dk/maerker/noeglehullet/private/</a:t>
            </a:r>
            <a:r>
              <a:rPr lang="en-US" sz="1100" dirty="0"/>
              <a:t> 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77FE1A16-D85C-5340-BF54-666AA4C8D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F2238805-E01C-4311-8C1E-36ABD80B8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28" y="3681559"/>
            <a:ext cx="2682747" cy="26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Fysisk aktivitet</a:t>
            </a:r>
          </a:p>
          <a:p>
            <a:pPr marL="0" indent="0" algn="ctr">
              <a:buNone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sz="2000" dirty="0"/>
              <a:t>Fysisk aktivitet har i alle aldre mange sundhedsfremmende egenskaber.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Børn er ofte aktive af natur, og har brug for sunde måltider til at vokse og udvikle sig.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Fysisk aktivitet hjælper til at opretholde en sund vægt.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Det skal være sjovt at røre sig – så find en aktivitet som barnet synes er sjov. Det kan fx være fodbold, svømning eller dans, som samtidig kan give et godt socialt fællesskab.</a:t>
            </a: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C22A133-B586-4C71-83F5-756914A39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E44438D-68D2-4E65-ABFF-B538C43D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/>
            </a:br>
            <a:r>
              <a:rPr lang="da-DK" sz="4000" dirty="0"/>
              <a:t>Vidste du at… Tomme kalorier, 10-13årige børn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2"/>
              </a:rPr>
              <a:t>www.ernæringsfokus.dk</a:t>
            </a:r>
            <a:endParaRPr lang="da-DK" sz="4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D75FA3C-5CB8-4FA7-8FF7-C430A968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B8127AA-A153-4BB0-AF63-025CC2E2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88958AC-B077-476D-85DA-BEB061B6D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67" y="3343209"/>
            <a:ext cx="223868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DA4629F-6C28-4B35-AE03-D15AAF8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193"/>
            <a:ext cx="10515600" cy="3374769"/>
          </a:xfrm>
        </p:spPr>
        <p:txBody>
          <a:bodyPr/>
          <a:lstStyle/>
          <a:p>
            <a:pPr marL="0" indent="0" algn="ctr">
              <a:buNone/>
            </a:pPr>
            <a:r>
              <a:rPr lang="da-DK" sz="4000" dirty="0">
                <a:latin typeface="+mj-lt"/>
              </a:rPr>
              <a:t>Tomme kalorier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i="1" dirty="0"/>
              <a:t>”Tomme kalorier er ofte nydelsesmidler, der bidrager med energi uden samtidig at indeholde vitaminer og mineraler”</a:t>
            </a:r>
          </a:p>
          <a:p>
            <a:pPr marL="0" indent="0">
              <a:buNone/>
            </a:pPr>
            <a:endParaRPr lang="da-DK" sz="2000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BA512D4-82F5-4B28-972A-AB59212A1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F1CB213-2386-4D90-B8B9-53504089E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2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8" y="1749428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5" t="32460" r="24654" b="16257"/>
          <a:stretch/>
        </p:blipFill>
        <p:spPr>
          <a:xfrm>
            <a:off x="4468987" y="3699803"/>
            <a:ext cx="3254024" cy="257438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E89C4E2-0D74-42BD-943C-A54F389EE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2E2A243-9D48-48AD-8A6A-15BED7E9A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974"/>
            <a:ext cx="10515600" cy="453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             </a:t>
            </a:r>
          </a:p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De officielle Kostråd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9DBED16-86B6-4C81-AC80-07A296AD8C98}"/>
              </a:ext>
            </a:extLst>
          </p:cNvPr>
          <p:cNvSpPr txBox="1"/>
          <p:nvPr/>
        </p:nvSpPr>
        <p:spPr>
          <a:xfrm>
            <a:off x="4711062" y="2999080"/>
            <a:ext cx="5240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200" dirty="0"/>
              <a:t>De officielle Kostråd er de mest velbegrundede råd vi har for en sund livsstil.</a:t>
            </a:r>
          </a:p>
          <a:p>
            <a:pPr marL="285750" indent="-285750">
              <a:buFontTx/>
              <a:buChar char="-"/>
            </a:pPr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Ved at følge De officielle Kostråd får de fleste dækket behovet for vitaminer, mineraler og andre vigtige næringsstoffer.</a:t>
            </a:r>
          </a:p>
          <a:p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Anbefalingerne tager udgangspunkt i sundhed først, så klima.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CF2E407-3A7B-47E5-8CDC-72A8BAD97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71E13C8-2B88-E34E-B3B4-CD401FE3B48A}"/>
              </a:ext>
            </a:extLst>
          </p:cNvPr>
          <p:cNvSpPr txBox="1"/>
          <p:nvPr/>
        </p:nvSpPr>
        <p:spPr>
          <a:xfrm>
            <a:off x="478988" y="5461293"/>
            <a:ext cx="3255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De officielle Kostråd - godt for sundhed og klima - Alt om kost">
            <a:extLst>
              <a:ext uri="{FF2B5EF4-FFF2-40B4-BE49-F238E27FC236}">
                <a16:creationId xmlns:a16="http://schemas.microsoft.com/office/drawing/2014/main" id="{EED90B46-48DA-6D4F-8BAC-EB552651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3" y="1808484"/>
            <a:ext cx="260553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F12747F-6F4E-49B7-8C05-7A7BED373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felt 14">
            <a:extLst>
              <a:ext uri="{FF2B5EF4-FFF2-40B4-BE49-F238E27FC236}">
                <a16:creationId xmlns:a16="http://schemas.microsoft.com/office/drawing/2014/main" id="{0DA9D4C5-5BAB-45E2-99F6-8F8835F06162}"/>
              </a:ext>
            </a:extLst>
          </p:cNvPr>
          <p:cNvSpPr txBox="1"/>
          <p:nvPr/>
        </p:nvSpPr>
        <p:spPr>
          <a:xfrm>
            <a:off x="6026227" y="4991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1976882-1AB8-4636-9972-8FB037EBFC06}"/>
              </a:ext>
            </a:extLst>
          </p:cNvPr>
          <p:cNvSpPr txBox="1"/>
          <p:nvPr/>
        </p:nvSpPr>
        <p:spPr>
          <a:xfrm>
            <a:off x="320522" y="1599390"/>
            <a:ext cx="1010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Anbefalinger for børn</a:t>
            </a:r>
            <a:endParaRPr lang="da-DK" sz="1600" dirty="0">
              <a:latin typeface="+mj-lt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CDB4EE60-2F01-4979-A0F7-399B7959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BAEBA6BF-18F2-224B-A737-C9472DDDA00F}"/>
              </a:ext>
            </a:extLst>
          </p:cNvPr>
          <p:cNvSpPr txBox="1"/>
          <p:nvPr/>
        </p:nvSpPr>
        <p:spPr>
          <a:xfrm>
            <a:off x="1997778" y="3771428"/>
            <a:ext cx="1641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10-13 år har et råderum på 8 små portioner tomme kalorier per uge.</a:t>
            </a:r>
          </a:p>
        </p:txBody>
      </p:sp>
      <p:pic>
        <p:nvPicPr>
          <p:cNvPr id="25" name="Billede 24" descr="Et billede, der indeholder adskillige&#10;&#10;Automatisk genereret beskrivelse">
            <a:extLst>
              <a:ext uri="{FF2B5EF4-FFF2-40B4-BE49-F238E27FC236}">
                <a16:creationId xmlns:a16="http://schemas.microsoft.com/office/drawing/2014/main" id="{B4B4F610-EE5E-CF4B-ACA5-8E4B6B1C1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3" y="3776855"/>
            <a:ext cx="1488681" cy="2869247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62C4FA83-0F19-B145-8B5F-9C90E8F1E12D}"/>
              </a:ext>
            </a:extLst>
          </p:cNvPr>
          <p:cNvSpPr txBox="1"/>
          <p:nvPr/>
        </p:nvSpPr>
        <p:spPr>
          <a:xfrm>
            <a:off x="2014732" y="2263797"/>
            <a:ext cx="1641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10-13 år bør højst drikke ½ l søde drikke om ugen.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9E59774-A4F8-9E4F-92C0-E94852FB97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/>
          <a:stretch/>
        </p:blipFill>
        <p:spPr>
          <a:xfrm>
            <a:off x="416135" y="2263500"/>
            <a:ext cx="1488681" cy="141504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730C64F-2B93-B741-B46D-BDB89D610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6" y="3857582"/>
            <a:ext cx="1423368" cy="22572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5AB8301-2F44-1541-86B3-2F649CB40390}"/>
              </a:ext>
            </a:extLst>
          </p:cNvPr>
          <p:cNvSpPr txBox="1"/>
          <p:nvPr/>
        </p:nvSpPr>
        <p:spPr>
          <a:xfrm>
            <a:off x="5499078" y="3857582"/>
            <a:ext cx="1789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mellem 10-13 år anbefales at spise 600 g grøntsager og frugter om dagen. 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BC443C8-6F97-A848-A6BF-5B9310B51CA5}"/>
              </a:ext>
            </a:extLst>
          </p:cNvPr>
          <p:cNvSpPr txBox="1"/>
          <p:nvPr/>
        </p:nvSpPr>
        <p:spPr>
          <a:xfrm>
            <a:off x="9605694" y="3831147"/>
            <a:ext cx="2158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For børn under 15 år gælder der særlige råd om at begrænse indtaget af store rovfisk.</a:t>
            </a:r>
          </a:p>
        </p:txBody>
      </p:sp>
      <p:pic>
        <p:nvPicPr>
          <p:cNvPr id="13" name="Billede 12" descr="Et billede, der indeholder tekst, fisk&#10;&#10;Automatisk genereret beskrivelse">
            <a:extLst>
              <a:ext uri="{FF2B5EF4-FFF2-40B4-BE49-F238E27FC236}">
                <a16:creationId xmlns:a16="http://schemas.microsoft.com/office/drawing/2014/main" id="{D64C8DDF-E893-444C-9EF4-EF36B55711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/>
        </p:blipFill>
        <p:spPr>
          <a:xfrm>
            <a:off x="8112996" y="3857582"/>
            <a:ext cx="1452280" cy="1012801"/>
          </a:xfrm>
          <a:prstGeom prst="rect">
            <a:avLst/>
          </a:prstGeom>
        </p:spPr>
      </p:pic>
      <p:pic>
        <p:nvPicPr>
          <p:cNvPr id="17" name="Billede 16" descr="Et billede, der indeholder tekst, elektronik, cd&#10;&#10;Automatisk genereret beskrivelse">
            <a:extLst>
              <a:ext uri="{FF2B5EF4-FFF2-40B4-BE49-F238E27FC236}">
                <a16:creationId xmlns:a16="http://schemas.microsoft.com/office/drawing/2014/main" id="{B61DCC44-BA2E-7740-91E1-3EB139BA7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0" y="2263500"/>
            <a:ext cx="1423368" cy="1415045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92019234-6C39-D74E-B9AC-81E67C4AAC85}"/>
              </a:ext>
            </a:extLst>
          </p:cNvPr>
          <p:cNvSpPr txBox="1"/>
          <p:nvPr/>
        </p:nvSpPr>
        <p:spPr>
          <a:xfrm>
            <a:off x="5494674" y="2230709"/>
            <a:ext cx="2362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10-13 år anbefales at få 250 ml mælk eller mælkeprodukt og 20 g ost om dagen eller 350 ml mælk eller mælkeprodukt hvis du ikke spiser ost.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A16C6C2-98EC-A74C-9615-1C49A65375C0}"/>
              </a:ext>
            </a:extLst>
          </p:cNvPr>
          <p:cNvSpPr txBox="1"/>
          <p:nvPr/>
        </p:nvSpPr>
        <p:spPr>
          <a:xfrm>
            <a:off x="9610646" y="2184166"/>
            <a:ext cx="193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mellem 10-13 år anbefales at spise 75 g fuldkorn om dagen.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5E224826-2873-534F-AC6F-96E3DCC3B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6" y="2263500"/>
            <a:ext cx="1423369" cy="1423369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0ECDCA5-6839-2D4F-928D-B8E29947BDE4}"/>
              </a:ext>
            </a:extLst>
          </p:cNvPr>
          <p:cNvSpPr txBox="1"/>
          <p:nvPr/>
        </p:nvSpPr>
        <p:spPr>
          <a:xfrm>
            <a:off x="0" y="6613582"/>
            <a:ext cx="1788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altomkost.dk  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06D169C-CC18-4F85-AE83-6C37097217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1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271E7-7268-4356-8B80-6C47A960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812" y="1674565"/>
            <a:ext cx="9437785" cy="5640635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br>
              <a:rPr lang="da-DK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70AD86-1A32-491E-AE19-CEEAF795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405B12E9-B792-46B0-8980-CE428450EB44}"/>
              </a:ext>
            </a:extLst>
          </p:cNvPr>
          <p:cNvSpPr/>
          <p:nvPr/>
        </p:nvSpPr>
        <p:spPr>
          <a:xfrm>
            <a:off x="241686" y="1631335"/>
            <a:ext cx="4413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>
                <a:latin typeface="+mj-lt"/>
                <a:cs typeface="Calibri" panose="020F0502020204030204" pitchFamily="34" charset="0"/>
              </a:rPr>
              <a:t>Kostvaner for danske børn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3450B8-1D5E-48AB-9B08-652CBE57CEDD}"/>
              </a:ext>
            </a:extLst>
          </p:cNvPr>
          <p:cNvSpPr/>
          <p:nvPr/>
        </p:nvSpPr>
        <p:spPr>
          <a:xfrm>
            <a:off x="531845" y="2136230"/>
            <a:ext cx="10944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Frugt og grønt: </a:t>
            </a:r>
            <a:r>
              <a:rPr lang="da-DK" dirty="0"/>
              <a:t>36% af de 10-årige efterlever anbefalingerne for frugt og grønt, mens kun 5% af de 11-13 årige efterlever anbefalingerne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Fuldkorn: </a:t>
            </a:r>
            <a:r>
              <a:rPr lang="da-DK" dirty="0"/>
              <a:t>43% af de 10-årige efterlever anbefalingerne fuldkorn, mens kun 22% af de 11-13 årige efterlever anbefalingerne.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Mælk og mælkeprodukter: </a:t>
            </a:r>
            <a:r>
              <a:rPr lang="da-DK" dirty="0"/>
              <a:t>Børn i denne aldersgruppe indtager den anbefalede mængde af mælk og mælkeprodukter i form af mælk og surmælksprodukter.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Fedt: </a:t>
            </a:r>
            <a:r>
              <a:rPr lang="da-DK" dirty="0"/>
              <a:t>Børn i denne aldersgruppe indtager i gennemsnit 83 g fedt/dag. Fedtets andel af det samlede energiindtag er omkring 35%, hvilket er højere ende det anbefalede gennemsnit på 33E%. Dog ligger det indenfor det anbefalede interval 25-40 E%.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Mættet fedt:  </a:t>
            </a:r>
            <a:r>
              <a:rPr lang="da-DK" dirty="0"/>
              <a:t>Indtaget af mættet fedt er for højt for alle aldersgrupper, og ligger på 14 E% og overstiger derfor den maksimalt anbefalede grænse på 10E%. 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9211F55-C821-4398-854B-B4ABB8E1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FA47705-242D-4A4E-B758-438242706C64}"/>
              </a:ext>
            </a:extLst>
          </p:cNvPr>
          <p:cNvSpPr/>
          <p:nvPr/>
        </p:nvSpPr>
        <p:spPr>
          <a:xfrm>
            <a:off x="0" y="6568825"/>
            <a:ext cx="86635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DTU </a:t>
            </a:r>
            <a:r>
              <a:rPr lang="en-US" sz="1100" dirty="0" err="1"/>
              <a:t>Fødevareinstituttet</a:t>
            </a:r>
            <a:r>
              <a:rPr lang="en-US" sz="1100" dirty="0"/>
              <a:t> “</a:t>
            </a:r>
            <a:r>
              <a:rPr lang="en-US" sz="1100" dirty="0" err="1"/>
              <a:t>Kostens</a:t>
            </a:r>
            <a:r>
              <a:rPr lang="en-US" sz="1100" dirty="0"/>
              <a:t> </a:t>
            </a:r>
            <a:r>
              <a:rPr lang="en-US" sz="1100" dirty="0" err="1"/>
              <a:t>betydning</a:t>
            </a:r>
            <a:r>
              <a:rPr lang="en-US" sz="1100" dirty="0"/>
              <a:t> for </a:t>
            </a:r>
            <a:r>
              <a:rPr lang="en-US" sz="1100" dirty="0" err="1"/>
              <a:t>børn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unges</a:t>
            </a:r>
            <a:r>
              <a:rPr lang="en-US" sz="1100" dirty="0"/>
              <a:t> </a:t>
            </a:r>
            <a:r>
              <a:rPr lang="en-US" sz="1100" dirty="0" err="1"/>
              <a:t>sundhed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overvægt</a:t>
            </a:r>
            <a:r>
              <a:rPr lang="en-US" sz="1100" dirty="0"/>
              <a:t>: 2000-2013” 2017 </a:t>
            </a:r>
            <a:r>
              <a:rPr lang="en-US" sz="1100" dirty="0" err="1"/>
              <a:t>og</a:t>
            </a:r>
            <a:r>
              <a:rPr lang="en-US" sz="1100" dirty="0"/>
              <a:t>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</a:p>
        </p:txBody>
      </p:sp>
    </p:spTree>
    <p:extLst>
      <p:ext uri="{BB962C8B-B14F-4D97-AF65-F5344CB8AC3E}">
        <p14:creationId xmlns:p14="http://schemas.microsoft.com/office/powerpoint/2010/main" val="10101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D6EE2-35C8-4621-8025-CE08CC07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81" y="1722171"/>
            <a:ext cx="9652000" cy="616603"/>
          </a:xfrm>
        </p:spPr>
        <p:txBody>
          <a:bodyPr>
            <a:normAutofit/>
          </a:bodyPr>
          <a:lstStyle/>
          <a:p>
            <a:r>
              <a:rPr lang="da-DK" sz="3200" b="1" dirty="0">
                <a:cs typeface="Calibri" panose="020F0502020204030204" pitchFamily="34" charset="0"/>
              </a:rPr>
              <a:t>Sukkerindtag blandt danske børn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7B6280-B5EB-4936-B7DD-5424B70A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464550"/>
            <a:ext cx="10744200" cy="3717175"/>
          </a:xfrm>
        </p:spPr>
        <p:txBody>
          <a:bodyPr>
            <a:normAutofit/>
          </a:bodyPr>
          <a:lstStyle/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6 ud af 10 børn spiser for meget sukker</a:t>
            </a:r>
          </a:p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Hovedkilderne er sodavand, saftevand, slik, chokolade og kage</a:t>
            </a:r>
          </a:p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Honning er stort set også rent sukker, og tæller derfor også med i ”tomme kalorier” regnskabet</a:t>
            </a:r>
          </a:p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Det er særligt i weekenden, at børnenes sukkerindtag øges. Her skrues der op for hyggen – og dermed lidt ekstra kage, is, slik og lignende</a:t>
            </a:r>
          </a:p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Mellemmåltider bidrager ofte også til en større mængde sukker, end der er ”plads” til i den samlede dagskost</a:t>
            </a:r>
          </a:p>
          <a:p>
            <a:pPr marL="893763" lvl="2" indent="-287338">
              <a:buFont typeface="Arial" panose="020B0604020202020204" pitchFamily="34" charset="0"/>
              <a:buChar char="•"/>
            </a:pPr>
            <a:endParaRPr lang="da-DK" dirty="0"/>
          </a:p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Maden kan stadig være sund, selvom 10% af madens energi kommer fra sukker</a:t>
            </a:r>
          </a:p>
          <a:p>
            <a:pPr marL="893763" lvl="2" indent="-287338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Husk det ‘skjulte’ sukker der er i sammensatte produkter som fx morgenmadsprodukter og kiks</a:t>
            </a:r>
          </a:p>
          <a:p>
            <a:endParaRPr lang="da-DK" dirty="0"/>
          </a:p>
          <a:p>
            <a:endParaRPr lang="nb-NO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6C0181-1E26-40B1-9475-4CC8C0AA7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1004D1E-5F6A-4839-830D-693B13C2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963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220011E-B87D-AD47-82CA-6D4543FBE59F}"/>
              </a:ext>
            </a:extLst>
          </p:cNvPr>
          <p:cNvSpPr/>
          <p:nvPr/>
        </p:nvSpPr>
        <p:spPr>
          <a:xfrm>
            <a:off x="0" y="6571923"/>
            <a:ext cx="65655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https://erduforsoed.dk/fakta-om-sukker-og-soede-sager/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DTU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  <a:endParaRPr lang="en-US" sz="11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23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E72514-F94E-460C-A839-08B17BD4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663" y="1558320"/>
            <a:ext cx="3663654" cy="495399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F552A31-52F9-45C3-80DB-5FAA6C9A9A5C}"/>
              </a:ext>
            </a:extLst>
          </p:cNvPr>
          <p:cNvSpPr txBox="1"/>
          <p:nvPr/>
        </p:nvSpPr>
        <p:spPr>
          <a:xfrm>
            <a:off x="448056" y="1674564"/>
            <a:ext cx="474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Gi’ madpakken en hånd – og spis varieret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1A501BF-AAB8-47C4-95CC-1095D03B99D2}"/>
              </a:ext>
            </a:extLst>
          </p:cNvPr>
          <p:cNvSpPr txBox="1"/>
          <p:nvPr/>
        </p:nvSpPr>
        <p:spPr>
          <a:xfrm>
            <a:off x="8661989" y="2127682"/>
            <a:ext cx="32653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Mellemmåltider er gode når man mellem måltiderne vil stille den lille sult.</a:t>
            </a:r>
          </a:p>
          <a:p>
            <a:endParaRPr lang="da-DK" sz="1400" dirty="0"/>
          </a:p>
          <a:p>
            <a:r>
              <a:rPr lang="da-DK" sz="1400" dirty="0"/>
              <a:t>Mellemmåltiderne angivet på ‘Vidste du at’ arket, er varierende og bidrager med forskellige næringsstoffer der er vigtige for kroppen.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9441195-13CB-4761-BAAA-F6FDA6921330}"/>
              </a:ext>
            </a:extLst>
          </p:cNvPr>
          <p:cNvSpPr txBox="1"/>
          <p:nvPr/>
        </p:nvSpPr>
        <p:spPr>
          <a:xfrm>
            <a:off x="448056" y="2127682"/>
            <a:ext cx="32872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Madpakken skal være mættende og sund, så den giver energi.</a:t>
            </a:r>
          </a:p>
          <a:p>
            <a:endParaRPr lang="da-DK" sz="1400" dirty="0"/>
          </a:p>
          <a:p>
            <a:r>
              <a:rPr lang="da-DK" sz="1400" dirty="0"/>
              <a:t>Ved at ”Gi’ madpakken en hånd” sørger du for at barnet får en varieret madpakke der indeholder grønt, brød, pålæg, fisk og frugt.</a:t>
            </a:r>
          </a:p>
          <a:p>
            <a:endParaRPr lang="da-DK" sz="1400" dirty="0"/>
          </a:p>
          <a:p>
            <a:r>
              <a:rPr lang="da-DK" sz="1400" dirty="0"/>
              <a:t>Som supplement til maden, kan der med fordel tilbydes ¼ l skolemælk - gerne den magre, som fx minimælk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F3C741E-FFB2-4E3D-9CD0-80214EB80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" y="4673681"/>
            <a:ext cx="3056926" cy="16889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4EA8214-4FA3-46A0-A311-4691CD84C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61297ED-6AD5-48A4-8897-B7623E4D1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BBDEC73-607D-9D40-B5E3-A94E5BD57EA4}"/>
              </a:ext>
            </a:extLst>
          </p:cNvPr>
          <p:cNvSpPr txBox="1"/>
          <p:nvPr/>
        </p:nvSpPr>
        <p:spPr>
          <a:xfrm>
            <a:off x="-47818" y="6596390"/>
            <a:ext cx="6002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Kilde: DTU ”Kostens betydning for børn og unges sundhed og overvægt: 2000-2013” </a:t>
            </a:r>
          </a:p>
        </p:txBody>
      </p:sp>
    </p:spTree>
    <p:extLst>
      <p:ext uri="{BB962C8B-B14F-4D97-AF65-F5344CB8AC3E}">
        <p14:creationId xmlns:p14="http://schemas.microsoft.com/office/powerpoint/2010/main" val="54506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E6F1A08D-9A6F-4562-A761-1D76049D9F95}"/>
              </a:ext>
            </a:extLst>
          </p:cNvPr>
          <p:cNvSpPr txBox="1"/>
          <p:nvPr/>
        </p:nvSpPr>
        <p:spPr>
          <a:xfrm>
            <a:off x="721446" y="2044557"/>
            <a:ext cx="111558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Calcium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Calcium er et vigtigt mineral, der sammen med D-vitamin, er nødvendigt for at opbygge og vedligeholde knogler. Det er derfor særligt vigtigt, at man får den nødvendige daglige mængde calcium, når man vokser!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Gode kilder til calcium er bl.a. mælk og mejeriprodukter, men mørke grøntsager, såsom broccoli, grønne bønner og grønkål samt rugbrød og mandler bidrager også til det daglige calcium indtag.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Børn i alderen 10-13 år anbefales at få 250 ml mælk eller mælkeprodukt og 20 g ost om dagen </a:t>
            </a:r>
            <a:r>
              <a:rPr lang="da-DK" sz="2400" i="1" dirty="0"/>
              <a:t>eller</a:t>
            </a:r>
            <a:r>
              <a:rPr lang="da-DK" sz="2400" dirty="0"/>
              <a:t> 350 ml mælk eller mælkeprodukt hvis du ikke spiser ost.</a:t>
            </a:r>
            <a:endParaRPr lang="da-DK" sz="2200" dirty="0"/>
          </a:p>
          <a:p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8D1B7F-E47B-416A-8100-500A52784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3B71A45-8AAC-42B6-BBDA-A66F140C0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FC75A75-E3A4-4BD4-808B-A96A1FEC3B2E}"/>
              </a:ext>
            </a:extLst>
          </p:cNvPr>
          <p:cNvSpPr txBox="1"/>
          <p:nvPr/>
        </p:nvSpPr>
        <p:spPr>
          <a:xfrm>
            <a:off x="590550" y="2062580"/>
            <a:ext cx="110109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prstClr val="black"/>
                </a:solidFill>
                <a:latin typeface="+mj-lt"/>
              </a:rPr>
              <a:t>D vitamin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prstClr val="black"/>
                </a:solidFill>
              </a:rPr>
              <a:t>D-vitamin </a:t>
            </a:r>
            <a:r>
              <a:rPr lang="da-DK" sz="2200" dirty="0"/>
              <a:t>er et fedtopløseligt vitamin, og er nødvendigt for at bl.a. calcium kan optages i kroppen og dermed styrke kroppens knogler og tænder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syntetiseres i huden via solens stråler, og hovedparten af befolkningen får dækket deres behov for D-vitamin ad denne vej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findes også i en begrænset mængde fødevarer, men særligt fede fisk som fx laks, sild, ål og makrel er gode kilder til D-vitamin</a:t>
            </a:r>
            <a:br>
              <a:rPr lang="da-DK" sz="1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F4013E-A65A-4048-9E39-E74093B0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218469F-E491-4ED8-B46C-F5381A6DB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5D319E4-0420-DD47-A811-1F6FE59D15AD}"/>
              </a:ext>
            </a:extLst>
          </p:cNvPr>
          <p:cNvSpPr txBox="1"/>
          <p:nvPr/>
        </p:nvSpPr>
        <p:spPr>
          <a:xfrm>
            <a:off x="0" y="6571923"/>
            <a:ext cx="5910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https://altomkost.dk/fakta/naeringsindhold-i-maden/d-vitamin/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15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D1A40-B7C1-484D-9AD0-AC6C6EC4ABC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BCE864-8F3B-46DF-8F3D-029ABF2B41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9863B1-8020-4FDA-BED5-33D1DAAC0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1729</Words>
  <Application>Microsoft Office PowerPoint</Application>
  <PresentationFormat>Widescreen</PresentationFormat>
  <Paragraphs>155</Paragraphs>
  <Slides>20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Office-tema</vt:lpstr>
      <vt:lpstr>Sunde måltider vs. Tomme kalorier 10-13 årige</vt:lpstr>
      <vt:lpstr>PowerPoint-præsentation</vt:lpstr>
      <vt:lpstr>PowerPoint-præsentation</vt:lpstr>
      <vt:lpstr>PowerPoint-præsentation</vt:lpstr>
      <vt:lpstr>  </vt:lpstr>
      <vt:lpstr>Sukkerindtag blandt danske børn</vt:lpstr>
      <vt:lpstr>PowerPoint-præsentation</vt:lpstr>
      <vt:lpstr>PowerPoint-præsentation</vt:lpstr>
      <vt:lpstr>PowerPoint-præsentation</vt:lpstr>
      <vt:lpstr>Dagskostforslag til 10-13 årige børn,  ca. 9000 kJ = 2140 kcal  fordelt på  3 hovedmåltider og 2 mellemmåltider + forslag til fysisk aktivitet </vt:lpstr>
      <vt:lpstr>Morgenmad</vt:lpstr>
      <vt:lpstr>Mellemmåltid</vt:lpstr>
      <vt:lpstr>Frokost</vt:lpstr>
      <vt:lpstr>Mellemmåltid</vt:lpstr>
      <vt:lpstr>Aftensmad</vt:lpstr>
      <vt:lpstr>PowerPoint-præsentation</vt:lpstr>
      <vt:lpstr>PowerPoint-præsentation</vt:lpstr>
      <vt:lpstr>PowerPoint-præsentation</vt:lpstr>
      <vt:lpstr> Vidste du at… Tomme kalorier, 10-13årige børn kan bestilles eller downloades gratis her:      www.ernæringsfokus.dk</vt:lpstr>
      <vt:lpstr>Find masser af inspiration og opskrifter på voresmad.dk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64</cp:revision>
  <dcterms:created xsi:type="dcterms:W3CDTF">2018-11-29T09:46:27Z</dcterms:created>
  <dcterms:modified xsi:type="dcterms:W3CDTF">2022-11-17T13:02:06Z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