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80" r:id="rId5"/>
    <p:sldId id="272" r:id="rId6"/>
    <p:sldId id="290" r:id="rId7"/>
    <p:sldId id="274" r:id="rId8"/>
    <p:sldId id="270" r:id="rId9"/>
    <p:sldId id="279" r:id="rId10"/>
    <p:sldId id="269" r:id="rId11"/>
    <p:sldId id="282" r:id="rId12"/>
    <p:sldId id="256" r:id="rId13"/>
    <p:sldId id="261" r:id="rId14"/>
    <p:sldId id="258" r:id="rId15"/>
    <p:sldId id="259" r:id="rId16"/>
    <p:sldId id="260" r:id="rId17"/>
    <p:sldId id="262" r:id="rId18"/>
    <p:sldId id="263" r:id="rId19"/>
    <p:sldId id="289" r:id="rId20"/>
    <p:sldId id="291" r:id="rId21"/>
    <p:sldId id="298" r:id="rId22"/>
    <p:sldId id="278" r:id="rId23"/>
    <p:sldId id="275" r:id="rId24"/>
    <p:sldId id="276" r:id="rId25"/>
    <p:sldId id="267" r:id="rId26"/>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te Buch Krarup" initials="MBK" lastIdx="3" clrIdx="0">
    <p:extLst>
      <p:ext uri="{19B8F6BF-5375-455C-9EA6-DF929625EA0E}">
        <p15:presenceInfo xmlns:p15="http://schemas.microsoft.com/office/powerpoint/2012/main" userId="S-1-5-21-448769487-3943699621-2193482561-37164" providerId="AD"/>
      </p:ext>
    </p:extLst>
  </p:cmAuthor>
  <p:cmAuthor id="2" name="Puk Maia Ingemann Holm" initials="PMIH" lastIdx="22" clrIdx="1">
    <p:extLst>
      <p:ext uri="{19B8F6BF-5375-455C-9EA6-DF929625EA0E}">
        <p15:presenceInfo xmlns:p15="http://schemas.microsoft.com/office/powerpoint/2012/main" userId="S-1-5-21-448769487-3943699621-2193482561-29669" providerId="AD"/>
      </p:ext>
    </p:extLst>
  </p:cmAuthor>
  <p:cmAuthor id="3" name="Signe J. A. Worck" initials="SJAW" lastIdx="6" clrIdx="2">
    <p:extLst>
      <p:ext uri="{19B8F6BF-5375-455C-9EA6-DF929625EA0E}">
        <p15:presenceInfo xmlns:p15="http://schemas.microsoft.com/office/powerpoint/2012/main" userId="S-1-5-21-448769487-3943699621-2193482561-3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C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B71B8-09EF-4F6B-AC2D-A6C2D861CBA1}" v="5" dt="2025-01-20T10:38:50.53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3" autoAdjust="0"/>
    <p:restoredTop sz="91354" autoAdjust="0"/>
  </p:normalViewPr>
  <p:slideViewPr>
    <p:cSldViewPr snapToGrid="0">
      <p:cViewPr varScale="1">
        <p:scale>
          <a:sx n="127" d="100"/>
          <a:sy n="127" d="100"/>
        </p:scale>
        <p:origin x="168"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 Maia Holm-Søndergaard" userId="4b297fe5-3ac4-4722-8e3d-f46f1df0a98e" providerId="ADAL" clId="{C47B71B8-09EF-4F6B-AC2D-A6C2D861CBA1}"/>
    <pc:docChg chg="undo custSel modSld">
      <pc:chgData name="Puk Maia Holm-Søndergaard" userId="4b297fe5-3ac4-4722-8e3d-f46f1df0a98e" providerId="ADAL" clId="{C47B71B8-09EF-4F6B-AC2D-A6C2D861CBA1}" dt="2025-01-20T10:38:55.262" v="647" actId="478"/>
      <pc:docMkLst>
        <pc:docMk/>
      </pc:docMkLst>
      <pc:sldChg chg="modSp mod">
        <pc:chgData name="Puk Maia Holm-Søndergaard" userId="4b297fe5-3ac4-4722-8e3d-f46f1df0a98e" providerId="ADAL" clId="{C47B71B8-09EF-4F6B-AC2D-A6C2D861CBA1}" dt="2025-01-20T10:29:29.088" v="354" actId="20577"/>
        <pc:sldMkLst>
          <pc:docMk/>
          <pc:sldMk cId="2234443148" sldId="256"/>
        </pc:sldMkLst>
        <pc:spChg chg="mod">
          <ac:chgData name="Puk Maia Holm-Søndergaard" userId="4b297fe5-3ac4-4722-8e3d-f46f1df0a98e" providerId="ADAL" clId="{C47B71B8-09EF-4F6B-AC2D-A6C2D861CBA1}" dt="2025-01-20T10:29:29.088" v="354" actId="20577"/>
          <ac:spMkLst>
            <pc:docMk/>
            <pc:sldMk cId="2234443148" sldId="256"/>
            <ac:spMk id="5" creationId="{CD777F58-E53D-45CE-B1A5-12E68D949801}"/>
          </ac:spMkLst>
        </pc:spChg>
      </pc:sldChg>
      <pc:sldChg chg="modSp mod">
        <pc:chgData name="Puk Maia Holm-Søndergaard" userId="4b297fe5-3ac4-4722-8e3d-f46f1df0a98e" providerId="ADAL" clId="{C47B71B8-09EF-4F6B-AC2D-A6C2D861CBA1}" dt="2025-01-20T10:29:55.088" v="395" actId="1038"/>
        <pc:sldMkLst>
          <pc:docMk/>
          <pc:sldMk cId="2240276873" sldId="258"/>
        </pc:sldMkLst>
        <pc:spChg chg="mod">
          <ac:chgData name="Puk Maia Holm-Søndergaard" userId="4b297fe5-3ac4-4722-8e3d-f46f1df0a98e" providerId="ADAL" clId="{C47B71B8-09EF-4F6B-AC2D-A6C2D861CBA1}" dt="2025-01-20T10:29:55.088" v="395" actId="1038"/>
          <ac:spMkLst>
            <pc:docMk/>
            <pc:sldMk cId="2240276873" sldId="258"/>
            <ac:spMk id="7" creationId="{91ABA711-0646-4507-80C4-C0F0FA0A6BB4}"/>
          </ac:spMkLst>
        </pc:spChg>
      </pc:sldChg>
      <pc:sldChg chg="modSp mod">
        <pc:chgData name="Puk Maia Holm-Søndergaard" userId="4b297fe5-3ac4-4722-8e3d-f46f1df0a98e" providerId="ADAL" clId="{C47B71B8-09EF-4F6B-AC2D-A6C2D861CBA1}" dt="2025-01-20T10:30:01.185" v="405" actId="1038"/>
        <pc:sldMkLst>
          <pc:docMk/>
          <pc:sldMk cId="997277762" sldId="259"/>
        </pc:sldMkLst>
        <pc:spChg chg="mod">
          <ac:chgData name="Puk Maia Holm-Søndergaard" userId="4b297fe5-3ac4-4722-8e3d-f46f1df0a98e" providerId="ADAL" clId="{C47B71B8-09EF-4F6B-AC2D-A6C2D861CBA1}" dt="2025-01-20T10:30:01.185" v="405" actId="1038"/>
          <ac:spMkLst>
            <pc:docMk/>
            <pc:sldMk cId="997277762" sldId="259"/>
            <ac:spMk id="9" creationId="{78949EBB-FC5F-4B62-90B5-3F5D176C248E}"/>
          </ac:spMkLst>
        </pc:spChg>
      </pc:sldChg>
      <pc:sldChg chg="modSp mod">
        <pc:chgData name="Puk Maia Holm-Søndergaard" userId="4b297fe5-3ac4-4722-8e3d-f46f1df0a98e" providerId="ADAL" clId="{C47B71B8-09EF-4F6B-AC2D-A6C2D861CBA1}" dt="2025-01-20T10:29:44.591" v="368" actId="1038"/>
        <pc:sldMkLst>
          <pc:docMk/>
          <pc:sldMk cId="1102933481" sldId="261"/>
        </pc:sldMkLst>
        <pc:spChg chg="mod">
          <ac:chgData name="Puk Maia Holm-Søndergaard" userId="4b297fe5-3ac4-4722-8e3d-f46f1df0a98e" providerId="ADAL" clId="{C47B71B8-09EF-4F6B-AC2D-A6C2D861CBA1}" dt="2025-01-20T10:29:44.591" v="368" actId="1038"/>
          <ac:spMkLst>
            <pc:docMk/>
            <pc:sldMk cId="1102933481" sldId="261"/>
            <ac:spMk id="9" creationId="{AE56787A-EE02-4331-A547-0225D0C03581}"/>
          </ac:spMkLst>
        </pc:spChg>
      </pc:sldChg>
      <pc:sldChg chg="addSp delSp modSp mod">
        <pc:chgData name="Puk Maia Holm-Søndergaard" userId="4b297fe5-3ac4-4722-8e3d-f46f1df0a98e" providerId="ADAL" clId="{C47B71B8-09EF-4F6B-AC2D-A6C2D861CBA1}" dt="2025-01-20T10:29:12.469" v="353" actId="1076"/>
        <pc:sldMkLst>
          <pc:docMk/>
          <pc:sldMk cId="1896207693" sldId="269"/>
        </pc:sldMkLst>
        <pc:spChg chg="add mod">
          <ac:chgData name="Puk Maia Holm-Søndergaard" userId="4b297fe5-3ac4-4722-8e3d-f46f1df0a98e" providerId="ADAL" clId="{C47B71B8-09EF-4F6B-AC2D-A6C2D861CBA1}" dt="2025-01-20T10:29:12.469" v="353" actId="1076"/>
          <ac:spMkLst>
            <pc:docMk/>
            <pc:sldMk cId="1896207693" sldId="269"/>
            <ac:spMk id="4" creationId="{328C0236-FD4E-8DC8-A54B-8FD2BB3968B6}"/>
          </ac:spMkLst>
        </pc:spChg>
        <pc:spChg chg="mod">
          <ac:chgData name="Puk Maia Holm-Søndergaard" userId="4b297fe5-3ac4-4722-8e3d-f46f1df0a98e" providerId="ADAL" clId="{C47B71B8-09EF-4F6B-AC2D-A6C2D861CBA1}" dt="2025-01-20T10:27:25.284" v="307" actId="20577"/>
          <ac:spMkLst>
            <pc:docMk/>
            <pc:sldMk cId="1896207693" sldId="269"/>
            <ac:spMk id="7" creationId="{E6F1A08D-9A6F-4562-A761-1D76049D9F95}"/>
          </ac:spMkLst>
        </pc:spChg>
        <pc:graphicFrameChg chg="add del">
          <ac:chgData name="Puk Maia Holm-Søndergaard" userId="4b297fe5-3ac4-4722-8e3d-f46f1df0a98e" providerId="ADAL" clId="{C47B71B8-09EF-4F6B-AC2D-A6C2D861CBA1}" dt="2025-01-20T10:22:08.096" v="114" actId="3680"/>
          <ac:graphicFrameMkLst>
            <pc:docMk/>
            <pc:sldMk cId="1896207693" sldId="269"/>
            <ac:graphicFrameMk id="2" creationId="{EBF942A3-3972-B796-F8FC-776E803D3918}"/>
          </ac:graphicFrameMkLst>
        </pc:graphicFrameChg>
        <pc:graphicFrameChg chg="add mod modGraphic">
          <ac:chgData name="Puk Maia Holm-Søndergaard" userId="4b297fe5-3ac4-4722-8e3d-f46f1df0a98e" providerId="ADAL" clId="{C47B71B8-09EF-4F6B-AC2D-A6C2D861CBA1}" dt="2025-01-20T10:28:34.381" v="325" actId="20577"/>
          <ac:graphicFrameMkLst>
            <pc:docMk/>
            <pc:sldMk cId="1896207693" sldId="269"/>
            <ac:graphicFrameMk id="3" creationId="{C493C05C-A1F0-2818-FBF7-C8584CB9B912}"/>
          </ac:graphicFrameMkLst>
        </pc:graphicFrameChg>
      </pc:sldChg>
      <pc:sldChg chg="modSp mod">
        <pc:chgData name="Puk Maia Holm-Søndergaard" userId="4b297fe5-3ac4-4722-8e3d-f46f1df0a98e" providerId="ADAL" clId="{C47B71B8-09EF-4F6B-AC2D-A6C2D861CBA1}" dt="2025-01-20T10:15:03.355" v="6" actId="20577"/>
        <pc:sldMkLst>
          <pc:docMk/>
          <pc:sldMk cId="1816372997" sldId="272"/>
        </pc:sldMkLst>
        <pc:spChg chg="mod">
          <ac:chgData name="Puk Maia Holm-Søndergaard" userId="4b297fe5-3ac4-4722-8e3d-f46f1df0a98e" providerId="ADAL" clId="{C47B71B8-09EF-4F6B-AC2D-A6C2D861CBA1}" dt="2025-01-20T10:15:03.355" v="6" actId="20577"/>
          <ac:spMkLst>
            <pc:docMk/>
            <pc:sldMk cId="1816372997" sldId="272"/>
            <ac:spMk id="3" creationId="{613611CD-2D62-453F-9C4F-C093D817A8C5}"/>
          </ac:spMkLst>
        </pc:spChg>
      </pc:sldChg>
      <pc:sldChg chg="modSp mod">
        <pc:chgData name="Puk Maia Holm-Søndergaard" userId="4b297fe5-3ac4-4722-8e3d-f46f1df0a98e" providerId="ADAL" clId="{C47B71B8-09EF-4F6B-AC2D-A6C2D861CBA1}" dt="2025-01-20T10:33:15.566" v="632" actId="20577"/>
        <pc:sldMkLst>
          <pc:docMk/>
          <pc:sldMk cId="1064158593" sldId="275"/>
        </pc:sldMkLst>
        <pc:spChg chg="mod">
          <ac:chgData name="Puk Maia Holm-Søndergaard" userId="4b297fe5-3ac4-4722-8e3d-f46f1df0a98e" providerId="ADAL" clId="{C47B71B8-09EF-4F6B-AC2D-A6C2D861CBA1}" dt="2025-01-20T10:33:09.846" v="631" actId="1035"/>
          <ac:spMkLst>
            <pc:docMk/>
            <pc:sldMk cId="1064158593" sldId="275"/>
            <ac:spMk id="2" creationId="{9206771D-8C9B-5240-87FF-654A9C2D934D}"/>
          </ac:spMkLst>
        </pc:spChg>
        <pc:spChg chg="mod">
          <ac:chgData name="Puk Maia Holm-Søndergaard" userId="4b297fe5-3ac4-4722-8e3d-f46f1df0a98e" providerId="ADAL" clId="{C47B71B8-09EF-4F6B-AC2D-A6C2D861CBA1}" dt="2025-01-20T10:33:15.566" v="632" actId="20577"/>
          <ac:spMkLst>
            <pc:docMk/>
            <pc:sldMk cId="1064158593" sldId="275"/>
            <ac:spMk id="3" creationId="{613611CD-2D62-453F-9C4F-C093D817A8C5}"/>
          </ac:spMkLst>
        </pc:spChg>
      </pc:sldChg>
      <pc:sldChg chg="modSp mod">
        <pc:chgData name="Puk Maia Holm-Søndergaard" userId="4b297fe5-3ac4-4722-8e3d-f46f1df0a98e" providerId="ADAL" clId="{C47B71B8-09EF-4F6B-AC2D-A6C2D861CBA1}" dt="2025-01-20T10:34:13.051" v="643" actId="1076"/>
        <pc:sldMkLst>
          <pc:docMk/>
          <pc:sldMk cId="4160302696" sldId="276"/>
        </pc:sldMkLst>
        <pc:spChg chg="mod">
          <ac:chgData name="Puk Maia Holm-Søndergaard" userId="4b297fe5-3ac4-4722-8e3d-f46f1df0a98e" providerId="ADAL" clId="{C47B71B8-09EF-4F6B-AC2D-A6C2D861CBA1}" dt="2025-01-20T10:34:13.051" v="643" actId="1076"/>
          <ac:spMkLst>
            <pc:docMk/>
            <pc:sldMk cId="4160302696" sldId="276"/>
            <ac:spMk id="2" creationId="{9B1C8B74-6F3D-471D-A732-C76E18BC4588}"/>
          </ac:spMkLst>
        </pc:spChg>
        <pc:picChg chg="mod">
          <ac:chgData name="Puk Maia Holm-Søndergaard" userId="4b297fe5-3ac4-4722-8e3d-f46f1df0a98e" providerId="ADAL" clId="{C47B71B8-09EF-4F6B-AC2D-A6C2D861CBA1}" dt="2025-01-20T10:33:28.017" v="633" actId="1076"/>
          <ac:picMkLst>
            <pc:docMk/>
            <pc:sldMk cId="4160302696" sldId="276"/>
            <ac:picMk id="6" creationId="{F8DC8E8A-2521-4749-B186-2871C60DF2A3}"/>
          </ac:picMkLst>
        </pc:picChg>
      </pc:sldChg>
      <pc:sldChg chg="modSp mod">
        <pc:chgData name="Puk Maia Holm-Søndergaard" userId="4b297fe5-3ac4-4722-8e3d-f46f1df0a98e" providerId="ADAL" clId="{C47B71B8-09EF-4F6B-AC2D-A6C2D861CBA1}" dt="2025-01-20T10:32:26.250" v="621" actId="1038"/>
        <pc:sldMkLst>
          <pc:docMk/>
          <pc:sldMk cId="1906146027" sldId="278"/>
        </pc:sldMkLst>
        <pc:spChg chg="mod">
          <ac:chgData name="Puk Maia Holm-Søndergaard" userId="4b297fe5-3ac4-4722-8e3d-f46f1df0a98e" providerId="ADAL" clId="{C47B71B8-09EF-4F6B-AC2D-A6C2D861CBA1}" dt="2025-01-20T10:32:26.250" v="621" actId="1038"/>
          <ac:spMkLst>
            <pc:docMk/>
            <pc:sldMk cId="1906146027" sldId="278"/>
            <ac:spMk id="2" creationId="{57500796-F284-5144-89EB-BD4A7201DEEB}"/>
          </ac:spMkLst>
        </pc:spChg>
        <pc:picChg chg="mod">
          <ac:chgData name="Puk Maia Holm-Søndergaard" userId="4b297fe5-3ac4-4722-8e3d-f46f1df0a98e" providerId="ADAL" clId="{C47B71B8-09EF-4F6B-AC2D-A6C2D861CBA1}" dt="2025-01-20T10:32:16.713" v="594" actId="1038"/>
          <ac:picMkLst>
            <pc:docMk/>
            <pc:sldMk cId="1906146027" sldId="278"/>
            <ac:picMk id="9" creationId="{807EC4F7-19CE-460D-AD34-D8C0A1A0D1E8}"/>
          </ac:picMkLst>
        </pc:picChg>
      </pc:sldChg>
      <pc:sldChg chg="modSp mod">
        <pc:chgData name="Puk Maia Holm-Søndergaard" userId="4b297fe5-3ac4-4722-8e3d-f46f1df0a98e" providerId="ADAL" clId="{C47B71B8-09EF-4F6B-AC2D-A6C2D861CBA1}" dt="2025-01-20T10:17:18.613" v="64" actId="20577"/>
        <pc:sldMkLst>
          <pc:docMk/>
          <pc:sldMk cId="250233430" sldId="279"/>
        </pc:sldMkLst>
        <pc:spChg chg="mod">
          <ac:chgData name="Puk Maia Holm-Søndergaard" userId="4b297fe5-3ac4-4722-8e3d-f46f1df0a98e" providerId="ADAL" clId="{C47B71B8-09EF-4F6B-AC2D-A6C2D861CBA1}" dt="2025-01-20T10:17:18.613" v="64" actId="20577"/>
          <ac:spMkLst>
            <pc:docMk/>
            <pc:sldMk cId="250233430" sldId="279"/>
            <ac:spMk id="3" creationId="{997B6280-B5EB-4936-B7DD-5424B70A2707}"/>
          </ac:spMkLst>
        </pc:spChg>
      </pc:sldChg>
      <pc:sldChg chg="modSp mod">
        <pc:chgData name="Puk Maia Holm-Søndergaard" userId="4b297fe5-3ac4-4722-8e3d-f46f1df0a98e" providerId="ADAL" clId="{C47B71B8-09EF-4F6B-AC2D-A6C2D861CBA1}" dt="2025-01-20T10:14:42.067" v="2" actId="20577"/>
        <pc:sldMkLst>
          <pc:docMk/>
          <pc:sldMk cId="2870182984" sldId="280"/>
        </pc:sldMkLst>
        <pc:spChg chg="mod">
          <ac:chgData name="Puk Maia Holm-Søndergaard" userId="4b297fe5-3ac4-4722-8e3d-f46f1df0a98e" providerId="ADAL" clId="{C47B71B8-09EF-4F6B-AC2D-A6C2D861CBA1}" dt="2025-01-20T10:14:42.067" v="2" actId="20577"/>
          <ac:spMkLst>
            <pc:docMk/>
            <pc:sldMk cId="2870182984" sldId="280"/>
            <ac:spMk id="2" creationId="{97391206-840A-4967-BE2D-0E69D341FD6B}"/>
          </ac:spMkLst>
        </pc:spChg>
      </pc:sldChg>
      <pc:sldChg chg="modSp mod">
        <pc:chgData name="Puk Maia Holm-Søndergaard" userId="4b297fe5-3ac4-4722-8e3d-f46f1df0a98e" providerId="ADAL" clId="{C47B71B8-09EF-4F6B-AC2D-A6C2D861CBA1}" dt="2025-01-20T10:19:31.621" v="103" actId="20577"/>
        <pc:sldMkLst>
          <pc:docMk/>
          <pc:sldMk cId="1924023460" sldId="282"/>
        </pc:sldMkLst>
        <pc:spChg chg="mod">
          <ac:chgData name="Puk Maia Holm-Søndergaard" userId="4b297fe5-3ac4-4722-8e3d-f46f1df0a98e" providerId="ADAL" clId="{C47B71B8-09EF-4F6B-AC2D-A6C2D861CBA1}" dt="2025-01-20T10:19:31.621" v="103" actId="20577"/>
          <ac:spMkLst>
            <pc:docMk/>
            <pc:sldMk cId="1924023460" sldId="282"/>
            <ac:spMk id="3" creationId="{E1BE7F61-838C-4DD6-B40D-F3EA205181A7}"/>
          </ac:spMkLst>
        </pc:spChg>
      </pc:sldChg>
      <pc:sldChg chg="modSp mod">
        <pc:chgData name="Puk Maia Holm-Søndergaard" userId="4b297fe5-3ac4-4722-8e3d-f46f1df0a98e" providerId="ADAL" clId="{C47B71B8-09EF-4F6B-AC2D-A6C2D861CBA1}" dt="2025-01-20T10:30:44.480" v="484" actId="1037"/>
        <pc:sldMkLst>
          <pc:docMk/>
          <pc:sldMk cId="470560705" sldId="289"/>
        </pc:sldMkLst>
        <pc:spChg chg="mod">
          <ac:chgData name="Puk Maia Holm-Søndergaard" userId="4b297fe5-3ac4-4722-8e3d-f46f1df0a98e" providerId="ADAL" clId="{C47B71B8-09EF-4F6B-AC2D-A6C2D861CBA1}" dt="2025-01-20T10:30:44.480" v="484" actId="1037"/>
          <ac:spMkLst>
            <pc:docMk/>
            <pc:sldMk cId="470560705" sldId="289"/>
            <ac:spMk id="2" creationId="{01DFC82C-C1ED-A043-BCBD-F22CEFA8EEED}"/>
          </ac:spMkLst>
        </pc:spChg>
        <pc:spChg chg="mod">
          <ac:chgData name="Puk Maia Holm-Søndergaard" userId="4b297fe5-3ac4-4722-8e3d-f46f1df0a98e" providerId="ADAL" clId="{C47B71B8-09EF-4F6B-AC2D-A6C2D861CBA1}" dt="2025-01-20T10:30:44.480" v="484" actId="1037"/>
          <ac:spMkLst>
            <pc:docMk/>
            <pc:sldMk cId="470560705" sldId="289"/>
            <ac:spMk id="7" creationId="{0EB19E99-3E42-061F-EA7D-CFED7B6CFE54}"/>
          </ac:spMkLst>
        </pc:spChg>
        <pc:spChg chg="mod">
          <ac:chgData name="Puk Maia Holm-Søndergaard" userId="4b297fe5-3ac4-4722-8e3d-f46f1df0a98e" providerId="ADAL" clId="{C47B71B8-09EF-4F6B-AC2D-A6C2D861CBA1}" dt="2025-01-20T10:30:44.480" v="484" actId="1037"/>
          <ac:spMkLst>
            <pc:docMk/>
            <pc:sldMk cId="470560705" sldId="289"/>
            <ac:spMk id="10" creationId="{1F743A6E-FD6F-6A4F-9893-08DCA23F9B10}"/>
          </ac:spMkLst>
        </pc:spChg>
        <pc:spChg chg="mod">
          <ac:chgData name="Puk Maia Holm-Søndergaard" userId="4b297fe5-3ac4-4722-8e3d-f46f1df0a98e" providerId="ADAL" clId="{C47B71B8-09EF-4F6B-AC2D-A6C2D861CBA1}" dt="2025-01-20T10:30:44.480" v="484" actId="1037"/>
          <ac:spMkLst>
            <pc:docMk/>
            <pc:sldMk cId="470560705" sldId="289"/>
            <ac:spMk id="13" creationId="{1EA09E59-695D-9E43-AA57-BAA2ACF3783B}"/>
          </ac:spMkLst>
        </pc:spChg>
        <pc:spChg chg="mod">
          <ac:chgData name="Puk Maia Holm-Søndergaard" userId="4b297fe5-3ac4-4722-8e3d-f46f1df0a98e" providerId="ADAL" clId="{C47B71B8-09EF-4F6B-AC2D-A6C2D861CBA1}" dt="2025-01-20T10:30:44.480" v="484" actId="1037"/>
          <ac:spMkLst>
            <pc:docMk/>
            <pc:sldMk cId="470560705" sldId="289"/>
            <ac:spMk id="14" creationId="{D9D6718D-CCC9-5C40-B50A-24CEF2F4A13C}"/>
          </ac:spMkLst>
        </pc:spChg>
        <pc:spChg chg="mod">
          <ac:chgData name="Puk Maia Holm-Søndergaard" userId="4b297fe5-3ac4-4722-8e3d-f46f1df0a98e" providerId="ADAL" clId="{C47B71B8-09EF-4F6B-AC2D-A6C2D861CBA1}" dt="2025-01-20T10:30:44.480" v="484" actId="1037"/>
          <ac:spMkLst>
            <pc:docMk/>
            <pc:sldMk cId="470560705" sldId="289"/>
            <ac:spMk id="15" creationId="{62F8F76C-D4B3-6049-9485-55C570229A25}"/>
          </ac:spMkLst>
        </pc:spChg>
        <pc:spChg chg="mod">
          <ac:chgData name="Puk Maia Holm-Søndergaard" userId="4b297fe5-3ac4-4722-8e3d-f46f1df0a98e" providerId="ADAL" clId="{C47B71B8-09EF-4F6B-AC2D-A6C2D861CBA1}" dt="2025-01-20T10:30:44.480" v="484" actId="1037"/>
          <ac:spMkLst>
            <pc:docMk/>
            <pc:sldMk cId="470560705" sldId="289"/>
            <ac:spMk id="18" creationId="{A9709EEE-002D-734D-A2C6-A4CE84397F69}"/>
          </ac:spMkLst>
        </pc:spChg>
        <pc:spChg chg="mod">
          <ac:chgData name="Puk Maia Holm-Søndergaard" userId="4b297fe5-3ac4-4722-8e3d-f46f1df0a98e" providerId="ADAL" clId="{C47B71B8-09EF-4F6B-AC2D-A6C2D861CBA1}" dt="2025-01-20T10:30:44.480" v="484" actId="1037"/>
          <ac:spMkLst>
            <pc:docMk/>
            <pc:sldMk cId="470560705" sldId="289"/>
            <ac:spMk id="19" creationId="{10145043-4A00-004F-8385-3856816A20A1}"/>
          </ac:spMkLst>
        </pc:spChg>
        <pc:spChg chg="mod">
          <ac:chgData name="Puk Maia Holm-Søndergaard" userId="4b297fe5-3ac4-4722-8e3d-f46f1df0a98e" providerId="ADAL" clId="{C47B71B8-09EF-4F6B-AC2D-A6C2D861CBA1}" dt="2025-01-20T10:30:44.480" v="484" actId="1037"/>
          <ac:spMkLst>
            <pc:docMk/>
            <pc:sldMk cId="470560705" sldId="289"/>
            <ac:spMk id="22" creationId="{0AB1DC19-B654-4131-8EDD-6638C8D2B1E2}"/>
          </ac:spMkLst>
        </pc:spChg>
        <pc:graphicFrameChg chg="mod">
          <ac:chgData name="Puk Maia Holm-Søndergaard" userId="4b297fe5-3ac4-4722-8e3d-f46f1df0a98e" providerId="ADAL" clId="{C47B71B8-09EF-4F6B-AC2D-A6C2D861CBA1}" dt="2025-01-20T10:30:44.480" v="484" actId="1037"/>
          <ac:graphicFrameMkLst>
            <pc:docMk/>
            <pc:sldMk cId="470560705" sldId="289"/>
            <ac:graphicFrameMk id="3" creationId="{D99B9B1E-75E2-CA65-0210-2D4E04E75920}"/>
          </ac:graphicFrameMkLst>
        </pc:graphicFrameChg>
      </pc:sldChg>
      <pc:sldChg chg="modSp mod">
        <pc:chgData name="Puk Maia Holm-Søndergaard" userId="4b297fe5-3ac4-4722-8e3d-f46f1df0a98e" providerId="ADAL" clId="{C47B71B8-09EF-4F6B-AC2D-A6C2D861CBA1}" dt="2025-01-20T10:15:13.529" v="7" actId="113"/>
        <pc:sldMkLst>
          <pc:docMk/>
          <pc:sldMk cId="900863704" sldId="290"/>
        </pc:sldMkLst>
        <pc:spChg chg="mod">
          <ac:chgData name="Puk Maia Holm-Søndergaard" userId="4b297fe5-3ac4-4722-8e3d-f46f1df0a98e" providerId="ADAL" clId="{C47B71B8-09EF-4F6B-AC2D-A6C2D861CBA1}" dt="2025-01-20T10:15:13.529" v="7" actId="113"/>
          <ac:spMkLst>
            <pc:docMk/>
            <pc:sldMk cId="900863704" sldId="290"/>
            <ac:spMk id="3" creationId="{613611CD-2D62-453F-9C4F-C093D817A8C5}"/>
          </ac:spMkLst>
        </pc:spChg>
      </pc:sldChg>
      <pc:sldChg chg="addSp delSp modSp mod">
        <pc:chgData name="Puk Maia Holm-Søndergaard" userId="4b297fe5-3ac4-4722-8e3d-f46f1df0a98e" providerId="ADAL" clId="{C47B71B8-09EF-4F6B-AC2D-A6C2D861CBA1}" dt="2025-01-20T10:38:55.262" v="647" actId="478"/>
        <pc:sldMkLst>
          <pc:docMk/>
          <pc:sldMk cId="4026423570" sldId="291"/>
        </pc:sldMkLst>
        <pc:spChg chg="del mod">
          <ac:chgData name="Puk Maia Holm-Søndergaard" userId="4b297fe5-3ac4-4722-8e3d-f46f1df0a98e" providerId="ADAL" clId="{C47B71B8-09EF-4F6B-AC2D-A6C2D861CBA1}" dt="2025-01-20T10:38:39.682" v="645" actId="478"/>
          <ac:spMkLst>
            <pc:docMk/>
            <pc:sldMk cId="4026423570" sldId="291"/>
            <ac:spMk id="2" creationId="{F1CD15D5-1514-E649-BCC1-8C5CA9916EBC}"/>
          </ac:spMkLst>
        </pc:spChg>
        <pc:spChg chg="mod">
          <ac:chgData name="Puk Maia Holm-Søndergaard" userId="4b297fe5-3ac4-4722-8e3d-f46f1df0a98e" providerId="ADAL" clId="{C47B71B8-09EF-4F6B-AC2D-A6C2D861CBA1}" dt="2025-01-20T10:31:05.175" v="550" actId="122"/>
          <ac:spMkLst>
            <pc:docMk/>
            <pc:sldMk cId="4026423570" sldId="291"/>
            <ac:spMk id="3" creationId="{8B509E76-3285-384F-AD33-044D26EFC975}"/>
          </ac:spMkLst>
        </pc:spChg>
        <pc:spChg chg="add del mod">
          <ac:chgData name="Puk Maia Holm-Søndergaard" userId="4b297fe5-3ac4-4722-8e3d-f46f1df0a98e" providerId="ADAL" clId="{C47B71B8-09EF-4F6B-AC2D-A6C2D861CBA1}" dt="2025-01-20T10:38:55.262" v="647" actId="478"/>
          <ac:spMkLst>
            <pc:docMk/>
            <pc:sldMk cId="4026423570" sldId="291"/>
            <ac:spMk id="6" creationId="{1F8C8192-A033-18F0-B5A6-FBC23ACD7965}"/>
          </ac:spMkLst>
        </pc:spChg>
        <pc:picChg chg="add mod">
          <ac:chgData name="Puk Maia Holm-Søndergaard" userId="4b297fe5-3ac4-4722-8e3d-f46f1df0a98e" providerId="ADAL" clId="{C47B71B8-09EF-4F6B-AC2D-A6C2D861CBA1}" dt="2025-01-20T10:31:42.644" v="573"/>
          <ac:picMkLst>
            <pc:docMk/>
            <pc:sldMk cId="4026423570" sldId="291"/>
            <ac:picMk id="4" creationId="{51101844-650E-5138-F9DA-1565C6E0863D}"/>
          </ac:picMkLst>
        </pc:picChg>
        <pc:picChg chg="add mod">
          <ac:chgData name="Puk Maia Holm-Søndergaard" userId="4b297fe5-3ac4-4722-8e3d-f46f1df0a98e" providerId="ADAL" clId="{C47B71B8-09EF-4F6B-AC2D-A6C2D861CBA1}" dt="2025-01-20T10:38:50.532" v="646"/>
          <ac:picMkLst>
            <pc:docMk/>
            <pc:sldMk cId="4026423570" sldId="291"/>
            <ac:picMk id="7" creationId="{ED5E2EAC-C39B-5DFF-7BFC-87D2C3E3580D}"/>
          </ac:picMkLst>
        </pc:picChg>
        <pc:picChg chg="mod">
          <ac:chgData name="Puk Maia Holm-Søndergaard" userId="4b297fe5-3ac4-4722-8e3d-f46f1df0a98e" providerId="ADAL" clId="{C47B71B8-09EF-4F6B-AC2D-A6C2D861CBA1}" dt="2025-01-20T10:30:56.599" v="549" actId="1038"/>
          <ac:picMkLst>
            <pc:docMk/>
            <pc:sldMk cId="4026423570" sldId="291"/>
            <ac:picMk id="10" creationId="{333540D5-4B7C-7945-B5A1-8D6E55278B0F}"/>
          </ac:picMkLst>
        </pc:picChg>
      </pc:sldChg>
      <pc:sldChg chg="addSp modSp mod">
        <pc:chgData name="Puk Maia Holm-Søndergaard" userId="4b297fe5-3ac4-4722-8e3d-f46f1df0a98e" providerId="ADAL" clId="{C47B71B8-09EF-4F6B-AC2D-A6C2D861CBA1}" dt="2025-01-20T10:31:46.869" v="574"/>
        <pc:sldMkLst>
          <pc:docMk/>
          <pc:sldMk cId="1190652743" sldId="298"/>
        </pc:sldMkLst>
        <pc:spChg chg="mod">
          <ac:chgData name="Puk Maia Holm-Søndergaard" userId="4b297fe5-3ac4-4722-8e3d-f46f1df0a98e" providerId="ADAL" clId="{C47B71B8-09EF-4F6B-AC2D-A6C2D861CBA1}" dt="2025-01-20T10:31:29.907" v="572" actId="1036"/>
          <ac:spMkLst>
            <pc:docMk/>
            <pc:sldMk cId="1190652743" sldId="298"/>
            <ac:spMk id="3" creationId="{A7465E0F-18C2-C24C-8E01-6113B116A194}"/>
          </ac:spMkLst>
        </pc:spChg>
        <pc:picChg chg="add mod">
          <ac:chgData name="Puk Maia Holm-Søndergaard" userId="4b297fe5-3ac4-4722-8e3d-f46f1df0a98e" providerId="ADAL" clId="{C47B71B8-09EF-4F6B-AC2D-A6C2D861CBA1}" dt="2025-01-20T10:31:23.725" v="552" actId="1035"/>
          <ac:picMkLst>
            <pc:docMk/>
            <pc:sldMk cId="1190652743" sldId="298"/>
            <ac:picMk id="4" creationId="{878516DC-EECB-741B-C3C4-CDB015F4BE27}"/>
          </ac:picMkLst>
        </pc:picChg>
        <pc:picChg chg="add mod">
          <ac:chgData name="Puk Maia Holm-Søndergaard" userId="4b297fe5-3ac4-4722-8e3d-f46f1df0a98e" providerId="ADAL" clId="{C47B71B8-09EF-4F6B-AC2D-A6C2D861CBA1}" dt="2025-01-20T10:31:46.869" v="574"/>
          <ac:picMkLst>
            <pc:docMk/>
            <pc:sldMk cId="1190652743" sldId="298"/>
            <ac:picMk id="5" creationId="{D5AE3D0C-97D7-3B29-4A14-8425A37917D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a:t>
            </a:r>
            <a:r>
              <a:rPr lang="da-DK" baseline="0" dirty="0"/>
              <a:t> makronæringsstoffordeling</a:t>
            </a:r>
            <a:endParaRPr lang="da-DK" dirty="0"/>
          </a:p>
        </c:rich>
      </c:tx>
      <c:layout>
        <c:manualLayout>
          <c:xMode val="edge"/>
          <c:yMode val="edge"/>
          <c:x val="0.14351601002036554"/>
          <c:y val="1.26639541651279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C48-47E4-B478-13E3CA7DD1E0}"/>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FC48-47E4-B478-13E3CA7DD1E0}"/>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FC48-47E4-B478-13E3CA7DD1E0}"/>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FC48-47E4-B478-13E3CA7DD1E0}"/>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FC48-47E4-B478-13E3CA7DD1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1556847-D30A-4734-A208-790B982FADD1}" type="datetimeFigureOut">
              <a:rPr lang="da-DK" smtClean="0"/>
              <a:t>20-01-2025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B54451-047F-44AB-8E93-8357977DEAAF}" type="slidenum">
              <a:rPr lang="da-DK" smtClean="0"/>
              <a:t>‹nr.›</a:t>
            </a:fld>
            <a:endParaRPr lang="da-DK"/>
          </a:p>
        </p:txBody>
      </p:sp>
    </p:spTree>
    <p:extLst>
      <p:ext uri="{BB962C8B-B14F-4D97-AF65-F5344CB8AC3E}">
        <p14:creationId xmlns:p14="http://schemas.microsoft.com/office/powerpoint/2010/main" val="341978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od.dtu.dk/english/-/media/Institutter/Foedevareinstituttet/Publikationer/Pub-2020/Rapport-Raad-om-baeredygtig-kost.ashx?la=da&amp;hash=E3D5BD3F878A3C25C3DB48FD914A0AF7A55E8239"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ood.dtu.dk/-/media/institutter/foedevareinstituttet/publikationer/pub-2024/de-officielle-kostraad-ift-nnr-202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a:t>
            </a:fld>
            <a:endParaRPr lang="da-DK"/>
          </a:p>
        </p:txBody>
      </p:sp>
    </p:spTree>
    <p:extLst>
      <p:ext uri="{BB962C8B-B14F-4D97-AF65-F5344CB8AC3E}">
        <p14:creationId xmlns:p14="http://schemas.microsoft.com/office/powerpoint/2010/main" val="5384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12</a:t>
            </a:fld>
            <a:endParaRPr lang="da-DK"/>
          </a:p>
        </p:txBody>
      </p:sp>
    </p:spTree>
    <p:extLst>
      <p:ext uri="{BB962C8B-B14F-4D97-AF65-F5344CB8AC3E}">
        <p14:creationId xmlns:p14="http://schemas.microsoft.com/office/powerpoint/2010/main" val="39193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13</a:t>
            </a:fld>
            <a:endParaRPr lang="da-DK"/>
          </a:p>
        </p:txBody>
      </p:sp>
    </p:spTree>
    <p:extLst>
      <p:ext uri="{BB962C8B-B14F-4D97-AF65-F5344CB8AC3E}">
        <p14:creationId xmlns:p14="http://schemas.microsoft.com/office/powerpoint/2010/main" val="370840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14</a:t>
            </a:fld>
            <a:endParaRPr lang="da-DK"/>
          </a:p>
        </p:txBody>
      </p:sp>
    </p:spTree>
    <p:extLst>
      <p:ext uri="{BB962C8B-B14F-4D97-AF65-F5344CB8AC3E}">
        <p14:creationId xmlns:p14="http://schemas.microsoft.com/office/powerpoint/2010/main" val="290677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15</a:t>
            </a:fld>
            <a:endParaRPr lang="da-DK"/>
          </a:p>
        </p:txBody>
      </p:sp>
    </p:spTree>
    <p:extLst>
      <p:ext uri="{BB962C8B-B14F-4D97-AF65-F5344CB8AC3E}">
        <p14:creationId xmlns:p14="http://schemas.microsoft.com/office/powerpoint/2010/main" val="312197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p:txBody>
      </p:sp>
      <p:sp>
        <p:nvSpPr>
          <p:cNvPr id="4" name="Pladsholder til slidenummer 3"/>
          <p:cNvSpPr>
            <a:spLocks noGrp="1"/>
          </p:cNvSpPr>
          <p:nvPr>
            <p:ph type="sldNum" sz="quarter" idx="5"/>
          </p:nvPr>
        </p:nvSpPr>
        <p:spPr/>
        <p:txBody>
          <a:bodyPr/>
          <a:lstStyle/>
          <a:p>
            <a:fld id="{E7BFD594-F713-488A-A71D-33C6A4872B3E}" type="slidenum">
              <a:rPr lang="da-DK" smtClean="0"/>
              <a:t>16</a:t>
            </a:fld>
            <a:endParaRPr lang="da-DK"/>
          </a:p>
        </p:txBody>
      </p:sp>
    </p:spTree>
    <p:extLst>
      <p:ext uri="{BB962C8B-B14F-4D97-AF65-F5344CB8AC3E}">
        <p14:creationId xmlns:p14="http://schemas.microsoft.com/office/powerpoint/2010/main" val="77043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https</a:t>
            </a:r>
            <a:r>
              <a:rPr lang="da-DK" dirty="0"/>
              <a:t>://</a:t>
            </a:r>
            <a:r>
              <a:rPr lang="da-DK" dirty="0" err="1"/>
              <a:t>www.ernaeringsfokus.dk</a:t>
            </a:r>
            <a:r>
              <a:rPr lang="da-DK" dirty="0"/>
              <a:t>/</a:t>
            </a:r>
            <a:r>
              <a:rPr lang="da-DK" dirty="0" err="1"/>
              <a:t>maaltidsberegner</a:t>
            </a:r>
            <a:r>
              <a:rPr lang="da-DK"/>
              <a:t>/</a:t>
            </a:r>
          </a:p>
        </p:txBody>
      </p:sp>
      <p:sp>
        <p:nvSpPr>
          <p:cNvPr id="4" name="Pladsholder til slidenummer 3"/>
          <p:cNvSpPr>
            <a:spLocks noGrp="1"/>
          </p:cNvSpPr>
          <p:nvPr>
            <p:ph type="sldNum" sz="quarter" idx="5"/>
          </p:nvPr>
        </p:nvSpPr>
        <p:spPr/>
        <p:txBody>
          <a:bodyPr/>
          <a:lstStyle/>
          <a:p>
            <a:fld id="{11B54451-047F-44AB-8E93-8357977DEAAF}" type="slidenum">
              <a:rPr lang="da-DK" smtClean="0"/>
              <a:t>17</a:t>
            </a:fld>
            <a:endParaRPr lang="da-DK"/>
          </a:p>
        </p:txBody>
      </p:sp>
    </p:spTree>
    <p:extLst>
      <p:ext uri="{BB962C8B-B14F-4D97-AF65-F5344CB8AC3E}">
        <p14:creationId xmlns:p14="http://schemas.microsoft.com/office/powerpoint/2010/main" val="313702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19</a:t>
            </a:fld>
            <a:endParaRPr lang="da-DK"/>
          </a:p>
        </p:txBody>
      </p:sp>
    </p:spTree>
    <p:extLst>
      <p:ext uri="{BB962C8B-B14F-4D97-AF65-F5344CB8AC3E}">
        <p14:creationId xmlns:p14="http://schemas.microsoft.com/office/powerpoint/2010/main" val="175672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20</a:t>
            </a:fld>
            <a:endParaRPr lang="da-DK"/>
          </a:p>
        </p:txBody>
      </p:sp>
    </p:spTree>
    <p:extLst>
      <p:ext uri="{BB962C8B-B14F-4D97-AF65-F5344CB8AC3E}">
        <p14:creationId xmlns:p14="http://schemas.microsoft.com/office/powerpoint/2010/main" val="3982263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22</a:t>
            </a:fld>
            <a:endParaRPr lang="da-DK"/>
          </a:p>
        </p:txBody>
      </p:sp>
    </p:spTree>
    <p:extLst>
      <p:ext uri="{BB962C8B-B14F-4D97-AF65-F5344CB8AC3E}">
        <p14:creationId xmlns:p14="http://schemas.microsoft.com/office/powerpoint/2010/main" val="341887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2023. Sammensætning af makronæringsstoffer på arket matcher de gældende De officielle Kostråd og Nordiske Næringsstofanbefalinger 2023 (NNR). </a:t>
            </a:r>
            <a:endParaRPr lang="da-DK" b="1" dirty="0">
              <a:solidFill>
                <a:schemeClr val="tx1"/>
              </a:solidFill>
            </a:endParaRPr>
          </a:p>
          <a:p>
            <a:r>
              <a:rPr lang="da-DK" b="0" dirty="0">
                <a:solidFill>
                  <a:schemeClr val="tx1"/>
                </a:solidFill>
              </a:rPr>
              <a:t>Vidste du at ….arkene er blevet opdateret juni 2024, efter opdatering af det faglige grundlag for De Officielle Kostråd i forhold til NNR2023</a:t>
            </a:r>
            <a:endParaRPr lang="da-DK" sz="1200" b="0" i="0" kern="1200" dirty="0">
              <a:solidFill>
                <a:schemeClr val="tx1"/>
              </a:solidFill>
              <a:effectLst/>
              <a:latin typeface="+mn-lt"/>
              <a:ea typeface="+mn-ea"/>
              <a:cs typeface="+mn-cs"/>
            </a:endParaRPr>
          </a:p>
          <a:p>
            <a:r>
              <a:rPr lang="da-DK" sz="1200" b="1" i="0" u="none" strike="noStrike" kern="1200" dirty="0">
                <a:solidFill>
                  <a:schemeClr val="tx1"/>
                </a:solidFill>
                <a:effectLst/>
                <a:latin typeface="+mn-lt"/>
                <a:ea typeface="+mn-ea"/>
                <a:cs typeface="+mn-cs"/>
                <a:hlinkClick r:id="rId3" tooltip="Åbner i ny fane"/>
              </a:rPr>
              <a:t>Råd om bæredygtig sund kost - fagligt grundlag for et supplement til De officielle Kostråd, DTU Fødevareinstituttet 2020</a:t>
            </a:r>
            <a:br>
              <a:rPr lang="da-DK" sz="1200" b="1" i="0" u="none" strike="noStrike" kern="1200" dirty="0">
                <a:solidFill>
                  <a:schemeClr val="tx1"/>
                </a:solidFill>
                <a:effectLst/>
                <a:latin typeface="+mn-lt"/>
                <a:ea typeface="+mn-ea"/>
                <a:cs typeface="+mn-cs"/>
                <a:hlinkClick r:id="rId3" tooltip="Åbner i ny fane"/>
              </a:rPr>
            </a:br>
            <a:r>
              <a:rPr lang="da-DK" sz="1200" b="0" i="0" kern="1200" dirty="0">
                <a:solidFill>
                  <a:schemeClr val="tx1"/>
                </a:solidFill>
                <a:effectLst/>
                <a:latin typeface="+mn-lt"/>
                <a:ea typeface="+mn-ea"/>
                <a:cs typeface="+mn-cs"/>
              </a:rPr>
              <a:t>DTU Fødevareinstituttet udarbejdede i 2020 et fagligt grundlag for revidering af De officielle Kostråd med fokus på, hvordan vi kan spise både sundt og mere bæredygtigt. Med afsæt i den såkaldte EAT-Lancet kost har DTU udarbejdet en tilpasset planterig kost målrettet danske forhold. Denne kost holder sig inden for rammerne af NNR 2012 og evidensgrundlaget fra 2013. </a:t>
            </a:r>
          </a:p>
          <a:p>
            <a:r>
              <a:rPr lang="da-DK" sz="1200" b="1" i="0" u="none" strike="noStrike" kern="1200" dirty="0">
                <a:solidFill>
                  <a:schemeClr val="tx1"/>
                </a:solidFill>
                <a:effectLst/>
                <a:latin typeface="+mn-lt"/>
                <a:ea typeface="+mn-ea"/>
                <a:cs typeface="+mn-cs"/>
                <a:hlinkClick r:id="rId4" tooltip="Åbner i ny fane, pdf"/>
              </a:rPr>
              <a:t>Opdatering af det faglige grundlag for De officielle Kostråd i forhold til NNR 2023 – Planterig kost 2-70 år, DTU Fødevareinstituttet 2024</a:t>
            </a:r>
            <a:br>
              <a:rPr lang="da-DK" sz="1200" b="1" i="0" u="none" strike="noStrike" kern="1200" dirty="0">
                <a:solidFill>
                  <a:schemeClr val="tx1"/>
                </a:solidFill>
                <a:effectLst/>
                <a:latin typeface="+mn-lt"/>
                <a:ea typeface="+mn-ea"/>
                <a:cs typeface="+mn-cs"/>
                <a:hlinkClick r:id="rId4" tooltip="Åbner i ny fane, pdf"/>
              </a:rPr>
            </a:br>
            <a:r>
              <a:rPr lang="da-DK" sz="1200" b="0" i="0" kern="1200" dirty="0">
                <a:solidFill>
                  <a:schemeClr val="tx1"/>
                </a:solidFill>
                <a:effectLst/>
                <a:latin typeface="+mn-lt"/>
                <a:ea typeface="+mn-ea"/>
                <a:cs typeface="+mn-cs"/>
              </a:rPr>
              <a:t>I 2023 udkom en ny NNR med opdaterede værdier for næringsstofbehov samt råd om fødevareindtag, der også integrerer miljømæssig bæredygtighed. Dette var anledningen til, at DTU Fødevareinstituttet i 2024 opdaterede det faglige grundlag for De officielle Kostråd. De officielle Kostråd er således i overensstemmelse med NNR 2023.  </a:t>
            </a:r>
          </a:p>
          <a:p>
            <a:r>
              <a:rPr lang="da-DK" b="1" dirty="0">
                <a:solidFill>
                  <a:schemeClr val="tx1"/>
                </a:solidFill>
              </a:rPr>
              <a:t> </a:t>
            </a:r>
          </a:p>
          <a:p>
            <a:endParaRPr lang="da-DK" dirty="0"/>
          </a:p>
          <a:p>
            <a:endParaRPr lang="da-DK" dirty="0"/>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3</a:t>
            </a:fld>
            <a:endParaRPr lang="da-DK"/>
          </a:p>
        </p:txBody>
      </p:sp>
    </p:spTree>
    <p:extLst>
      <p:ext uri="{BB962C8B-B14F-4D97-AF65-F5344CB8AC3E}">
        <p14:creationId xmlns:p14="http://schemas.microsoft.com/office/powerpoint/2010/main" val="16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Søde drikke er fx sodavand, saftevand, iste samt energidrikke og sportsdrikke, og de omfatter både drikke, som er sødet med sukker, og drikke, som er sødet med sødestoffer (ofte kaldet light-drikke). Børn bør dog slet ikke drikke energidrikke.</a:t>
            </a:r>
          </a:p>
          <a:p>
            <a:endParaRPr lang="da-DK" sz="1200" b="0" i="0" kern="1200" dirty="0">
              <a:solidFill>
                <a:schemeClr val="tx1"/>
              </a:solidFill>
              <a:effectLst/>
              <a:latin typeface="+mn-lt"/>
              <a:ea typeface="+mn-ea"/>
              <a:cs typeface="+mn-cs"/>
            </a:endParaRPr>
          </a:p>
          <a:p>
            <a:br>
              <a:rPr lang="da-DK" dirty="0"/>
            </a:b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Vær derfor</a:t>
            </a:r>
          </a:p>
          <a:p>
            <a:r>
              <a:rPr lang="da-DK" sz="1200" kern="1200" dirty="0">
                <a:solidFill>
                  <a:schemeClr val="tx1"/>
                </a:solidFill>
                <a:effectLst/>
                <a:latin typeface="+mn-lt"/>
                <a:ea typeface="+mn-ea"/>
                <a:cs typeface="+mn-cs"/>
              </a:rPr>
              <a:t>opmærksom på om dit barn får 250-300 ml</a:t>
            </a:r>
          </a:p>
          <a:p>
            <a:r>
              <a:rPr lang="da-DK" sz="1200" kern="1200" dirty="0">
                <a:solidFill>
                  <a:schemeClr val="tx1"/>
                </a:solidFill>
                <a:effectLst/>
                <a:latin typeface="+mn-lt"/>
                <a:ea typeface="+mn-ea"/>
                <a:cs typeface="+mn-cs"/>
              </a:rPr>
              <a:t>mælkeprodukter + 5-10 g ost dagligt. Spiser</a:t>
            </a:r>
          </a:p>
          <a:p>
            <a:r>
              <a:rPr lang="da-DK" sz="1200" kern="1200" dirty="0">
                <a:solidFill>
                  <a:schemeClr val="tx1"/>
                </a:solidFill>
                <a:effectLst/>
                <a:latin typeface="+mn-lt"/>
                <a:ea typeface="+mn-ea"/>
                <a:cs typeface="+mn-cs"/>
              </a:rPr>
              <a:t>barnet ikke ost, så 275-350 ml mælkeprodukter.</a:t>
            </a:r>
          </a:p>
          <a:p>
            <a:r>
              <a:rPr lang="da-DK" sz="1200" kern="1200" dirty="0">
                <a:solidFill>
                  <a:schemeClr val="tx1"/>
                </a:solidFill>
                <a:effectLst/>
                <a:latin typeface="+mn-lt"/>
                <a:ea typeface="+mn-ea"/>
                <a:cs typeface="+mn-cs"/>
              </a:rPr>
              <a:t>Får dit barn ikke mejeriprodukter, bør</a:t>
            </a:r>
          </a:p>
          <a:p>
            <a:r>
              <a:rPr lang="da-DK" sz="1200" kern="1200" dirty="0">
                <a:solidFill>
                  <a:schemeClr val="tx1"/>
                </a:solidFill>
                <a:effectLst/>
                <a:latin typeface="+mn-lt"/>
                <a:ea typeface="+mn-ea"/>
                <a:cs typeface="+mn-cs"/>
              </a:rPr>
              <a:t>plantedrikke tilsat calcium vælges.</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Kilde: </a:t>
            </a:r>
            <a:r>
              <a:rPr lang="da-DK" sz="1200" kern="1200" dirty="0" err="1">
                <a:solidFill>
                  <a:schemeClr val="tx1"/>
                </a:solidFill>
                <a:effectLst/>
                <a:latin typeface="+mn-lt"/>
                <a:ea typeface="+mn-ea"/>
                <a:cs typeface="+mn-cs"/>
              </a:rPr>
              <a:t>https</a:t>
            </a:r>
            <a:r>
              <a:rPr lang="da-DK"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foedevarestyrelsen.dk</a:t>
            </a:r>
            <a:r>
              <a:rPr lang="da-DK" sz="1200" kern="1200" dirty="0">
                <a:solidFill>
                  <a:schemeClr val="tx1"/>
                </a:solidFill>
                <a:effectLst/>
                <a:latin typeface="+mn-lt"/>
                <a:ea typeface="+mn-ea"/>
                <a:cs typeface="+mn-cs"/>
              </a:rPr>
              <a:t>/kost-og-</a:t>
            </a:r>
            <a:r>
              <a:rPr lang="da-DK" sz="1200" kern="1200" dirty="0" err="1">
                <a:solidFill>
                  <a:schemeClr val="tx1"/>
                </a:solidFill>
                <a:effectLst/>
                <a:latin typeface="+mn-lt"/>
                <a:ea typeface="+mn-ea"/>
                <a:cs typeface="+mn-cs"/>
              </a:rPr>
              <a:t>foedevarer</a:t>
            </a:r>
            <a:r>
              <a:rPr lang="da-DK" sz="1200" kern="1200" dirty="0">
                <a:solidFill>
                  <a:schemeClr val="tx1"/>
                </a:solidFill>
                <a:effectLst/>
                <a:latin typeface="+mn-lt"/>
                <a:ea typeface="+mn-ea"/>
                <a:cs typeface="+mn-cs"/>
              </a:rPr>
              <a:t>/alt-om-mad/de-officielle-</a:t>
            </a:r>
            <a:r>
              <a:rPr lang="da-DK" sz="1200" kern="1200" dirty="0" err="1">
                <a:solidFill>
                  <a:schemeClr val="tx1"/>
                </a:solidFill>
                <a:effectLst/>
                <a:latin typeface="+mn-lt"/>
                <a:ea typeface="+mn-ea"/>
                <a:cs typeface="+mn-cs"/>
              </a:rPr>
              <a:t>kostraad</a:t>
            </a:r>
            <a:r>
              <a:rPr lang="da-DK"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kostraad</a:t>
            </a:r>
            <a:r>
              <a:rPr lang="da-DK" sz="1200" kern="1200" dirty="0">
                <a:solidFill>
                  <a:schemeClr val="tx1"/>
                </a:solidFill>
                <a:effectLst/>
                <a:latin typeface="+mn-lt"/>
                <a:ea typeface="+mn-ea"/>
                <a:cs typeface="+mn-cs"/>
              </a:rPr>
              <a:t>-til-dig/</a:t>
            </a:r>
            <a:r>
              <a:rPr lang="da-DK" sz="1200" kern="1200" dirty="0" err="1">
                <a:solidFill>
                  <a:schemeClr val="tx1"/>
                </a:solidFill>
                <a:effectLst/>
                <a:latin typeface="+mn-lt"/>
                <a:ea typeface="+mn-ea"/>
                <a:cs typeface="+mn-cs"/>
              </a:rPr>
              <a:t>om-de-officielle-kostraad#DoK_oversigtkostraad</a:t>
            </a:r>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4</a:t>
            </a:fld>
            <a:endParaRPr lang="da-DK"/>
          </a:p>
        </p:txBody>
      </p:sp>
    </p:spTree>
    <p:extLst>
      <p:ext uri="{BB962C8B-B14F-4D97-AF65-F5344CB8AC3E}">
        <p14:creationId xmlns:p14="http://schemas.microsoft.com/office/powerpoint/2010/main" val="293426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5</a:t>
            </a:fld>
            <a:endParaRPr lang="da-DK"/>
          </a:p>
        </p:txBody>
      </p:sp>
    </p:spTree>
    <p:extLst>
      <p:ext uri="{BB962C8B-B14F-4D97-AF65-F5344CB8AC3E}">
        <p14:creationId xmlns:p14="http://schemas.microsoft.com/office/powerpoint/2010/main" val="283809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7</a:t>
            </a:fld>
            <a:endParaRPr lang="da-DK"/>
          </a:p>
        </p:txBody>
      </p:sp>
    </p:spTree>
    <p:extLst>
      <p:ext uri="{BB962C8B-B14F-4D97-AF65-F5344CB8AC3E}">
        <p14:creationId xmlns:p14="http://schemas.microsoft.com/office/powerpoint/2010/main" val="79309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lavere indhold af vitaminer og mineraler sammenlignet med komælk, dog med undtagelse af E-vitamin – et vitamin, der er vigtigt for vores immunforsvar. </a:t>
            </a:r>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videnskab.dk</a:t>
            </a:r>
            <a:r>
              <a:rPr lang="da-DK" sz="1200" b="0" i="0" kern="1200" dirty="0">
                <a:solidFill>
                  <a:schemeClr val="tx1"/>
                </a:solidFill>
                <a:effectLst/>
                <a:latin typeface="+mn-lt"/>
                <a:ea typeface="+mn-ea"/>
                <a:cs typeface="+mn-cs"/>
              </a:rPr>
              <a:t>/krop-sundhed/er-plantedrikke-rent-faktisk-ultraforarbejdede-og-usunde-at-indtage/</a:t>
            </a:r>
            <a:endParaRPr lang="da-DK" dirty="0"/>
          </a:p>
        </p:txBody>
      </p:sp>
      <p:sp>
        <p:nvSpPr>
          <p:cNvPr id="4" name="Pladsholder til slidenummer 3"/>
          <p:cNvSpPr>
            <a:spLocks noGrp="1"/>
          </p:cNvSpPr>
          <p:nvPr>
            <p:ph type="sldNum" sz="quarter" idx="5"/>
          </p:nvPr>
        </p:nvSpPr>
        <p:spPr/>
        <p:txBody>
          <a:bodyPr/>
          <a:lstStyle/>
          <a:p>
            <a:fld id="{11B54451-047F-44AB-8E93-8357977DEAAF}" type="slidenum">
              <a:rPr lang="da-DK" smtClean="0"/>
              <a:t>8</a:t>
            </a:fld>
            <a:endParaRPr lang="da-DK"/>
          </a:p>
        </p:txBody>
      </p:sp>
    </p:spTree>
    <p:extLst>
      <p:ext uri="{BB962C8B-B14F-4D97-AF65-F5344CB8AC3E}">
        <p14:creationId xmlns:p14="http://schemas.microsoft.com/office/powerpoint/2010/main" val="62370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9</a:t>
            </a:fld>
            <a:endParaRPr lang="da-DK"/>
          </a:p>
        </p:txBody>
      </p:sp>
    </p:spTree>
    <p:extLst>
      <p:ext uri="{BB962C8B-B14F-4D97-AF65-F5344CB8AC3E}">
        <p14:creationId xmlns:p14="http://schemas.microsoft.com/office/powerpoint/2010/main" val="302876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11B54451-047F-44AB-8E93-8357977DEAAF}" type="slidenum">
              <a:rPr lang="da-DK" smtClean="0"/>
              <a:t>10</a:t>
            </a:fld>
            <a:endParaRPr lang="da-DK"/>
          </a:p>
        </p:txBody>
      </p:sp>
    </p:spTree>
    <p:extLst>
      <p:ext uri="{BB962C8B-B14F-4D97-AF65-F5344CB8AC3E}">
        <p14:creationId xmlns:p14="http://schemas.microsoft.com/office/powerpoint/2010/main" val="134034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11</a:t>
            </a:fld>
            <a:endParaRPr lang="da-DK"/>
          </a:p>
        </p:txBody>
      </p:sp>
    </p:spTree>
    <p:extLst>
      <p:ext uri="{BB962C8B-B14F-4D97-AF65-F5344CB8AC3E}">
        <p14:creationId xmlns:p14="http://schemas.microsoft.com/office/powerpoint/2010/main" val="101703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EB0C47-C700-4955-8D1B-CC7DED282D3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a:extLst>
              <a:ext uri="{FF2B5EF4-FFF2-40B4-BE49-F238E27FC236}">
                <a16:creationId xmlns:a16="http://schemas.microsoft.com/office/drawing/2014/main" id="{286A5266-34E9-43A3-8D8C-C4BDC4576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A2E3A0A-2F66-4F87-8B7C-4CC16FF3D462}"/>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5" name="Pladsholder til sidefod 4">
            <a:extLst>
              <a:ext uri="{FF2B5EF4-FFF2-40B4-BE49-F238E27FC236}">
                <a16:creationId xmlns:a16="http://schemas.microsoft.com/office/drawing/2014/main" id="{C5509946-0DDE-443B-B681-D139E2CD869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8273F1-EAC0-4B69-8610-FB47E031EEF5}"/>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203011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92E20-CB25-45D7-989E-14A99652EA66}"/>
              </a:ext>
            </a:extLst>
          </p:cNvPr>
          <p:cNvSpPr>
            <a:spLocks noGrp="1"/>
          </p:cNvSpPr>
          <p:nvPr>
            <p:ph type="title"/>
          </p:nvPr>
        </p:nvSpPr>
        <p:spPr/>
        <p:txBody>
          <a:bodyPr/>
          <a:lstStyle/>
          <a:p>
            <a:r>
              <a:rPr lang="da-DK"/>
              <a:t>Klik for at redigere i master</a:t>
            </a:r>
          </a:p>
        </p:txBody>
      </p:sp>
      <p:sp>
        <p:nvSpPr>
          <p:cNvPr id="3" name="Pladsholder til lodret titel 2">
            <a:extLst>
              <a:ext uri="{FF2B5EF4-FFF2-40B4-BE49-F238E27FC236}">
                <a16:creationId xmlns:a16="http://schemas.microsoft.com/office/drawing/2014/main" id="{61536039-7EAF-46CA-8707-59D307C64E02}"/>
              </a:ext>
            </a:extLst>
          </p:cNvPr>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C28FB7C-209C-4FD4-BC10-0D77CE6E6886}"/>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5" name="Pladsholder til sidefod 4">
            <a:extLst>
              <a:ext uri="{FF2B5EF4-FFF2-40B4-BE49-F238E27FC236}">
                <a16:creationId xmlns:a16="http://schemas.microsoft.com/office/drawing/2014/main" id="{DC60C5B2-6361-4B30-B153-268CDBF0E1C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A76DF8C-0EA7-4308-B193-CF7452FE5AF8}"/>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284376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34277E7-5AAB-47D9-959C-9D0949C82CE8}"/>
              </a:ext>
            </a:extLst>
          </p:cNvPr>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a:extLst>
              <a:ext uri="{FF2B5EF4-FFF2-40B4-BE49-F238E27FC236}">
                <a16:creationId xmlns:a16="http://schemas.microsoft.com/office/drawing/2014/main" id="{FDB1C25C-56BE-47C3-9CD4-E190886E0758}"/>
              </a:ext>
            </a:extLst>
          </p:cNvPr>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D7CCEAA-1950-4620-9C0F-EF1502761F2E}"/>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5" name="Pladsholder til sidefod 4">
            <a:extLst>
              <a:ext uri="{FF2B5EF4-FFF2-40B4-BE49-F238E27FC236}">
                <a16:creationId xmlns:a16="http://schemas.microsoft.com/office/drawing/2014/main" id="{CDB6B6D5-89AD-4AD7-8E7A-B9C93D1BA37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F945137-42AE-4132-8892-EFB63CDAF40A}"/>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210337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C50FF-218C-4E3C-95CF-65143E77ECCB}"/>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C8407A43-6A73-452C-8D5A-50CE0975D1B5}"/>
              </a:ext>
            </a:extLst>
          </p:cNvPr>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2CFE5CE-00A0-4554-A44A-39715D440145}"/>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5" name="Pladsholder til sidefod 4">
            <a:extLst>
              <a:ext uri="{FF2B5EF4-FFF2-40B4-BE49-F238E27FC236}">
                <a16:creationId xmlns:a16="http://schemas.microsoft.com/office/drawing/2014/main" id="{2AB46913-FC41-4B77-B509-B052D0F0B22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8EFD654-7B54-4488-8FBF-84777D4771E7}"/>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2100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35476-54B1-4527-A209-70645A0A841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a:extLst>
              <a:ext uri="{FF2B5EF4-FFF2-40B4-BE49-F238E27FC236}">
                <a16:creationId xmlns:a16="http://schemas.microsoft.com/office/drawing/2014/main" id="{EB8DBCE4-9DB9-4331-9615-A55421D02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a:extLst>
              <a:ext uri="{FF2B5EF4-FFF2-40B4-BE49-F238E27FC236}">
                <a16:creationId xmlns:a16="http://schemas.microsoft.com/office/drawing/2014/main" id="{9E121381-C3FC-478E-9C27-A8CD2D642469}"/>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5" name="Pladsholder til sidefod 4">
            <a:extLst>
              <a:ext uri="{FF2B5EF4-FFF2-40B4-BE49-F238E27FC236}">
                <a16:creationId xmlns:a16="http://schemas.microsoft.com/office/drawing/2014/main" id="{E6BFE094-FCAA-4E5D-9630-FEC5D623F5C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7B767EF-9EE5-40DA-80EA-8998A3BAB531}"/>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1335095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41B14-E265-4ED5-B59D-E2067A0E8C18}"/>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2D3EAA07-91E5-4EC4-AB91-0E920A806502}"/>
              </a:ext>
            </a:extLst>
          </p:cNvPr>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1BBDE01-2894-4E81-93AD-E8E2F6F85211}"/>
              </a:ext>
            </a:extLst>
          </p:cNvPr>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F17B0EE-1CBA-430C-9D4B-F8AC4DB84B2E}"/>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6" name="Pladsholder til sidefod 5">
            <a:extLst>
              <a:ext uri="{FF2B5EF4-FFF2-40B4-BE49-F238E27FC236}">
                <a16:creationId xmlns:a16="http://schemas.microsoft.com/office/drawing/2014/main" id="{C2A2B56B-EF2D-467F-A571-09E25A334E9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F5E7267-F786-4863-8B46-D10FE14EA291}"/>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337193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E47B6-2751-4D19-B778-FEA2D231FC37}"/>
              </a:ext>
            </a:extLst>
          </p:cNvPr>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a:extLst>
              <a:ext uri="{FF2B5EF4-FFF2-40B4-BE49-F238E27FC236}">
                <a16:creationId xmlns:a16="http://schemas.microsoft.com/office/drawing/2014/main" id="{5D5544E6-73D6-4CEE-A93B-BFD765D10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a:extLst>
              <a:ext uri="{FF2B5EF4-FFF2-40B4-BE49-F238E27FC236}">
                <a16:creationId xmlns:a16="http://schemas.microsoft.com/office/drawing/2014/main" id="{A4435882-9414-4492-A217-8F1BCB596234}"/>
              </a:ext>
            </a:extLst>
          </p:cNvPr>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63324CC-D7BF-4CB7-9174-D749C676A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a:extLst>
              <a:ext uri="{FF2B5EF4-FFF2-40B4-BE49-F238E27FC236}">
                <a16:creationId xmlns:a16="http://schemas.microsoft.com/office/drawing/2014/main" id="{CED9A6B7-CDA1-4BEB-972D-48EC36C6B23D}"/>
              </a:ext>
            </a:extLst>
          </p:cNvPr>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C74A5D1-6784-4EB0-92C7-B709CC199A20}"/>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8" name="Pladsholder til sidefod 7">
            <a:extLst>
              <a:ext uri="{FF2B5EF4-FFF2-40B4-BE49-F238E27FC236}">
                <a16:creationId xmlns:a16="http://schemas.microsoft.com/office/drawing/2014/main" id="{940A8FC3-4113-429A-822D-7E4AB52398B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01656E8-63AD-4770-A129-771670DE6ED7}"/>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224398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3914E-CFC3-4EA4-8D42-7B751ABB5B8C}"/>
              </a:ext>
            </a:extLst>
          </p:cNvPr>
          <p:cNvSpPr>
            <a:spLocks noGrp="1"/>
          </p:cNvSpPr>
          <p:nvPr>
            <p:ph type="title"/>
          </p:nvPr>
        </p:nvSpPr>
        <p:spPr/>
        <p:txBody>
          <a:bodyPr/>
          <a:lstStyle/>
          <a:p>
            <a:r>
              <a:rPr lang="da-DK"/>
              <a:t>Klik for at redigere i master</a:t>
            </a:r>
          </a:p>
        </p:txBody>
      </p:sp>
      <p:sp>
        <p:nvSpPr>
          <p:cNvPr id="3" name="Pladsholder til dato 2">
            <a:extLst>
              <a:ext uri="{FF2B5EF4-FFF2-40B4-BE49-F238E27FC236}">
                <a16:creationId xmlns:a16="http://schemas.microsoft.com/office/drawing/2014/main" id="{44BC5A10-A31F-4780-85BE-C9FE84084C15}"/>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4" name="Pladsholder til sidefod 3">
            <a:extLst>
              <a:ext uri="{FF2B5EF4-FFF2-40B4-BE49-F238E27FC236}">
                <a16:creationId xmlns:a16="http://schemas.microsoft.com/office/drawing/2014/main" id="{D5CA9964-18C5-4935-9DA6-99000F7599A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71D74EF-C1CF-4E72-BDCC-DCD9A4AC8746}"/>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194021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E11A1CB-1D9E-4D64-95BD-56AC7DB72448}"/>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3" name="Pladsholder til sidefod 2">
            <a:extLst>
              <a:ext uri="{FF2B5EF4-FFF2-40B4-BE49-F238E27FC236}">
                <a16:creationId xmlns:a16="http://schemas.microsoft.com/office/drawing/2014/main" id="{3AC6C4B6-9550-47D4-9CE4-16B7528EFCA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6C83A9F-1701-4AA9-A61D-6572E5E5CB94}"/>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56454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BF7E0-DA36-47A0-B92A-F9181E02B81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a:extLst>
              <a:ext uri="{FF2B5EF4-FFF2-40B4-BE49-F238E27FC236}">
                <a16:creationId xmlns:a16="http://schemas.microsoft.com/office/drawing/2014/main" id="{8F736722-1F21-417D-A010-0A3750B5F2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F18919E-E76B-4953-B838-2C47944C7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BA185BD4-6DB1-4C64-B19C-0981D7C5EBA8}"/>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6" name="Pladsholder til sidefod 5">
            <a:extLst>
              <a:ext uri="{FF2B5EF4-FFF2-40B4-BE49-F238E27FC236}">
                <a16:creationId xmlns:a16="http://schemas.microsoft.com/office/drawing/2014/main" id="{34A40C82-71A1-4CF7-AD26-678639FA443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0C15BB0-9ECE-4F5E-9479-CFF67C8901EF}"/>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370681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C9C86-4290-41E7-93FC-8C24CDF778C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a:extLst>
              <a:ext uri="{FF2B5EF4-FFF2-40B4-BE49-F238E27FC236}">
                <a16:creationId xmlns:a16="http://schemas.microsoft.com/office/drawing/2014/main" id="{C4B49E85-981C-4551-BB54-27EEA7336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EFBF747-0744-4E6E-B978-963B537D1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9A0251C7-B655-49BF-8C9F-252F8DDE25E7}"/>
              </a:ext>
            </a:extLst>
          </p:cNvPr>
          <p:cNvSpPr>
            <a:spLocks noGrp="1"/>
          </p:cNvSpPr>
          <p:nvPr>
            <p:ph type="dt" sz="half" idx="10"/>
          </p:nvPr>
        </p:nvSpPr>
        <p:spPr/>
        <p:txBody>
          <a:bodyPr/>
          <a:lstStyle/>
          <a:p>
            <a:fld id="{1ACE103B-86D4-4884-A4E4-64445C5F677D}" type="datetimeFigureOut">
              <a:rPr lang="da-DK" smtClean="0"/>
              <a:t>20-01-2025</a:t>
            </a:fld>
            <a:endParaRPr lang="da-DK"/>
          </a:p>
        </p:txBody>
      </p:sp>
      <p:sp>
        <p:nvSpPr>
          <p:cNvPr id="6" name="Pladsholder til sidefod 5">
            <a:extLst>
              <a:ext uri="{FF2B5EF4-FFF2-40B4-BE49-F238E27FC236}">
                <a16:creationId xmlns:a16="http://schemas.microsoft.com/office/drawing/2014/main" id="{D85AC7D7-5027-41C5-9486-37BC54D8174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CBA27AD-45EC-4F82-9BB6-638CF3C9547A}"/>
              </a:ext>
            </a:extLst>
          </p:cNvPr>
          <p:cNvSpPr>
            <a:spLocks noGrp="1"/>
          </p:cNvSpPr>
          <p:nvPr>
            <p:ph type="sldNum" sz="quarter" idx="12"/>
          </p:nvPr>
        </p:nvSpPr>
        <p:spPr/>
        <p:txBody>
          <a:bodyPr/>
          <a:lstStyle/>
          <a:p>
            <a:fld id="{86D4C647-05E8-4703-BD54-D35C31378B87}" type="slidenum">
              <a:rPr lang="da-DK" smtClean="0"/>
              <a:t>‹nr.›</a:t>
            </a:fld>
            <a:endParaRPr lang="da-DK"/>
          </a:p>
        </p:txBody>
      </p:sp>
    </p:spTree>
    <p:extLst>
      <p:ext uri="{BB962C8B-B14F-4D97-AF65-F5344CB8AC3E}">
        <p14:creationId xmlns:p14="http://schemas.microsoft.com/office/powerpoint/2010/main" val="374920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32CD3C1-C45E-438B-ACB4-2B83EFC83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a:extLst>
              <a:ext uri="{FF2B5EF4-FFF2-40B4-BE49-F238E27FC236}">
                <a16:creationId xmlns:a16="http://schemas.microsoft.com/office/drawing/2014/main" id="{3082EC13-0E92-456B-A6DD-1AA2F0DB0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A219942-3F2B-4488-8F7D-B97B9144A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E103B-86D4-4884-A4E4-64445C5F677D}" type="datetimeFigureOut">
              <a:rPr lang="da-DK" smtClean="0"/>
              <a:t>20-01-2025</a:t>
            </a:fld>
            <a:endParaRPr lang="da-DK"/>
          </a:p>
        </p:txBody>
      </p:sp>
      <p:sp>
        <p:nvSpPr>
          <p:cNvPr id="5" name="Pladsholder til sidefod 4">
            <a:extLst>
              <a:ext uri="{FF2B5EF4-FFF2-40B4-BE49-F238E27FC236}">
                <a16:creationId xmlns:a16="http://schemas.microsoft.com/office/drawing/2014/main" id="{E5E5BB5B-0388-45E6-A51F-55EDAF30F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7561615-0440-4046-AA11-856A566ED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4C647-05E8-4703-BD54-D35C31378B87}" type="slidenum">
              <a:rPr lang="da-DK" smtClean="0"/>
              <a:t>‹nr.›</a:t>
            </a:fld>
            <a:endParaRPr lang="da-DK"/>
          </a:p>
        </p:txBody>
      </p:sp>
    </p:spTree>
    <p:extLst>
      <p:ext uri="{BB962C8B-B14F-4D97-AF65-F5344CB8AC3E}">
        <p14:creationId xmlns:p14="http://schemas.microsoft.com/office/powerpoint/2010/main" val="134612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altomkost.dk/fakta/naeringsindhold-i-maden/energiprocenter/" TargetMode="Externa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rnaeringsfokus.dk/media/nggf1ork/lav-personlige-maaltidsplaner-med-maaltidsberegneren-16-february-2024.mp4" TargetMode="Externa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altomkost.dk/maerker/noeglehullet/private/" TargetMode="External"/><Relationship Id="rId5" Type="http://schemas.openxmlformats.org/officeDocument/2006/relationships/hyperlink" Target="https://altomkost.dk/maerker/fuldkornslogoet/"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ernaeringsfokus.dk/vidste-du-at/tomme-kalorier/3-5-aarige-boern" TargetMode="Externa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s://voresmad.d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altomkost.dk/raad-og-anbefalinger/de-officielle-kostraad-godt-for-sundhed-og-klim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erduforsoed.dk/fakta-om-sukker-og-soede-sager/"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altomkost.dk/raad-og-anbefalinger/de-officielle-kostraad-godt-for-sundhed-og-klima/vaelg-planteolier-og-magre-mejeriproduk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91206-840A-4967-BE2D-0E69D341FD6B}"/>
              </a:ext>
            </a:extLst>
          </p:cNvPr>
          <p:cNvSpPr>
            <a:spLocks noGrp="1"/>
          </p:cNvSpPr>
          <p:nvPr>
            <p:ph type="title"/>
          </p:nvPr>
        </p:nvSpPr>
        <p:spPr>
          <a:xfrm>
            <a:off x="838200" y="2988734"/>
            <a:ext cx="10515600" cy="1325563"/>
          </a:xfrm>
        </p:spPr>
        <p:txBody>
          <a:bodyPr>
            <a:normAutofit/>
          </a:bodyPr>
          <a:lstStyle/>
          <a:p>
            <a:pPr algn="ctr"/>
            <a:r>
              <a:rPr lang="da-DK" dirty="0"/>
              <a:t>Sund mad og råderumsfødevarer</a:t>
            </a:r>
            <a:br>
              <a:rPr lang="da-DK" dirty="0"/>
            </a:br>
            <a:r>
              <a:rPr lang="da-DK" dirty="0"/>
              <a:t> 3-5-årige børn</a:t>
            </a:r>
            <a:endParaRPr lang="da-DK" b="1" dirty="0"/>
          </a:p>
        </p:txBody>
      </p:sp>
      <p:pic>
        <p:nvPicPr>
          <p:cNvPr id="7" name="Billede 6">
            <a:extLst>
              <a:ext uri="{FF2B5EF4-FFF2-40B4-BE49-F238E27FC236}">
                <a16:creationId xmlns:a16="http://schemas.microsoft.com/office/drawing/2014/main" id="{D04077CF-E2BD-4B9B-96C4-966254C12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pic>
        <p:nvPicPr>
          <p:cNvPr id="4" name="Billede 3">
            <a:extLst>
              <a:ext uri="{FF2B5EF4-FFF2-40B4-BE49-F238E27FC236}">
                <a16:creationId xmlns:a16="http://schemas.microsoft.com/office/drawing/2014/main" id="{CD19AF68-3E3A-FF45-8780-A6B1E12A860B}"/>
              </a:ext>
            </a:extLst>
          </p:cNvPr>
          <p:cNvPicPr>
            <a:picLocks noChangeAspect="1"/>
          </p:cNvPicPr>
          <p:nvPr/>
        </p:nvPicPr>
        <p:blipFill>
          <a:blip r:embed="rId3"/>
          <a:stretch>
            <a:fillRect/>
          </a:stretch>
        </p:blipFill>
        <p:spPr>
          <a:xfrm>
            <a:off x="0" y="1888"/>
            <a:ext cx="12192000" cy="1591765"/>
          </a:xfrm>
          <a:prstGeom prst="rect">
            <a:avLst/>
          </a:prstGeom>
        </p:spPr>
      </p:pic>
    </p:spTree>
    <p:extLst>
      <p:ext uri="{BB962C8B-B14F-4D97-AF65-F5344CB8AC3E}">
        <p14:creationId xmlns:p14="http://schemas.microsoft.com/office/powerpoint/2010/main" val="287018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411374A-6DB1-4F47-8A6C-15B66784D898}"/>
              </a:ext>
            </a:extLst>
          </p:cNvPr>
          <p:cNvPicPr>
            <a:picLocks noChangeAspect="1"/>
          </p:cNvPicPr>
          <p:nvPr/>
        </p:nvPicPr>
        <p:blipFill rotWithShape="1">
          <a:blip r:embed="rId3">
            <a:extLst>
              <a:ext uri="{28A0092B-C50C-407E-A947-70E740481C1C}">
                <a14:useLocalDpi xmlns:a14="http://schemas.microsoft.com/office/drawing/2010/main" val="0"/>
              </a:ext>
            </a:extLst>
          </a:blip>
          <a:srcRect b="16433"/>
          <a:stretch/>
        </p:blipFill>
        <p:spPr>
          <a:xfrm>
            <a:off x="2709480" y="2613793"/>
            <a:ext cx="7344561" cy="2656707"/>
          </a:xfrm>
          <a:prstGeom prst="rect">
            <a:avLst/>
          </a:prstGeom>
        </p:spPr>
      </p:pic>
      <p:sp>
        <p:nvSpPr>
          <p:cNvPr id="8" name="Titel 7">
            <a:extLst>
              <a:ext uri="{FF2B5EF4-FFF2-40B4-BE49-F238E27FC236}">
                <a16:creationId xmlns:a16="http://schemas.microsoft.com/office/drawing/2014/main" id="{EE97C45F-2311-4727-A5CC-7DED7F6E5F0D}"/>
              </a:ext>
            </a:extLst>
          </p:cNvPr>
          <p:cNvSpPr>
            <a:spLocks noGrp="1"/>
          </p:cNvSpPr>
          <p:nvPr>
            <p:ph type="ctrTitle"/>
          </p:nvPr>
        </p:nvSpPr>
        <p:spPr>
          <a:xfrm>
            <a:off x="4279186" y="1535824"/>
            <a:ext cx="3633628" cy="869505"/>
          </a:xfrm>
        </p:spPr>
        <p:txBody>
          <a:bodyPr anchor="ctr">
            <a:normAutofit/>
          </a:bodyPr>
          <a:lstStyle/>
          <a:p>
            <a:r>
              <a:rPr lang="da-DK" sz="3200" dirty="0"/>
              <a:t>Morgenmad</a:t>
            </a:r>
          </a:p>
        </p:txBody>
      </p:sp>
      <p:sp>
        <p:nvSpPr>
          <p:cNvPr id="9" name="Tekstfelt 8">
            <a:extLst>
              <a:ext uri="{FF2B5EF4-FFF2-40B4-BE49-F238E27FC236}">
                <a16:creationId xmlns:a16="http://schemas.microsoft.com/office/drawing/2014/main" id="{AE56787A-EE02-4331-A547-0225D0C03581}"/>
              </a:ext>
            </a:extLst>
          </p:cNvPr>
          <p:cNvSpPr txBox="1"/>
          <p:nvPr/>
        </p:nvSpPr>
        <p:spPr>
          <a:xfrm>
            <a:off x="3261711" y="6273665"/>
            <a:ext cx="6152225" cy="52322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3 kanelgifler og 1 glas æblejuice (2 dl) indeholder mere energi end en portion havregrød med mandler og rosiner og et glas mælk.</a:t>
            </a:r>
          </a:p>
        </p:txBody>
      </p:sp>
      <p:sp>
        <p:nvSpPr>
          <p:cNvPr id="2" name="Tekstfelt 1">
            <a:extLst>
              <a:ext uri="{FF2B5EF4-FFF2-40B4-BE49-F238E27FC236}">
                <a16:creationId xmlns:a16="http://schemas.microsoft.com/office/drawing/2014/main" id="{0B3BE2F4-2164-472C-B719-08FEA0A11C89}"/>
              </a:ext>
            </a:extLst>
          </p:cNvPr>
          <p:cNvSpPr txBox="1"/>
          <p:nvPr/>
        </p:nvSpPr>
        <p:spPr>
          <a:xfrm>
            <a:off x="1209783" y="2774961"/>
            <a:ext cx="1577835" cy="461665"/>
          </a:xfrm>
          <a:prstGeom prst="rect">
            <a:avLst/>
          </a:prstGeom>
          <a:noFill/>
        </p:spPr>
        <p:txBody>
          <a:bodyPr wrap="square" rtlCol="0">
            <a:spAutoFit/>
          </a:bodyPr>
          <a:lstStyle/>
          <a:p>
            <a:r>
              <a:rPr lang="da-DK" sz="1200" dirty="0"/>
              <a:t>2 dl mælk bidrager med 248 mg calcium</a:t>
            </a:r>
          </a:p>
        </p:txBody>
      </p:sp>
      <p:sp>
        <p:nvSpPr>
          <p:cNvPr id="3" name="Tekstfelt 2">
            <a:extLst>
              <a:ext uri="{FF2B5EF4-FFF2-40B4-BE49-F238E27FC236}">
                <a16:creationId xmlns:a16="http://schemas.microsoft.com/office/drawing/2014/main" id="{3583F515-519A-4653-8022-881708137893}"/>
              </a:ext>
            </a:extLst>
          </p:cNvPr>
          <p:cNvSpPr txBox="1"/>
          <p:nvPr/>
        </p:nvSpPr>
        <p:spPr>
          <a:xfrm>
            <a:off x="1714641" y="3928098"/>
            <a:ext cx="1400532" cy="646331"/>
          </a:xfrm>
          <a:prstGeom prst="rect">
            <a:avLst/>
          </a:prstGeom>
          <a:noFill/>
        </p:spPr>
        <p:txBody>
          <a:bodyPr wrap="square" rtlCol="0">
            <a:spAutoFit/>
          </a:bodyPr>
          <a:lstStyle/>
          <a:p>
            <a:r>
              <a:rPr lang="da-DK" sz="1200" dirty="0"/>
              <a:t>35 g havregryn bidrager med 3,6 g kostfibre</a:t>
            </a:r>
          </a:p>
        </p:txBody>
      </p:sp>
      <p:sp>
        <p:nvSpPr>
          <p:cNvPr id="5" name="Tekstfelt 4">
            <a:extLst>
              <a:ext uri="{FF2B5EF4-FFF2-40B4-BE49-F238E27FC236}">
                <a16:creationId xmlns:a16="http://schemas.microsoft.com/office/drawing/2014/main" id="{504B7ED9-D652-4079-BD7A-A130B7A404EE}"/>
              </a:ext>
            </a:extLst>
          </p:cNvPr>
          <p:cNvSpPr txBox="1"/>
          <p:nvPr/>
        </p:nvSpPr>
        <p:spPr>
          <a:xfrm>
            <a:off x="5443376" y="4251264"/>
            <a:ext cx="1305246" cy="646331"/>
          </a:xfrm>
          <a:prstGeom prst="rect">
            <a:avLst/>
          </a:prstGeom>
          <a:noFill/>
        </p:spPr>
        <p:txBody>
          <a:bodyPr wrap="square" rtlCol="0">
            <a:spAutoFit/>
          </a:bodyPr>
          <a:lstStyle/>
          <a:p>
            <a:r>
              <a:rPr lang="da-DK" sz="1200" dirty="0"/>
              <a:t>5 g mandler bidrager med 13 mg calcium</a:t>
            </a:r>
          </a:p>
        </p:txBody>
      </p:sp>
      <p:sp>
        <p:nvSpPr>
          <p:cNvPr id="6" name="Tekstfelt 5">
            <a:extLst>
              <a:ext uri="{FF2B5EF4-FFF2-40B4-BE49-F238E27FC236}">
                <a16:creationId xmlns:a16="http://schemas.microsoft.com/office/drawing/2014/main" id="{F3FC1228-9364-4DE0-B3FA-2D78E26959EE}"/>
              </a:ext>
            </a:extLst>
          </p:cNvPr>
          <p:cNvSpPr txBox="1"/>
          <p:nvPr/>
        </p:nvSpPr>
        <p:spPr>
          <a:xfrm>
            <a:off x="5344168" y="3581135"/>
            <a:ext cx="1690216" cy="461665"/>
          </a:xfrm>
          <a:prstGeom prst="rect">
            <a:avLst/>
          </a:prstGeom>
          <a:noFill/>
        </p:spPr>
        <p:txBody>
          <a:bodyPr wrap="square" rtlCol="0">
            <a:spAutoFit/>
          </a:bodyPr>
          <a:lstStyle/>
          <a:p>
            <a:r>
              <a:rPr lang="da-DK" sz="1200" dirty="0"/>
              <a:t>30 g æbler bidrager med 1 mg C-vitamin</a:t>
            </a:r>
          </a:p>
        </p:txBody>
      </p:sp>
      <p:pic>
        <p:nvPicPr>
          <p:cNvPr id="14" name="Billede 13">
            <a:extLst>
              <a:ext uri="{FF2B5EF4-FFF2-40B4-BE49-F238E27FC236}">
                <a16:creationId xmlns:a16="http://schemas.microsoft.com/office/drawing/2014/main" id="{D6F148F0-466A-4C9C-BF47-214803BCB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cxnSp>
        <p:nvCxnSpPr>
          <p:cNvPr id="16" name="Lige forbindelse 15">
            <a:extLst>
              <a:ext uri="{FF2B5EF4-FFF2-40B4-BE49-F238E27FC236}">
                <a16:creationId xmlns:a16="http://schemas.microsoft.com/office/drawing/2014/main" id="{A79265AF-FFDC-457A-B5A1-EC98FEF89540}"/>
              </a:ext>
            </a:extLst>
          </p:cNvPr>
          <p:cNvCxnSpPr>
            <a:cxnSpLocks/>
          </p:cNvCxnSpPr>
          <p:nvPr/>
        </p:nvCxnSpPr>
        <p:spPr>
          <a:xfrm>
            <a:off x="4482121" y="4457590"/>
            <a:ext cx="96125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Lige forbindelse 17">
            <a:extLst>
              <a:ext uri="{FF2B5EF4-FFF2-40B4-BE49-F238E27FC236}">
                <a16:creationId xmlns:a16="http://schemas.microsoft.com/office/drawing/2014/main" id="{A79265AF-FFDC-457A-B5A1-EC98FEF89540}"/>
              </a:ext>
            </a:extLst>
          </p:cNvPr>
          <p:cNvCxnSpPr>
            <a:cxnSpLocks/>
          </p:cNvCxnSpPr>
          <p:nvPr/>
        </p:nvCxnSpPr>
        <p:spPr>
          <a:xfrm flipV="1">
            <a:off x="4691545" y="3811968"/>
            <a:ext cx="620103" cy="10172"/>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A79265AF-FFDC-457A-B5A1-EC98FEF89540}"/>
              </a:ext>
            </a:extLst>
          </p:cNvPr>
          <p:cNvCxnSpPr>
            <a:cxnSpLocks/>
          </p:cNvCxnSpPr>
          <p:nvPr/>
        </p:nvCxnSpPr>
        <p:spPr>
          <a:xfrm flipV="1">
            <a:off x="3019887" y="4247691"/>
            <a:ext cx="927593" cy="3573"/>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A79265AF-FFDC-457A-B5A1-EC98FEF89540}"/>
              </a:ext>
            </a:extLst>
          </p:cNvPr>
          <p:cNvCxnSpPr>
            <a:cxnSpLocks/>
          </p:cNvCxnSpPr>
          <p:nvPr/>
        </p:nvCxnSpPr>
        <p:spPr>
          <a:xfrm>
            <a:off x="2604654" y="3005794"/>
            <a:ext cx="659731" cy="0"/>
          </a:xfrm>
          <a:prstGeom prst="line">
            <a:avLst/>
          </a:prstGeom>
        </p:spPr>
        <p:style>
          <a:lnRef idx="1">
            <a:schemeClr val="accent3"/>
          </a:lnRef>
          <a:fillRef idx="0">
            <a:schemeClr val="accent3"/>
          </a:fillRef>
          <a:effectRef idx="0">
            <a:schemeClr val="accent3"/>
          </a:effectRef>
          <a:fontRef idx="minor">
            <a:schemeClr val="tx1"/>
          </a:fontRef>
        </p:style>
      </p:cxnSp>
      <p:pic>
        <p:nvPicPr>
          <p:cNvPr id="15" name="Billede 14">
            <a:extLst>
              <a:ext uri="{FF2B5EF4-FFF2-40B4-BE49-F238E27FC236}">
                <a16:creationId xmlns:a16="http://schemas.microsoft.com/office/drawing/2014/main" id="{A9EBA932-F8EA-9642-93EB-F2A4A98F7B9F}"/>
              </a:ext>
            </a:extLst>
          </p:cNvPr>
          <p:cNvPicPr>
            <a:picLocks noChangeAspect="1"/>
          </p:cNvPicPr>
          <p:nvPr/>
        </p:nvPicPr>
        <p:blipFill>
          <a:blip r:embed="rId5"/>
          <a:stretch>
            <a:fillRect/>
          </a:stretch>
        </p:blipFill>
        <p:spPr>
          <a:xfrm>
            <a:off x="0" y="-91421"/>
            <a:ext cx="12192000" cy="1591765"/>
          </a:xfrm>
          <a:prstGeom prst="rect">
            <a:avLst/>
          </a:prstGeom>
        </p:spPr>
      </p:pic>
      <p:sp>
        <p:nvSpPr>
          <p:cNvPr id="4" name="Tekstfelt 3">
            <a:extLst>
              <a:ext uri="{FF2B5EF4-FFF2-40B4-BE49-F238E27FC236}">
                <a16:creationId xmlns:a16="http://schemas.microsoft.com/office/drawing/2014/main" id="{ADCAC05D-9398-7449-87DC-91818D159652}"/>
              </a:ext>
            </a:extLst>
          </p:cNvPr>
          <p:cNvSpPr txBox="1"/>
          <p:nvPr/>
        </p:nvSpPr>
        <p:spPr>
          <a:xfrm>
            <a:off x="3670300" y="5368680"/>
            <a:ext cx="1917700" cy="369332"/>
          </a:xfrm>
          <a:prstGeom prst="rect">
            <a:avLst/>
          </a:prstGeom>
          <a:noFill/>
        </p:spPr>
        <p:txBody>
          <a:bodyPr wrap="square" rtlCol="0">
            <a:spAutoFit/>
          </a:bodyPr>
          <a:lstStyle/>
          <a:p>
            <a:r>
              <a:rPr lang="da-DK" dirty="0"/>
              <a:t>1200 kJ = 286 kcal</a:t>
            </a:r>
          </a:p>
        </p:txBody>
      </p:sp>
      <p:sp>
        <p:nvSpPr>
          <p:cNvPr id="10" name="Tekstfelt 9">
            <a:extLst>
              <a:ext uri="{FF2B5EF4-FFF2-40B4-BE49-F238E27FC236}">
                <a16:creationId xmlns:a16="http://schemas.microsoft.com/office/drawing/2014/main" id="{81511CE4-518E-4D49-9EFD-72B1EE28F154}"/>
              </a:ext>
            </a:extLst>
          </p:cNvPr>
          <p:cNvSpPr txBox="1"/>
          <p:nvPr/>
        </p:nvSpPr>
        <p:spPr>
          <a:xfrm>
            <a:off x="7478884" y="5384800"/>
            <a:ext cx="2427116" cy="369332"/>
          </a:xfrm>
          <a:prstGeom prst="rect">
            <a:avLst/>
          </a:prstGeom>
          <a:noFill/>
        </p:spPr>
        <p:txBody>
          <a:bodyPr wrap="square" rtlCol="0">
            <a:spAutoFit/>
          </a:bodyPr>
          <a:lstStyle/>
          <a:p>
            <a:r>
              <a:rPr lang="da-DK" dirty="0"/>
              <a:t>1431 kJ = 341 kcal</a:t>
            </a:r>
          </a:p>
        </p:txBody>
      </p:sp>
    </p:spTree>
    <p:extLst>
      <p:ext uri="{BB962C8B-B14F-4D97-AF65-F5344CB8AC3E}">
        <p14:creationId xmlns:p14="http://schemas.microsoft.com/office/powerpoint/2010/main" val="110293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4361380" y="1631881"/>
            <a:ext cx="3469240" cy="848956"/>
          </a:xfrm>
        </p:spPr>
        <p:txBody>
          <a:bodyPr anchor="ctr">
            <a:normAutofit/>
          </a:bodyPr>
          <a:lstStyle/>
          <a:p>
            <a:r>
              <a:rPr lang="da-DK" sz="3200" dirty="0"/>
              <a:t>Mellemmåltid</a:t>
            </a:r>
          </a:p>
        </p:txBody>
      </p:sp>
      <p:pic>
        <p:nvPicPr>
          <p:cNvPr id="6" name="Billede 5">
            <a:extLst>
              <a:ext uri="{FF2B5EF4-FFF2-40B4-BE49-F238E27FC236}">
                <a16:creationId xmlns:a16="http://schemas.microsoft.com/office/drawing/2014/main" id="{91C63AEC-5374-40A7-9F3B-6B787632C9A3}"/>
              </a:ext>
            </a:extLst>
          </p:cNvPr>
          <p:cNvPicPr>
            <a:picLocks noChangeAspect="1"/>
          </p:cNvPicPr>
          <p:nvPr/>
        </p:nvPicPr>
        <p:blipFill rotWithShape="1">
          <a:blip r:embed="rId3">
            <a:extLst>
              <a:ext uri="{28A0092B-C50C-407E-A947-70E740481C1C}">
                <a14:useLocalDpi xmlns:a14="http://schemas.microsoft.com/office/drawing/2010/main" val="0"/>
              </a:ext>
            </a:extLst>
          </a:blip>
          <a:srcRect b="20857"/>
          <a:stretch/>
        </p:blipFill>
        <p:spPr>
          <a:xfrm>
            <a:off x="1945941" y="2540653"/>
            <a:ext cx="8300118" cy="2691747"/>
          </a:xfrm>
          <a:prstGeom prst="rect">
            <a:avLst/>
          </a:prstGeom>
        </p:spPr>
      </p:pic>
      <p:sp>
        <p:nvSpPr>
          <p:cNvPr id="7" name="Rektangel 6">
            <a:extLst>
              <a:ext uri="{FF2B5EF4-FFF2-40B4-BE49-F238E27FC236}">
                <a16:creationId xmlns:a16="http://schemas.microsoft.com/office/drawing/2014/main" id="{91ABA711-0646-4507-80C4-C0F0FA0A6BB4}"/>
              </a:ext>
            </a:extLst>
          </p:cNvPr>
          <p:cNvSpPr/>
          <p:nvPr/>
        </p:nvSpPr>
        <p:spPr>
          <a:xfrm>
            <a:off x="2902582" y="6446247"/>
            <a:ext cx="6313153" cy="307777"/>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da-DK" sz="1400" dirty="0">
                <a:solidFill>
                  <a:sysClr val="windowText" lastClr="000000"/>
                </a:solidFill>
                <a:latin typeface="Calibri "/>
              </a:rPr>
              <a:t>1 vaffelkiks på 25 g indeholder mere energi end knækbrød med ost og gulerodsstave.</a:t>
            </a:r>
          </a:p>
        </p:txBody>
      </p:sp>
      <p:sp>
        <p:nvSpPr>
          <p:cNvPr id="3" name="Tekstfelt 2">
            <a:extLst>
              <a:ext uri="{FF2B5EF4-FFF2-40B4-BE49-F238E27FC236}">
                <a16:creationId xmlns:a16="http://schemas.microsoft.com/office/drawing/2014/main" id="{E55270FB-D25F-4D9B-9C50-F5355EF53A98}"/>
              </a:ext>
            </a:extLst>
          </p:cNvPr>
          <p:cNvSpPr txBox="1"/>
          <p:nvPr/>
        </p:nvSpPr>
        <p:spPr>
          <a:xfrm>
            <a:off x="5344477" y="3299212"/>
            <a:ext cx="1433946" cy="646331"/>
          </a:xfrm>
          <a:prstGeom prst="rect">
            <a:avLst/>
          </a:prstGeom>
          <a:noFill/>
        </p:spPr>
        <p:txBody>
          <a:bodyPr wrap="square" rtlCol="0">
            <a:spAutoFit/>
          </a:bodyPr>
          <a:lstStyle/>
          <a:p>
            <a:r>
              <a:rPr lang="da-DK" sz="1200" dirty="0"/>
              <a:t>12 g knækbrød bidrager med 1,7 g kostfibre</a:t>
            </a:r>
          </a:p>
        </p:txBody>
      </p:sp>
      <p:sp>
        <p:nvSpPr>
          <p:cNvPr id="5" name="Tekstfelt 4">
            <a:extLst>
              <a:ext uri="{FF2B5EF4-FFF2-40B4-BE49-F238E27FC236}">
                <a16:creationId xmlns:a16="http://schemas.microsoft.com/office/drawing/2014/main" id="{DE8E09E6-666E-4AB2-9FC8-39ECF6E217C5}"/>
              </a:ext>
            </a:extLst>
          </p:cNvPr>
          <p:cNvSpPr txBox="1"/>
          <p:nvPr/>
        </p:nvSpPr>
        <p:spPr>
          <a:xfrm>
            <a:off x="852335" y="3410222"/>
            <a:ext cx="1859279" cy="830997"/>
          </a:xfrm>
          <a:prstGeom prst="rect">
            <a:avLst/>
          </a:prstGeom>
          <a:noFill/>
        </p:spPr>
        <p:txBody>
          <a:bodyPr wrap="square" rtlCol="0">
            <a:spAutoFit/>
          </a:bodyPr>
          <a:lstStyle/>
          <a:p>
            <a:r>
              <a:rPr lang="da-DK" sz="1200" dirty="0"/>
              <a:t>90 g gulerødder bidrager med 5 mg C-vitamin</a:t>
            </a:r>
          </a:p>
          <a:p>
            <a:r>
              <a:rPr lang="da-DK" sz="1200" dirty="0">
                <a:solidFill>
                  <a:schemeClr val="accent1">
                    <a:lumMod val="40000"/>
                    <a:lumOff val="60000"/>
                  </a:schemeClr>
                </a:solidFill>
              </a:rPr>
              <a:t>Tip: gulerødder findes i mange farver.</a:t>
            </a:r>
          </a:p>
        </p:txBody>
      </p:sp>
      <p:sp>
        <p:nvSpPr>
          <p:cNvPr id="8" name="Tekstfelt 7">
            <a:extLst>
              <a:ext uri="{FF2B5EF4-FFF2-40B4-BE49-F238E27FC236}">
                <a16:creationId xmlns:a16="http://schemas.microsoft.com/office/drawing/2014/main" id="{E22366AF-B5D6-4830-A442-5DF8AB472BFC}"/>
              </a:ext>
            </a:extLst>
          </p:cNvPr>
          <p:cNvSpPr txBox="1"/>
          <p:nvPr/>
        </p:nvSpPr>
        <p:spPr>
          <a:xfrm>
            <a:off x="5144655" y="4052602"/>
            <a:ext cx="1714278" cy="646331"/>
          </a:xfrm>
          <a:prstGeom prst="rect">
            <a:avLst/>
          </a:prstGeom>
          <a:noFill/>
        </p:spPr>
        <p:txBody>
          <a:bodyPr wrap="square" rtlCol="0">
            <a:spAutoFit/>
          </a:bodyPr>
          <a:lstStyle/>
          <a:p>
            <a:r>
              <a:rPr lang="da-DK" sz="1200" dirty="0"/>
              <a:t>15 g ost bidrager med 2,4 g fedt og 110 mg calcium og 4,3 g protein</a:t>
            </a:r>
          </a:p>
        </p:txBody>
      </p:sp>
      <p:pic>
        <p:nvPicPr>
          <p:cNvPr id="13" name="Billede 12">
            <a:extLst>
              <a:ext uri="{FF2B5EF4-FFF2-40B4-BE49-F238E27FC236}">
                <a16:creationId xmlns:a16="http://schemas.microsoft.com/office/drawing/2014/main" id="{EB9AA15D-3C7B-4FB1-AC3C-55F4669FB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cxnSp>
        <p:nvCxnSpPr>
          <p:cNvPr id="15" name="Lige forbindelse 14">
            <a:extLst>
              <a:ext uri="{FF2B5EF4-FFF2-40B4-BE49-F238E27FC236}">
                <a16:creationId xmlns:a16="http://schemas.microsoft.com/office/drawing/2014/main" id="{A79265AF-FFDC-457A-B5A1-EC98FEF89540}"/>
              </a:ext>
            </a:extLst>
          </p:cNvPr>
          <p:cNvCxnSpPr>
            <a:cxnSpLocks/>
          </p:cNvCxnSpPr>
          <p:nvPr/>
        </p:nvCxnSpPr>
        <p:spPr>
          <a:xfrm>
            <a:off x="4298138" y="3684549"/>
            <a:ext cx="104633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Lige forbindelse 15">
            <a:extLst>
              <a:ext uri="{FF2B5EF4-FFF2-40B4-BE49-F238E27FC236}">
                <a16:creationId xmlns:a16="http://schemas.microsoft.com/office/drawing/2014/main" id="{A79265AF-FFDC-457A-B5A1-EC98FEF89540}"/>
              </a:ext>
            </a:extLst>
          </p:cNvPr>
          <p:cNvCxnSpPr>
            <a:cxnSpLocks/>
          </p:cNvCxnSpPr>
          <p:nvPr/>
        </p:nvCxnSpPr>
        <p:spPr>
          <a:xfrm>
            <a:off x="4257625" y="4206348"/>
            <a:ext cx="89450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Lige forbindelse 16">
            <a:extLst>
              <a:ext uri="{FF2B5EF4-FFF2-40B4-BE49-F238E27FC236}">
                <a16:creationId xmlns:a16="http://schemas.microsoft.com/office/drawing/2014/main" id="{A79265AF-FFDC-457A-B5A1-EC98FEF89540}"/>
              </a:ext>
            </a:extLst>
          </p:cNvPr>
          <p:cNvCxnSpPr>
            <a:cxnSpLocks/>
          </p:cNvCxnSpPr>
          <p:nvPr/>
        </p:nvCxnSpPr>
        <p:spPr>
          <a:xfrm>
            <a:off x="2595419" y="3577251"/>
            <a:ext cx="683215" cy="0"/>
          </a:xfrm>
          <a:prstGeom prst="line">
            <a:avLst/>
          </a:prstGeom>
        </p:spPr>
        <p:style>
          <a:lnRef idx="1">
            <a:schemeClr val="accent3"/>
          </a:lnRef>
          <a:fillRef idx="0">
            <a:schemeClr val="accent3"/>
          </a:fillRef>
          <a:effectRef idx="0">
            <a:schemeClr val="accent3"/>
          </a:effectRef>
          <a:fontRef idx="minor">
            <a:schemeClr val="tx1"/>
          </a:fontRef>
        </p:style>
      </p:cxnSp>
      <p:pic>
        <p:nvPicPr>
          <p:cNvPr id="18" name="Billede 17">
            <a:extLst>
              <a:ext uri="{FF2B5EF4-FFF2-40B4-BE49-F238E27FC236}">
                <a16:creationId xmlns:a16="http://schemas.microsoft.com/office/drawing/2014/main" id="{AAEFF207-B17F-3C40-9C5D-B0972AFCA529}"/>
              </a:ext>
            </a:extLst>
          </p:cNvPr>
          <p:cNvPicPr>
            <a:picLocks noChangeAspect="1"/>
          </p:cNvPicPr>
          <p:nvPr/>
        </p:nvPicPr>
        <p:blipFill>
          <a:blip r:embed="rId5"/>
          <a:stretch>
            <a:fillRect/>
          </a:stretch>
        </p:blipFill>
        <p:spPr>
          <a:xfrm>
            <a:off x="0" y="-91421"/>
            <a:ext cx="12192000" cy="1591765"/>
          </a:xfrm>
          <a:prstGeom prst="rect">
            <a:avLst/>
          </a:prstGeom>
        </p:spPr>
      </p:pic>
      <p:sp>
        <p:nvSpPr>
          <p:cNvPr id="4" name="Tekstfelt 3">
            <a:extLst>
              <a:ext uri="{FF2B5EF4-FFF2-40B4-BE49-F238E27FC236}">
                <a16:creationId xmlns:a16="http://schemas.microsoft.com/office/drawing/2014/main" id="{A8D9BF20-C6B6-7246-AB7D-89EF298C6C8F}"/>
              </a:ext>
            </a:extLst>
          </p:cNvPr>
          <p:cNvSpPr txBox="1"/>
          <p:nvPr/>
        </p:nvSpPr>
        <p:spPr>
          <a:xfrm>
            <a:off x="3029114" y="5562600"/>
            <a:ext cx="2279486" cy="369332"/>
          </a:xfrm>
          <a:prstGeom prst="rect">
            <a:avLst/>
          </a:prstGeom>
          <a:noFill/>
        </p:spPr>
        <p:txBody>
          <a:bodyPr wrap="square" rtlCol="0">
            <a:spAutoFit/>
          </a:bodyPr>
          <a:lstStyle/>
          <a:p>
            <a:r>
              <a:rPr lang="da-DK" dirty="0"/>
              <a:t>449 kJ = 107 kcal</a:t>
            </a:r>
          </a:p>
        </p:txBody>
      </p:sp>
      <p:sp>
        <p:nvSpPr>
          <p:cNvPr id="9" name="Tekstfelt 8">
            <a:extLst>
              <a:ext uri="{FF2B5EF4-FFF2-40B4-BE49-F238E27FC236}">
                <a16:creationId xmlns:a16="http://schemas.microsoft.com/office/drawing/2014/main" id="{7E1104EA-A487-CD42-B299-280D4EAEDD04}"/>
              </a:ext>
            </a:extLst>
          </p:cNvPr>
          <p:cNvSpPr txBox="1"/>
          <p:nvPr/>
        </p:nvSpPr>
        <p:spPr>
          <a:xfrm>
            <a:off x="7378700" y="5562600"/>
            <a:ext cx="1912420" cy="369332"/>
          </a:xfrm>
          <a:prstGeom prst="rect">
            <a:avLst/>
          </a:prstGeom>
          <a:noFill/>
        </p:spPr>
        <p:txBody>
          <a:bodyPr wrap="square" rtlCol="0">
            <a:spAutoFit/>
          </a:bodyPr>
          <a:lstStyle/>
          <a:p>
            <a:r>
              <a:rPr lang="da-DK" dirty="0"/>
              <a:t>571 kJ = 136 kcal</a:t>
            </a:r>
          </a:p>
        </p:txBody>
      </p:sp>
    </p:spTree>
    <p:extLst>
      <p:ext uri="{BB962C8B-B14F-4D97-AF65-F5344CB8AC3E}">
        <p14:creationId xmlns:p14="http://schemas.microsoft.com/office/powerpoint/2010/main" val="224027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5188449" y="1546214"/>
            <a:ext cx="1815101" cy="859230"/>
          </a:xfrm>
        </p:spPr>
        <p:txBody>
          <a:bodyPr anchor="ctr">
            <a:normAutofit/>
          </a:bodyPr>
          <a:lstStyle/>
          <a:p>
            <a:r>
              <a:rPr lang="da-DK" sz="3200" dirty="0"/>
              <a:t>Frokost</a:t>
            </a:r>
          </a:p>
        </p:txBody>
      </p:sp>
      <p:pic>
        <p:nvPicPr>
          <p:cNvPr id="8" name="Billede 7">
            <a:extLst>
              <a:ext uri="{FF2B5EF4-FFF2-40B4-BE49-F238E27FC236}">
                <a16:creationId xmlns:a16="http://schemas.microsoft.com/office/drawing/2014/main" id="{F1440E1C-D083-44B8-9312-EE43449FA3DB}"/>
              </a:ext>
            </a:extLst>
          </p:cNvPr>
          <p:cNvPicPr>
            <a:picLocks noChangeAspect="1"/>
          </p:cNvPicPr>
          <p:nvPr/>
        </p:nvPicPr>
        <p:blipFill rotWithShape="1">
          <a:blip r:embed="rId3">
            <a:extLst>
              <a:ext uri="{28A0092B-C50C-407E-A947-70E740481C1C}">
                <a14:useLocalDpi xmlns:a14="http://schemas.microsoft.com/office/drawing/2010/main" val="0"/>
              </a:ext>
            </a:extLst>
          </a:blip>
          <a:srcRect b="21884"/>
          <a:stretch/>
        </p:blipFill>
        <p:spPr>
          <a:xfrm>
            <a:off x="2527443" y="2434309"/>
            <a:ext cx="6738109" cy="2620291"/>
          </a:xfrm>
          <a:prstGeom prst="rect">
            <a:avLst/>
          </a:prstGeom>
        </p:spPr>
      </p:pic>
      <p:sp>
        <p:nvSpPr>
          <p:cNvPr id="9" name="Rektangel 8">
            <a:extLst>
              <a:ext uri="{FF2B5EF4-FFF2-40B4-BE49-F238E27FC236}">
                <a16:creationId xmlns:a16="http://schemas.microsoft.com/office/drawing/2014/main" id="{78949EBB-FC5F-4B62-90B5-3F5D176C248E}"/>
              </a:ext>
            </a:extLst>
          </p:cNvPr>
          <p:cNvSpPr/>
          <p:nvPr/>
        </p:nvSpPr>
        <p:spPr>
          <a:xfrm>
            <a:off x="2893865" y="6245625"/>
            <a:ext cx="6661206" cy="52322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da-DK" sz="1400" dirty="0">
                <a:solidFill>
                  <a:sysClr val="windowText" lastClr="000000"/>
                </a:solidFill>
                <a:latin typeface="Calibri "/>
              </a:rPr>
              <a:t>En lille håndfuld slik og et glas saftevand indeholder flere kalorier end en frokost bestående af rugbrød, pålæg og gnavegrønt.</a:t>
            </a:r>
          </a:p>
        </p:txBody>
      </p:sp>
      <p:sp>
        <p:nvSpPr>
          <p:cNvPr id="7" name="Tekstfelt 6">
            <a:extLst>
              <a:ext uri="{FF2B5EF4-FFF2-40B4-BE49-F238E27FC236}">
                <a16:creationId xmlns:a16="http://schemas.microsoft.com/office/drawing/2014/main" id="{961C440A-210C-4FCE-B608-91BE9679DDA4}"/>
              </a:ext>
            </a:extLst>
          </p:cNvPr>
          <p:cNvSpPr txBox="1"/>
          <p:nvPr/>
        </p:nvSpPr>
        <p:spPr>
          <a:xfrm>
            <a:off x="597735" y="3913960"/>
            <a:ext cx="2189067" cy="461665"/>
          </a:xfrm>
          <a:prstGeom prst="rect">
            <a:avLst/>
          </a:prstGeom>
          <a:noFill/>
        </p:spPr>
        <p:txBody>
          <a:bodyPr wrap="square" rtlCol="0">
            <a:spAutoFit/>
          </a:bodyPr>
          <a:lstStyle/>
          <a:p>
            <a:r>
              <a:rPr lang="da-DK" sz="1200" dirty="0"/>
              <a:t>70 g rugbrød bidrager med 5,7 g kostfibre og 32 mg magnesium</a:t>
            </a:r>
          </a:p>
        </p:txBody>
      </p:sp>
      <p:sp>
        <p:nvSpPr>
          <p:cNvPr id="10" name="Tekstfelt 9">
            <a:extLst>
              <a:ext uri="{FF2B5EF4-FFF2-40B4-BE49-F238E27FC236}">
                <a16:creationId xmlns:a16="http://schemas.microsoft.com/office/drawing/2014/main" id="{CE204912-07E1-47E4-BE1F-1DF82659E0F8}"/>
              </a:ext>
            </a:extLst>
          </p:cNvPr>
          <p:cNvSpPr txBox="1"/>
          <p:nvPr/>
        </p:nvSpPr>
        <p:spPr>
          <a:xfrm>
            <a:off x="1493313" y="4419898"/>
            <a:ext cx="1808252" cy="461665"/>
          </a:xfrm>
          <a:prstGeom prst="rect">
            <a:avLst/>
          </a:prstGeom>
          <a:noFill/>
        </p:spPr>
        <p:txBody>
          <a:bodyPr wrap="square" rtlCol="0">
            <a:spAutoFit/>
          </a:bodyPr>
          <a:lstStyle/>
          <a:p>
            <a:r>
              <a:rPr lang="da-DK" sz="1200" dirty="0"/>
              <a:t>30 g frikadelle bidrager med 4,2 g protein</a:t>
            </a:r>
          </a:p>
        </p:txBody>
      </p:sp>
      <p:sp>
        <p:nvSpPr>
          <p:cNvPr id="11" name="Tekstfelt 10">
            <a:extLst>
              <a:ext uri="{FF2B5EF4-FFF2-40B4-BE49-F238E27FC236}">
                <a16:creationId xmlns:a16="http://schemas.microsoft.com/office/drawing/2014/main" id="{946BD01F-573A-493F-80B9-3489883F7F19}"/>
              </a:ext>
            </a:extLst>
          </p:cNvPr>
          <p:cNvSpPr txBox="1"/>
          <p:nvPr/>
        </p:nvSpPr>
        <p:spPr>
          <a:xfrm>
            <a:off x="1227379" y="3408023"/>
            <a:ext cx="2005352" cy="461665"/>
          </a:xfrm>
          <a:prstGeom prst="rect">
            <a:avLst/>
          </a:prstGeom>
          <a:noFill/>
        </p:spPr>
        <p:txBody>
          <a:bodyPr wrap="square" rtlCol="0">
            <a:spAutoFit/>
          </a:bodyPr>
          <a:lstStyle/>
          <a:p>
            <a:r>
              <a:rPr lang="da-DK" sz="1200" dirty="0"/>
              <a:t>30 g æg bidrager med 3,8 g protein og 12 mg calcium</a:t>
            </a:r>
          </a:p>
        </p:txBody>
      </p:sp>
      <p:sp>
        <p:nvSpPr>
          <p:cNvPr id="12" name="Tekstfelt 11">
            <a:extLst>
              <a:ext uri="{FF2B5EF4-FFF2-40B4-BE49-F238E27FC236}">
                <a16:creationId xmlns:a16="http://schemas.microsoft.com/office/drawing/2014/main" id="{C2CF02D7-97C1-456D-9AC5-283348403494}"/>
              </a:ext>
            </a:extLst>
          </p:cNvPr>
          <p:cNvSpPr txBox="1"/>
          <p:nvPr/>
        </p:nvSpPr>
        <p:spPr>
          <a:xfrm>
            <a:off x="5043389" y="3467113"/>
            <a:ext cx="1617173" cy="461665"/>
          </a:xfrm>
          <a:prstGeom prst="rect">
            <a:avLst/>
          </a:prstGeom>
          <a:noFill/>
        </p:spPr>
        <p:txBody>
          <a:bodyPr wrap="square" rtlCol="0">
            <a:spAutoFit/>
          </a:bodyPr>
          <a:lstStyle/>
          <a:p>
            <a:r>
              <a:rPr lang="da-DK" sz="1200" dirty="0"/>
              <a:t>60 g tomat bidrager med 9 mg C-vitamin</a:t>
            </a:r>
          </a:p>
        </p:txBody>
      </p:sp>
      <p:pic>
        <p:nvPicPr>
          <p:cNvPr id="16" name="Billede 15">
            <a:extLst>
              <a:ext uri="{FF2B5EF4-FFF2-40B4-BE49-F238E27FC236}">
                <a16:creationId xmlns:a16="http://schemas.microsoft.com/office/drawing/2014/main" id="{E170025F-6EEB-46E8-A73F-83BE9D0FC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cxnSp>
        <p:nvCxnSpPr>
          <p:cNvPr id="17" name="Lige forbindelse 16">
            <a:extLst>
              <a:ext uri="{FF2B5EF4-FFF2-40B4-BE49-F238E27FC236}">
                <a16:creationId xmlns:a16="http://schemas.microsoft.com/office/drawing/2014/main" id="{A79265AF-FFDC-457A-B5A1-EC98FEF89540}"/>
              </a:ext>
            </a:extLst>
          </p:cNvPr>
          <p:cNvCxnSpPr>
            <a:cxnSpLocks/>
          </p:cNvCxnSpPr>
          <p:nvPr/>
        </p:nvCxnSpPr>
        <p:spPr>
          <a:xfrm>
            <a:off x="4727171" y="3698417"/>
            <a:ext cx="33435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A79265AF-FFDC-457A-B5A1-EC98FEF89540}"/>
              </a:ext>
            </a:extLst>
          </p:cNvPr>
          <p:cNvCxnSpPr>
            <a:cxnSpLocks/>
          </p:cNvCxnSpPr>
          <p:nvPr/>
        </p:nvCxnSpPr>
        <p:spPr>
          <a:xfrm>
            <a:off x="3048738" y="3697946"/>
            <a:ext cx="70122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A79265AF-FFDC-457A-B5A1-EC98FEF89540}"/>
              </a:ext>
            </a:extLst>
          </p:cNvPr>
          <p:cNvCxnSpPr>
            <a:cxnSpLocks/>
          </p:cNvCxnSpPr>
          <p:nvPr/>
        </p:nvCxnSpPr>
        <p:spPr>
          <a:xfrm>
            <a:off x="2641600" y="4164878"/>
            <a:ext cx="117126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A79265AF-FFDC-457A-B5A1-EC98FEF89540}"/>
              </a:ext>
            </a:extLst>
          </p:cNvPr>
          <p:cNvCxnSpPr>
            <a:cxnSpLocks/>
          </p:cNvCxnSpPr>
          <p:nvPr/>
        </p:nvCxnSpPr>
        <p:spPr>
          <a:xfrm>
            <a:off x="3116599" y="4515055"/>
            <a:ext cx="764131" cy="0"/>
          </a:xfrm>
          <a:prstGeom prst="line">
            <a:avLst/>
          </a:prstGeom>
        </p:spPr>
        <p:style>
          <a:lnRef idx="1">
            <a:schemeClr val="accent3"/>
          </a:lnRef>
          <a:fillRef idx="0">
            <a:schemeClr val="accent3"/>
          </a:fillRef>
          <a:effectRef idx="0">
            <a:schemeClr val="accent3"/>
          </a:effectRef>
          <a:fontRef idx="minor">
            <a:schemeClr val="tx1"/>
          </a:fontRef>
        </p:style>
      </p:cxnSp>
      <p:pic>
        <p:nvPicPr>
          <p:cNvPr id="15" name="Billede 14">
            <a:extLst>
              <a:ext uri="{FF2B5EF4-FFF2-40B4-BE49-F238E27FC236}">
                <a16:creationId xmlns:a16="http://schemas.microsoft.com/office/drawing/2014/main" id="{4CB32550-05D6-D94A-A9FF-CF947B16D0A4}"/>
              </a:ext>
            </a:extLst>
          </p:cNvPr>
          <p:cNvPicPr>
            <a:picLocks noChangeAspect="1"/>
          </p:cNvPicPr>
          <p:nvPr/>
        </p:nvPicPr>
        <p:blipFill>
          <a:blip r:embed="rId5"/>
          <a:stretch>
            <a:fillRect/>
          </a:stretch>
        </p:blipFill>
        <p:spPr>
          <a:xfrm>
            <a:off x="0" y="-91421"/>
            <a:ext cx="12192000" cy="1591765"/>
          </a:xfrm>
          <a:prstGeom prst="rect">
            <a:avLst/>
          </a:prstGeom>
        </p:spPr>
      </p:pic>
      <p:sp>
        <p:nvSpPr>
          <p:cNvPr id="3" name="Tekstfelt 2">
            <a:extLst>
              <a:ext uri="{FF2B5EF4-FFF2-40B4-BE49-F238E27FC236}">
                <a16:creationId xmlns:a16="http://schemas.microsoft.com/office/drawing/2014/main" id="{3B75DF82-8ADB-6047-8FF1-CC969E9A0AE6}"/>
              </a:ext>
            </a:extLst>
          </p:cNvPr>
          <p:cNvSpPr txBox="1"/>
          <p:nvPr/>
        </p:nvSpPr>
        <p:spPr>
          <a:xfrm>
            <a:off x="3238065" y="5340525"/>
            <a:ext cx="2070535" cy="369332"/>
          </a:xfrm>
          <a:prstGeom prst="rect">
            <a:avLst/>
          </a:prstGeom>
          <a:noFill/>
        </p:spPr>
        <p:txBody>
          <a:bodyPr wrap="square" rtlCol="0">
            <a:spAutoFit/>
          </a:bodyPr>
          <a:lstStyle/>
          <a:p>
            <a:r>
              <a:rPr lang="da-DK" dirty="0"/>
              <a:t>1259 kJ = 300 kcal</a:t>
            </a:r>
          </a:p>
        </p:txBody>
      </p:sp>
      <p:sp>
        <p:nvSpPr>
          <p:cNvPr id="4" name="Tekstfelt 3">
            <a:extLst>
              <a:ext uri="{FF2B5EF4-FFF2-40B4-BE49-F238E27FC236}">
                <a16:creationId xmlns:a16="http://schemas.microsoft.com/office/drawing/2014/main" id="{8C7B5051-1FE8-CD40-B73C-5C795832F3F7}"/>
              </a:ext>
            </a:extLst>
          </p:cNvPr>
          <p:cNvSpPr txBox="1"/>
          <p:nvPr/>
        </p:nvSpPr>
        <p:spPr>
          <a:xfrm>
            <a:off x="6965362" y="5346700"/>
            <a:ext cx="1988138" cy="369332"/>
          </a:xfrm>
          <a:prstGeom prst="rect">
            <a:avLst/>
          </a:prstGeom>
          <a:noFill/>
        </p:spPr>
        <p:txBody>
          <a:bodyPr wrap="square" rtlCol="0">
            <a:spAutoFit/>
          </a:bodyPr>
          <a:lstStyle/>
          <a:p>
            <a:r>
              <a:rPr lang="da-DK" dirty="0"/>
              <a:t>1357 kJ = 323 kcal</a:t>
            </a:r>
          </a:p>
        </p:txBody>
      </p:sp>
    </p:spTree>
    <p:extLst>
      <p:ext uri="{BB962C8B-B14F-4D97-AF65-F5344CB8AC3E}">
        <p14:creationId xmlns:p14="http://schemas.microsoft.com/office/powerpoint/2010/main" val="99727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4423024" y="1634414"/>
            <a:ext cx="3345951" cy="879779"/>
          </a:xfrm>
        </p:spPr>
        <p:txBody>
          <a:bodyPr anchor="ctr">
            <a:normAutofit/>
          </a:bodyPr>
          <a:lstStyle/>
          <a:p>
            <a:r>
              <a:rPr lang="da-DK" sz="3200" dirty="0"/>
              <a:t>Mellemmåltid</a:t>
            </a:r>
          </a:p>
        </p:txBody>
      </p:sp>
      <p:pic>
        <p:nvPicPr>
          <p:cNvPr id="6" name="Billede 5">
            <a:extLst>
              <a:ext uri="{FF2B5EF4-FFF2-40B4-BE49-F238E27FC236}">
                <a16:creationId xmlns:a16="http://schemas.microsoft.com/office/drawing/2014/main" id="{F786973A-E44F-4DAE-A679-50317F8C1074}"/>
              </a:ext>
            </a:extLst>
          </p:cNvPr>
          <p:cNvPicPr>
            <a:picLocks noChangeAspect="1"/>
          </p:cNvPicPr>
          <p:nvPr/>
        </p:nvPicPr>
        <p:blipFill rotWithShape="1">
          <a:blip r:embed="rId3">
            <a:extLst>
              <a:ext uri="{28A0092B-C50C-407E-A947-70E740481C1C}">
                <a14:useLocalDpi xmlns:a14="http://schemas.microsoft.com/office/drawing/2010/main" val="0"/>
              </a:ext>
            </a:extLst>
          </a:blip>
          <a:srcRect b="22005"/>
          <a:stretch/>
        </p:blipFill>
        <p:spPr>
          <a:xfrm>
            <a:off x="3299472" y="2787711"/>
            <a:ext cx="5839640" cy="2333028"/>
          </a:xfrm>
          <a:prstGeom prst="rect">
            <a:avLst/>
          </a:prstGeom>
        </p:spPr>
      </p:pic>
      <p:sp>
        <p:nvSpPr>
          <p:cNvPr id="7" name="Tekstfelt 6">
            <a:extLst>
              <a:ext uri="{FF2B5EF4-FFF2-40B4-BE49-F238E27FC236}">
                <a16:creationId xmlns:a16="http://schemas.microsoft.com/office/drawing/2014/main" id="{A64EDC41-D2C7-40FE-9A87-C1DF6532A16E}"/>
              </a:ext>
            </a:extLst>
          </p:cNvPr>
          <p:cNvSpPr txBox="1"/>
          <p:nvPr/>
        </p:nvSpPr>
        <p:spPr>
          <a:xfrm>
            <a:off x="2480795" y="6478656"/>
            <a:ext cx="6983830" cy="307777"/>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3 chokoladekiks indeholder mere energi end ½ bolle med friskost og ½ stort æble. </a:t>
            </a:r>
          </a:p>
        </p:txBody>
      </p:sp>
      <p:sp>
        <p:nvSpPr>
          <p:cNvPr id="3" name="Tekstfelt 2">
            <a:extLst>
              <a:ext uri="{FF2B5EF4-FFF2-40B4-BE49-F238E27FC236}">
                <a16:creationId xmlns:a16="http://schemas.microsoft.com/office/drawing/2014/main" id="{28297500-E8EE-4D8A-AE00-073CD7E34CFD}"/>
              </a:ext>
            </a:extLst>
          </p:cNvPr>
          <p:cNvSpPr txBox="1"/>
          <p:nvPr/>
        </p:nvSpPr>
        <p:spPr>
          <a:xfrm>
            <a:off x="1044871" y="2976892"/>
            <a:ext cx="1569020" cy="1200329"/>
          </a:xfrm>
          <a:prstGeom prst="rect">
            <a:avLst/>
          </a:prstGeom>
          <a:noFill/>
        </p:spPr>
        <p:txBody>
          <a:bodyPr wrap="square" rtlCol="0">
            <a:spAutoFit/>
          </a:bodyPr>
          <a:lstStyle/>
          <a:p>
            <a:r>
              <a:rPr lang="da-DK" sz="1200" dirty="0"/>
              <a:t>40 g lys bolle bidrager med 20,5 g kulhydrat. </a:t>
            </a:r>
          </a:p>
          <a:p>
            <a:r>
              <a:rPr lang="da-DK" sz="1200" dirty="0">
                <a:solidFill>
                  <a:schemeClr val="accent1">
                    <a:lumMod val="40000"/>
                    <a:lumOff val="60000"/>
                  </a:schemeClr>
                </a:solidFill>
              </a:rPr>
              <a:t>Tip: Små børn bør ikke få for meget fuldkorn, så en lys bolle er også okay.</a:t>
            </a:r>
          </a:p>
        </p:txBody>
      </p:sp>
      <p:sp>
        <p:nvSpPr>
          <p:cNvPr id="8" name="Tekstfelt 7">
            <a:extLst>
              <a:ext uri="{FF2B5EF4-FFF2-40B4-BE49-F238E27FC236}">
                <a16:creationId xmlns:a16="http://schemas.microsoft.com/office/drawing/2014/main" id="{F4D4BFF6-5E9C-4E5F-BD85-3930893C9ACB}"/>
              </a:ext>
            </a:extLst>
          </p:cNvPr>
          <p:cNvSpPr txBox="1"/>
          <p:nvPr/>
        </p:nvSpPr>
        <p:spPr>
          <a:xfrm>
            <a:off x="1630315" y="4283343"/>
            <a:ext cx="1480661" cy="461665"/>
          </a:xfrm>
          <a:prstGeom prst="rect">
            <a:avLst/>
          </a:prstGeom>
          <a:noFill/>
        </p:spPr>
        <p:txBody>
          <a:bodyPr wrap="square" rtlCol="0">
            <a:spAutoFit/>
          </a:bodyPr>
          <a:lstStyle/>
          <a:p>
            <a:r>
              <a:rPr lang="da-DK" sz="1200" dirty="0"/>
              <a:t>80 g æble bidrager med 6 mg C-vitamin</a:t>
            </a:r>
          </a:p>
        </p:txBody>
      </p:sp>
      <p:sp>
        <p:nvSpPr>
          <p:cNvPr id="9" name="Tekstfelt 8">
            <a:extLst>
              <a:ext uri="{FF2B5EF4-FFF2-40B4-BE49-F238E27FC236}">
                <a16:creationId xmlns:a16="http://schemas.microsoft.com/office/drawing/2014/main" id="{917FC959-78C7-4C2C-8AE0-7A5AF62E75F4}"/>
              </a:ext>
            </a:extLst>
          </p:cNvPr>
          <p:cNvSpPr txBox="1"/>
          <p:nvPr/>
        </p:nvSpPr>
        <p:spPr>
          <a:xfrm>
            <a:off x="5297816" y="3699695"/>
            <a:ext cx="1657168" cy="461665"/>
          </a:xfrm>
          <a:prstGeom prst="rect">
            <a:avLst/>
          </a:prstGeom>
          <a:noFill/>
        </p:spPr>
        <p:txBody>
          <a:bodyPr wrap="square" rtlCol="0">
            <a:spAutoFit/>
          </a:bodyPr>
          <a:lstStyle/>
          <a:p>
            <a:r>
              <a:rPr lang="da-DK" sz="1200" dirty="0"/>
              <a:t>15 g friskost bidrager med 2,2 g fedt</a:t>
            </a:r>
          </a:p>
        </p:txBody>
      </p:sp>
      <p:pic>
        <p:nvPicPr>
          <p:cNvPr id="12" name="Billede 11">
            <a:extLst>
              <a:ext uri="{FF2B5EF4-FFF2-40B4-BE49-F238E27FC236}">
                <a16:creationId xmlns:a16="http://schemas.microsoft.com/office/drawing/2014/main" id="{C30F0AC7-013C-46CE-AB37-A3C306B0C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cxnSp>
        <p:nvCxnSpPr>
          <p:cNvPr id="13" name="Lige forbindelse 12">
            <a:extLst>
              <a:ext uri="{FF2B5EF4-FFF2-40B4-BE49-F238E27FC236}">
                <a16:creationId xmlns:a16="http://schemas.microsoft.com/office/drawing/2014/main" id="{A79265AF-FFDC-457A-B5A1-EC98FEF89540}"/>
              </a:ext>
            </a:extLst>
          </p:cNvPr>
          <p:cNvCxnSpPr>
            <a:cxnSpLocks/>
          </p:cNvCxnSpPr>
          <p:nvPr/>
        </p:nvCxnSpPr>
        <p:spPr>
          <a:xfrm>
            <a:off x="2530022" y="3672455"/>
            <a:ext cx="137456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Lige forbindelse 13">
            <a:extLst>
              <a:ext uri="{FF2B5EF4-FFF2-40B4-BE49-F238E27FC236}">
                <a16:creationId xmlns:a16="http://schemas.microsoft.com/office/drawing/2014/main" id="{A79265AF-FFDC-457A-B5A1-EC98FEF89540}"/>
              </a:ext>
            </a:extLst>
          </p:cNvPr>
          <p:cNvCxnSpPr>
            <a:cxnSpLocks/>
          </p:cNvCxnSpPr>
          <p:nvPr/>
        </p:nvCxnSpPr>
        <p:spPr>
          <a:xfrm>
            <a:off x="4330838" y="3872110"/>
            <a:ext cx="90618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Lige forbindelse 15">
            <a:extLst>
              <a:ext uri="{FF2B5EF4-FFF2-40B4-BE49-F238E27FC236}">
                <a16:creationId xmlns:a16="http://schemas.microsoft.com/office/drawing/2014/main" id="{A79265AF-FFDC-457A-B5A1-EC98FEF89540}"/>
              </a:ext>
            </a:extLst>
          </p:cNvPr>
          <p:cNvCxnSpPr>
            <a:cxnSpLocks/>
          </p:cNvCxnSpPr>
          <p:nvPr/>
        </p:nvCxnSpPr>
        <p:spPr>
          <a:xfrm>
            <a:off x="2922481" y="4476677"/>
            <a:ext cx="1178464" cy="0"/>
          </a:xfrm>
          <a:prstGeom prst="line">
            <a:avLst/>
          </a:prstGeom>
        </p:spPr>
        <p:style>
          <a:lnRef idx="1">
            <a:schemeClr val="accent3"/>
          </a:lnRef>
          <a:fillRef idx="0">
            <a:schemeClr val="accent3"/>
          </a:fillRef>
          <a:effectRef idx="0">
            <a:schemeClr val="accent3"/>
          </a:effectRef>
          <a:fontRef idx="minor">
            <a:schemeClr val="tx1"/>
          </a:fontRef>
        </p:style>
      </p:cxnSp>
      <p:pic>
        <p:nvPicPr>
          <p:cNvPr id="15" name="Billede 14">
            <a:extLst>
              <a:ext uri="{FF2B5EF4-FFF2-40B4-BE49-F238E27FC236}">
                <a16:creationId xmlns:a16="http://schemas.microsoft.com/office/drawing/2014/main" id="{8447DD3B-ADC2-DD4B-9248-B82989BD3786}"/>
              </a:ext>
            </a:extLst>
          </p:cNvPr>
          <p:cNvPicPr>
            <a:picLocks noChangeAspect="1"/>
          </p:cNvPicPr>
          <p:nvPr/>
        </p:nvPicPr>
        <p:blipFill>
          <a:blip r:embed="rId5"/>
          <a:stretch>
            <a:fillRect/>
          </a:stretch>
        </p:blipFill>
        <p:spPr>
          <a:xfrm>
            <a:off x="0" y="-91421"/>
            <a:ext cx="12192000" cy="1591765"/>
          </a:xfrm>
          <a:prstGeom prst="rect">
            <a:avLst/>
          </a:prstGeom>
        </p:spPr>
      </p:pic>
      <p:sp>
        <p:nvSpPr>
          <p:cNvPr id="4" name="Tekstfelt 3">
            <a:extLst>
              <a:ext uri="{FF2B5EF4-FFF2-40B4-BE49-F238E27FC236}">
                <a16:creationId xmlns:a16="http://schemas.microsoft.com/office/drawing/2014/main" id="{BBD961CD-B49B-3F4D-8D6A-76069607F324}"/>
              </a:ext>
            </a:extLst>
          </p:cNvPr>
          <p:cNvSpPr txBox="1"/>
          <p:nvPr/>
        </p:nvSpPr>
        <p:spPr>
          <a:xfrm>
            <a:off x="3390900" y="5295900"/>
            <a:ext cx="2222500" cy="369332"/>
          </a:xfrm>
          <a:prstGeom prst="rect">
            <a:avLst/>
          </a:prstGeom>
          <a:noFill/>
        </p:spPr>
        <p:txBody>
          <a:bodyPr wrap="square" rtlCol="0">
            <a:spAutoFit/>
          </a:bodyPr>
          <a:lstStyle/>
          <a:p>
            <a:r>
              <a:rPr lang="da-DK" dirty="0"/>
              <a:t>789 kJ = 188 kcal</a:t>
            </a:r>
          </a:p>
        </p:txBody>
      </p:sp>
      <p:sp>
        <p:nvSpPr>
          <p:cNvPr id="5" name="Tekstfelt 4">
            <a:extLst>
              <a:ext uri="{FF2B5EF4-FFF2-40B4-BE49-F238E27FC236}">
                <a16:creationId xmlns:a16="http://schemas.microsoft.com/office/drawing/2014/main" id="{05956294-B43E-7049-9F49-D1FBE327B305}"/>
              </a:ext>
            </a:extLst>
          </p:cNvPr>
          <p:cNvSpPr txBox="1"/>
          <p:nvPr/>
        </p:nvSpPr>
        <p:spPr>
          <a:xfrm>
            <a:off x="7086600" y="5306299"/>
            <a:ext cx="1739900" cy="369332"/>
          </a:xfrm>
          <a:prstGeom prst="rect">
            <a:avLst/>
          </a:prstGeom>
          <a:noFill/>
        </p:spPr>
        <p:txBody>
          <a:bodyPr wrap="square" rtlCol="0">
            <a:spAutoFit/>
          </a:bodyPr>
          <a:lstStyle/>
          <a:p>
            <a:r>
              <a:rPr lang="da-DK" dirty="0"/>
              <a:t>906 kJ = 216 kcal</a:t>
            </a:r>
          </a:p>
        </p:txBody>
      </p:sp>
    </p:spTree>
    <p:extLst>
      <p:ext uri="{BB962C8B-B14F-4D97-AF65-F5344CB8AC3E}">
        <p14:creationId xmlns:p14="http://schemas.microsoft.com/office/powerpoint/2010/main" val="54791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4774002" y="1593996"/>
            <a:ext cx="2647308" cy="931150"/>
          </a:xfrm>
        </p:spPr>
        <p:txBody>
          <a:bodyPr anchor="ctr">
            <a:normAutofit/>
          </a:bodyPr>
          <a:lstStyle/>
          <a:p>
            <a:r>
              <a:rPr lang="da-DK" sz="3200" dirty="0"/>
              <a:t>Aftensmad</a:t>
            </a:r>
          </a:p>
        </p:txBody>
      </p:sp>
      <p:pic>
        <p:nvPicPr>
          <p:cNvPr id="8" name="Billede 7">
            <a:extLst>
              <a:ext uri="{FF2B5EF4-FFF2-40B4-BE49-F238E27FC236}">
                <a16:creationId xmlns:a16="http://schemas.microsoft.com/office/drawing/2014/main" id="{3FD374BE-D0E8-442D-ABF2-3D9AF857E872}"/>
              </a:ext>
            </a:extLst>
          </p:cNvPr>
          <p:cNvPicPr>
            <a:picLocks noChangeAspect="1"/>
          </p:cNvPicPr>
          <p:nvPr/>
        </p:nvPicPr>
        <p:blipFill rotWithShape="1">
          <a:blip r:embed="rId3">
            <a:extLst>
              <a:ext uri="{28A0092B-C50C-407E-A947-70E740481C1C}">
                <a14:useLocalDpi xmlns:a14="http://schemas.microsoft.com/office/drawing/2010/main" val="0"/>
              </a:ext>
            </a:extLst>
          </a:blip>
          <a:srcRect b="18927"/>
          <a:stretch/>
        </p:blipFill>
        <p:spPr>
          <a:xfrm>
            <a:off x="2780837" y="2492014"/>
            <a:ext cx="6630325" cy="2695402"/>
          </a:xfrm>
          <a:prstGeom prst="rect">
            <a:avLst/>
          </a:prstGeom>
        </p:spPr>
      </p:pic>
      <p:sp>
        <p:nvSpPr>
          <p:cNvPr id="9" name="Tekstfelt 8">
            <a:extLst>
              <a:ext uri="{FF2B5EF4-FFF2-40B4-BE49-F238E27FC236}">
                <a16:creationId xmlns:a16="http://schemas.microsoft.com/office/drawing/2014/main" id="{43764026-06C1-4CC4-8BB8-BCAE02C558F1}"/>
              </a:ext>
            </a:extLst>
          </p:cNvPr>
          <p:cNvSpPr txBox="1"/>
          <p:nvPr/>
        </p:nvSpPr>
        <p:spPr>
          <a:xfrm>
            <a:off x="2924278" y="6251555"/>
            <a:ext cx="6014667" cy="52322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50 g chips og 2 dl sukker sødet saftevand indeholder kun lidt mindre energi end en portion aftensmad med både fuldkornspasta, grøntsager, bacon og dressing.</a:t>
            </a:r>
          </a:p>
        </p:txBody>
      </p:sp>
      <p:sp>
        <p:nvSpPr>
          <p:cNvPr id="6" name="Tekstfelt 5">
            <a:extLst>
              <a:ext uri="{FF2B5EF4-FFF2-40B4-BE49-F238E27FC236}">
                <a16:creationId xmlns:a16="http://schemas.microsoft.com/office/drawing/2014/main" id="{FDCCD839-FCED-4020-B967-C9646DAFD15B}"/>
              </a:ext>
            </a:extLst>
          </p:cNvPr>
          <p:cNvSpPr txBox="1"/>
          <p:nvPr/>
        </p:nvSpPr>
        <p:spPr>
          <a:xfrm>
            <a:off x="5234052" y="4541084"/>
            <a:ext cx="1808252" cy="646331"/>
          </a:xfrm>
          <a:prstGeom prst="rect">
            <a:avLst/>
          </a:prstGeom>
          <a:noFill/>
        </p:spPr>
        <p:txBody>
          <a:bodyPr wrap="square" rtlCol="0">
            <a:spAutoFit/>
          </a:bodyPr>
          <a:lstStyle/>
          <a:p>
            <a:r>
              <a:rPr lang="da-DK" sz="1200" dirty="0"/>
              <a:t>20 g fuldkornspasta bidrager med 1,4 g kostfibre</a:t>
            </a:r>
          </a:p>
        </p:txBody>
      </p:sp>
      <p:sp>
        <p:nvSpPr>
          <p:cNvPr id="7" name="Tekstfelt 6">
            <a:extLst>
              <a:ext uri="{FF2B5EF4-FFF2-40B4-BE49-F238E27FC236}">
                <a16:creationId xmlns:a16="http://schemas.microsoft.com/office/drawing/2014/main" id="{0A8DB24F-AEFC-4CCC-AE64-81CA11484061}"/>
              </a:ext>
            </a:extLst>
          </p:cNvPr>
          <p:cNvSpPr txBox="1"/>
          <p:nvPr/>
        </p:nvSpPr>
        <p:spPr>
          <a:xfrm>
            <a:off x="1034763" y="3927117"/>
            <a:ext cx="2277264" cy="461665"/>
          </a:xfrm>
          <a:prstGeom prst="rect">
            <a:avLst/>
          </a:prstGeom>
          <a:noFill/>
        </p:spPr>
        <p:txBody>
          <a:bodyPr wrap="square" rtlCol="0">
            <a:spAutoFit/>
          </a:bodyPr>
          <a:lstStyle/>
          <a:p>
            <a:r>
              <a:rPr lang="da-DK" sz="1200" dirty="0"/>
              <a:t>40 g ærter bidrager med 10 mg magnesium og 14 mg calcium</a:t>
            </a:r>
          </a:p>
        </p:txBody>
      </p:sp>
      <p:sp>
        <p:nvSpPr>
          <p:cNvPr id="10" name="Tekstfelt 9">
            <a:extLst>
              <a:ext uri="{FF2B5EF4-FFF2-40B4-BE49-F238E27FC236}">
                <a16:creationId xmlns:a16="http://schemas.microsoft.com/office/drawing/2014/main" id="{66887CA5-54C3-415E-ADEF-4607E5F9778D}"/>
              </a:ext>
            </a:extLst>
          </p:cNvPr>
          <p:cNvSpPr txBox="1"/>
          <p:nvPr/>
        </p:nvSpPr>
        <p:spPr>
          <a:xfrm>
            <a:off x="4922745" y="3240262"/>
            <a:ext cx="1808252" cy="461665"/>
          </a:xfrm>
          <a:prstGeom prst="rect">
            <a:avLst/>
          </a:prstGeom>
          <a:noFill/>
        </p:spPr>
        <p:txBody>
          <a:bodyPr wrap="square" rtlCol="0">
            <a:spAutoFit/>
          </a:bodyPr>
          <a:lstStyle/>
          <a:p>
            <a:r>
              <a:rPr lang="da-DK" sz="1200" dirty="0"/>
              <a:t>40 g broccoli bidrager med 1,3 g kostfibre </a:t>
            </a:r>
          </a:p>
        </p:txBody>
      </p:sp>
      <p:sp>
        <p:nvSpPr>
          <p:cNvPr id="11" name="Tekstfelt 10">
            <a:extLst>
              <a:ext uri="{FF2B5EF4-FFF2-40B4-BE49-F238E27FC236}">
                <a16:creationId xmlns:a16="http://schemas.microsoft.com/office/drawing/2014/main" id="{CB3AE9D2-1E6B-4F07-93DE-5532C532C513}"/>
              </a:ext>
            </a:extLst>
          </p:cNvPr>
          <p:cNvSpPr txBox="1"/>
          <p:nvPr/>
        </p:nvSpPr>
        <p:spPr>
          <a:xfrm>
            <a:off x="5312431" y="3970436"/>
            <a:ext cx="1567135" cy="461665"/>
          </a:xfrm>
          <a:prstGeom prst="rect">
            <a:avLst/>
          </a:prstGeom>
          <a:noFill/>
        </p:spPr>
        <p:txBody>
          <a:bodyPr wrap="square" rtlCol="0">
            <a:spAutoFit/>
          </a:bodyPr>
          <a:lstStyle/>
          <a:p>
            <a:r>
              <a:rPr lang="da-DK" sz="1200" dirty="0"/>
              <a:t>15 g bacon bidrager med 3,2 g fedt</a:t>
            </a:r>
          </a:p>
        </p:txBody>
      </p:sp>
      <p:sp>
        <p:nvSpPr>
          <p:cNvPr id="12" name="Tekstfelt 11">
            <a:extLst>
              <a:ext uri="{FF2B5EF4-FFF2-40B4-BE49-F238E27FC236}">
                <a16:creationId xmlns:a16="http://schemas.microsoft.com/office/drawing/2014/main" id="{FB6BEE81-9CF9-481E-B88B-DFFA1E1B6D71}"/>
              </a:ext>
            </a:extLst>
          </p:cNvPr>
          <p:cNvSpPr txBox="1"/>
          <p:nvPr/>
        </p:nvSpPr>
        <p:spPr>
          <a:xfrm>
            <a:off x="1173958" y="3396891"/>
            <a:ext cx="1903133" cy="461665"/>
          </a:xfrm>
          <a:prstGeom prst="rect">
            <a:avLst/>
          </a:prstGeom>
          <a:noFill/>
        </p:spPr>
        <p:txBody>
          <a:bodyPr wrap="square" rtlCol="0">
            <a:spAutoFit/>
          </a:bodyPr>
          <a:lstStyle/>
          <a:p>
            <a:r>
              <a:rPr lang="da-DK" sz="1200" dirty="0"/>
              <a:t>40 g hakket oksekød bidrager med 8,2 g protein</a:t>
            </a:r>
          </a:p>
        </p:txBody>
      </p:sp>
      <p:sp>
        <p:nvSpPr>
          <p:cNvPr id="13" name="Tekstfelt 12">
            <a:extLst>
              <a:ext uri="{FF2B5EF4-FFF2-40B4-BE49-F238E27FC236}">
                <a16:creationId xmlns:a16="http://schemas.microsoft.com/office/drawing/2014/main" id="{4D3DA927-8648-4194-B222-1C62335A43C7}"/>
              </a:ext>
            </a:extLst>
          </p:cNvPr>
          <p:cNvSpPr txBox="1"/>
          <p:nvPr/>
        </p:nvSpPr>
        <p:spPr>
          <a:xfrm>
            <a:off x="1683733" y="4407809"/>
            <a:ext cx="1808252" cy="461665"/>
          </a:xfrm>
          <a:prstGeom prst="rect">
            <a:avLst/>
          </a:prstGeom>
          <a:noFill/>
        </p:spPr>
        <p:txBody>
          <a:bodyPr wrap="square" rtlCol="0">
            <a:spAutoFit/>
          </a:bodyPr>
          <a:lstStyle/>
          <a:p>
            <a:r>
              <a:rPr lang="da-DK" sz="1200" dirty="0"/>
              <a:t>20 g feta bidrager med 124 mg calcium</a:t>
            </a:r>
          </a:p>
        </p:txBody>
      </p:sp>
      <p:pic>
        <p:nvPicPr>
          <p:cNvPr id="18" name="Billede 17">
            <a:extLst>
              <a:ext uri="{FF2B5EF4-FFF2-40B4-BE49-F238E27FC236}">
                <a16:creationId xmlns:a16="http://schemas.microsoft.com/office/drawing/2014/main" id="{B34D7BB8-D500-4879-B44D-3FE65CDD0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cxnSp>
        <p:nvCxnSpPr>
          <p:cNvPr id="19" name="Lige forbindelse 18">
            <a:extLst>
              <a:ext uri="{FF2B5EF4-FFF2-40B4-BE49-F238E27FC236}">
                <a16:creationId xmlns:a16="http://schemas.microsoft.com/office/drawing/2014/main" id="{A79265AF-FFDC-457A-B5A1-EC98FEF89540}"/>
              </a:ext>
            </a:extLst>
          </p:cNvPr>
          <p:cNvCxnSpPr>
            <a:cxnSpLocks/>
          </p:cNvCxnSpPr>
          <p:nvPr/>
        </p:nvCxnSpPr>
        <p:spPr>
          <a:xfrm>
            <a:off x="4611439" y="4711917"/>
            <a:ext cx="62261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A79265AF-FFDC-457A-B5A1-EC98FEF89540}"/>
              </a:ext>
            </a:extLst>
          </p:cNvPr>
          <p:cNvCxnSpPr>
            <a:cxnSpLocks/>
            <a:endCxn id="10" idx="1"/>
          </p:cNvCxnSpPr>
          <p:nvPr/>
        </p:nvCxnSpPr>
        <p:spPr>
          <a:xfrm>
            <a:off x="4454886" y="3465953"/>
            <a:ext cx="467859" cy="5142"/>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A79265AF-FFDC-457A-B5A1-EC98FEF89540}"/>
              </a:ext>
            </a:extLst>
          </p:cNvPr>
          <p:cNvCxnSpPr>
            <a:cxnSpLocks/>
          </p:cNvCxnSpPr>
          <p:nvPr/>
        </p:nvCxnSpPr>
        <p:spPr>
          <a:xfrm>
            <a:off x="3326934" y="4518437"/>
            <a:ext cx="103263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A79265AF-FFDC-457A-B5A1-EC98FEF89540}"/>
              </a:ext>
            </a:extLst>
          </p:cNvPr>
          <p:cNvCxnSpPr>
            <a:cxnSpLocks/>
          </p:cNvCxnSpPr>
          <p:nvPr/>
        </p:nvCxnSpPr>
        <p:spPr>
          <a:xfrm>
            <a:off x="3048495" y="4154357"/>
            <a:ext cx="71663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Lige forbindelse 26">
            <a:extLst>
              <a:ext uri="{FF2B5EF4-FFF2-40B4-BE49-F238E27FC236}">
                <a16:creationId xmlns:a16="http://schemas.microsoft.com/office/drawing/2014/main" id="{A79265AF-FFDC-457A-B5A1-EC98FEF89540}"/>
              </a:ext>
            </a:extLst>
          </p:cNvPr>
          <p:cNvCxnSpPr>
            <a:cxnSpLocks/>
          </p:cNvCxnSpPr>
          <p:nvPr/>
        </p:nvCxnSpPr>
        <p:spPr>
          <a:xfrm>
            <a:off x="4762255" y="4232153"/>
            <a:ext cx="592161" cy="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kstfelt 14">
            <a:extLst>
              <a:ext uri="{FF2B5EF4-FFF2-40B4-BE49-F238E27FC236}">
                <a16:creationId xmlns:a16="http://schemas.microsoft.com/office/drawing/2014/main" id="{B952DC22-5220-A482-82B6-074E47DC2150}"/>
              </a:ext>
            </a:extLst>
          </p:cNvPr>
          <p:cNvSpPr txBox="1"/>
          <p:nvPr/>
        </p:nvSpPr>
        <p:spPr>
          <a:xfrm>
            <a:off x="572204" y="5943778"/>
            <a:ext cx="2015655" cy="830997"/>
          </a:xfrm>
          <a:prstGeom prst="rect">
            <a:avLst/>
          </a:prstGeom>
          <a:noFill/>
        </p:spPr>
        <p:txBody>
          <a:bodyPr wrap="square">
            <a:spAutoFit/>
          </a:bodyPr>
          <a:lstStyle/>
          <a:p>
            <a:r>
              <a:rPr lang="da-DK" sz="1200" dirty="0">
                <a:solidFill>
                  <a:schemeClr val="accent1">
                    <a:lumMod val="40000"/>
                    <a:lumOff val="60000"/>
                  </a:schemeClr>
                </a:solidFill>
              </a:rPr>
              <a:t>Tip: Tilsæt gerne reven gulerod eller hakkede svampe, det gør hakkebøffen mere saftig og velsmagende.</a:t>
            </a:r>
            <a:endParaRPr lang="da-DK" sz="1200" dirty="0"/>
          </a:p>
        </p:txBody>
      </p:sp>
      <p:cxnSp>
        <p:nvCxnSpPr>
          <p:cNvPr id="16" name="Lige forbindelse 15">
            <a:extLst>
              <a:ext uri="{FF2B5EF4-FFF2-40B4-BE49-F238E27FC236}">
                <a16:creationId xmlns:a16="http://schemas.microsoft.com/office/drawing/2014/main" id="{09352EA6-D2C0-F13D-46AF-86B32DB2AE06}"/>
              </a:ext>
            </a:extLst>
          </p:cNvPr>
          <p:cNvCxnSpPr>
            <a:cxnSpLocks/>
          </p:cNvCxnSpPr>
          <p:nvPr/>
        </p:nvCxnSpPr>
        <p:spPr>
          <a:xfrm>
            <a:off x="2982210" y="3701927"/>
            <a:ext cx="1019549" cy="0"/>
          </a:xfrm>
          <a:prstGeom prst="line">
            <a:avLst/>
          </a:prstGeom>
        </p:spPr>
        <p:style>
          <a:lnRef idx="1">
            <a:schemeClr val="accent3"/>
          </a:lnRef>
          <a:fillRef idx="0">
            <a:schemeClr val="accent3"/>
          </a:fillRef>
          <a:effectRef idx="0">
            <a:schemeClr val="accent3"/>
          </a:effectRef>
          <a:fontRef idx="minor">
            <a:schemeClr val="tx1"/>
          </a:fontRef>
        </p:style>
      </p:cxnSp>
      <p:pic>
        <p:nvPicPr>
          <p:cNvPr id="20" name="Billede 19">
            <a:extLst>
              <a:ext uri="{FF2B5EF4-FFF2-40B4-BE49-F238E27FC236}">
                <a16:creationId xmlns:a16="http://schemas.microsoft.com/office/drawing/2014/main" id="{E4A3E1D1-800A-464A-B233-EA0984D39A36}"/>
              </a:ext>
            </a:extLst>
          </p:cNvPr>
          <p:cNvPicPr>
            <a:picLocks noChangeAspect="1"/>
          </p:cNvPicPr>
          <p:nvPr/>
        </p:nvPicPr>
        <p:blipFill>
          <a:blip r:embed="rId5"/>
          <a:stretch>
            <a:fillRect/>
          </a:stretch>
        </p:blipFill>
        <p:spPr>
          <a:xfrm>
            <a:off x="0" y="-91421"/>
            <a:ext cx="12192000" cy="1591765"/>
          </a:xfrm>
          <a:prstGeom prst="rect">
            <a:avLst/>
          </a:prstGeom>
        </p:spPr>
      </p:pic>
      <p:sp>
        <p:nvSpPr>
          <p:cNvPr id="3" name="Tekstfelt 2">
            <a:extLst>
              <a:ext uri="{FF2B5EF4-FFF2-40B4-BE49-F238E27FC236}">
                <a16:creationId xmlns:a16="http://schemas.microsoft.com/office/drawing/2014/main" id="{E6E923B2-6BF9-4448-8354-9A667AED0A8A}"/>
              </a:ext>
            </a:extLst>
          </p:cNvPr>
          <p:cNvSpPr txBox="1"/>
          <p:nvPr/>
        </p:nvSpPr>
        <p:spPr>
          <a:xfrm>
            <a:off x="3198110" y="5305606"/>
            <a:ext cx="2372206" cy="369332"/>
          </a:xfrm>
          <a:prstGeom prst="rect">
            <a:avLst/>
          </a:prstGeom>
          <a:noFill/>
        </p:spPr>
        <p:txBody>
          <a:bodyPr wrap="square" rtlCol="0">
            <a:spAutoFit/>
          </a:bodyPr>
          <a:lstStyle/>
          <a:p>
            <a:r>
              <a:rPr lang="da-DK" dirty="0"/>
              <a:t>1998 kJ = 331 kcal</a:t>
            </a:r>
          </a:p>
        </p:txBody>
      </p:sp>
      <p:sp>
        <p:nvSpPr>
          <p:cNvPr id="4" name="Tekstfelt 3">
            <a:extLst>
              <a:ext uri="{FF2B5EF4-FFF2-40B4-BE49-F238E27FC236}">
                <a16:creationId xmlns:a16="http://schemas.microsoft.com/office/drawing/2014/main" id="{23104274-D6A1-7343-8E71-8C5650AE1446}"/>
              </a:ext>
            </a:extLst>
          </p:cNvPr>
          <p:cNvSpPr txBox="1"/>
          <p:nvPr/>
        </p:nvSpPr>
        <p:spPr>
          <a:xfrm>
            <a:off x="6841466" y="5321300"/>
            <a:ext cx="2059379" cy="369332"/>
          </a:xfrm>
          <a:prstGeom prst="rect">
            <a:avLst/>
          </a:prstGeom>
          <a:noFill/>
        </p:spPr>
        <p:txBody>
          <a:bodyPr wrap="square" rtlCol="0">
            <a:spAutoFit/>
          </a:bodyPr>
          <a:lstStyle/>
          <a:p>
            <a:r>
              <a:rPr lang="da-DK" dirty="0"/>
              <a:t>1445 kJ = 344 kcal</a:t>
            </a:r>
          </a:p>
        </p:txBody>
      </p:sp>
    </p:spTree>
    <p:extLst>
      <p:ext uri="{BB962C8B-B14F-4D97-AF65-F5344CB8AC3E}">
        <p14:creationId xmlns:p14="http://schemas.microsoft.com/office/powerpoint/2010/main" val="265278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4843719" y="1575079"/>
            <a:ext cx="2504562" cy="882912"/>
          </a:xfrm>
        </p:spPr>
        <p:txBody>
          <a:bodyPr anchor="ctr">
            <a:normAutofit/>
          </a:bodyPr>
          <a:lstStyle/>
          <a:p>
            <a:pPr algn="l"/>
            <a:r>
              <a:rPr lang="da-DK" sz="3200" dirty="0"/>
              <a:t>Mellemmåltid</a:t>
            </a:r>
          </a:p>
        </p:txBody>
      </p:sp>
      <p:pic>
        <p:nvPicPr>
          <p:cNvPr id="6" name="Billede 5">
            <a:extLst>
              <a:ext uri="{FF2B5EF4-FFF2-40B4-BE49-F238E27FC236}">
                <a16:creationId xmlns:a16="http://schemas.microsoft.com/office/drawing/2014/main" id="{47094BB3-A3E0-4E5E-B5DE-1703D026F0D1}"/>
              </a:ext>
            </a:extLst>
          </p:cNvPr>
          <p:cNvPicPr>
            <a:picLocks noChangeAspect="1"/>
          </p:cNvPicPr>
          <p:nvPr/>
        </p:nvPicPr>
        <p:blipFill rotWithShape="1">
          <a:blip r:embed="rId3">
            <a:extLst>
              <a:ext uri="{28A0092B-C50C-407E-A947-70E740481C1C}">
                <a14:useLocalDpi xmlns:a14="http://schemas.microsoft.com/office/drawing/2010/main" val="0"/>
              </a:ext>
            </a:extLst>
          </a:blip>
          <a:srcRect b="21774"/>
          <a:stretch/>
        </p:blipFill>
        <p:spPr>
          <a:xfrm>
            <a:off x="2692190" y="2637462"/>
            <a:ext cx="6570834" cy="2264738"/>
          </a:xfrm>
          <a:prstGeom prst="rect">
            <a:avLst/>
          </a:prstGeom>
        </p:spPr>
      </p:pic>
      <p:sp>
        <p:nvSpPr>
          <p:cNvPr id="7" name="Tekstfelt 6">
            <a:extLst>
              <a:ext uri="{FF2B5EF4-FFF2-40B4-BE49-F238E27FC236}">
                <a16:creationId xmlns:a16="http://schemas.microsoft.com/office/drawing/2014/main" id="{7CE95EDE-F754-4A7B-AA5A-A476D43F5CBB}"/>
              </a:ext>
            </a:extLst>
          </p:cNvPr>
          <p:cNvSpPr txBox="1"/>
          <p:nvPr/>
        </p:nvSpPr>
        <p:spPr>
          <a:xfrm>
            <a:off x="3280833" y="6229450"/>
            <a:ext cx="5630334" cy="52322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En lille håndfuld chokoladeknapper indeholder næsten den samme mængde energi som en ½ skive ristet toastbrød med smør og en ½ banan.</a:t>
            </a:r>
          </a:p>
        </p:txBody>
      </p:sp>
      <p:sp>
        <p:nvSpPr>
          <p:cNvPr id="8" name="Tekstfelt 7">
            <a:extLst>
              <a:ext uri="{FF2B5EF4-FFF2-40B4-BE49-F238E27FC236}">
                <a16:creationId xmlns:a16="http://schemas.microsoft.com/office/drawing/2014/main" id="{CB60FA1D-BE5C-4068-B538-E4F8AEA93B60}"/>
              </a:ext>
            </a:extLst>
          </p:cNvPr>
          <p:cNvSpPr txBox="1"/>
          <p:nvPr/>
        </p:nvSpPr>
        <p:spPr>
          <a:xfrm>
            <a:off x="5175880" y="3452502"/>
            <a:ext cx="1603453" cy="461665"/>
          </a:xfrm>
          <a:prstGeom prst="rect">
            <a:avLst/>
          </a:prstGeom>
          <a:noFill/>
        </p:spPr>
        <p:txBody>
          <a:bodyPr wrap="square" rtlCol="0">
            <a:spAutoFit/>
          </a:bodyPr>
          <a:lstStyle/>
          <a:p>
            <a:r>
              <a:rPr lang="da-DK" sz="1200" dirty="0"/>
              <a:t>53 g banan bidrager med 187 mg kalium</a:t>
            </a:r>
          </a:p>
        </p:txBody>
      </p:sp>
      <p:sp>
        <p:nvSpPr>
          <p:cNvPr id="9" name="Tekstfelt 8">
            <a:extLst>
              <a:ext uri="{FF2B5EF4-FFF2-40B4-BE49-F238E27FC236}">
                <a16:creationId xmlns:a16="http://schemas.microsoft.com/office/drawing/2014/main" id="{F77F4E7F-B984-41ED-BE9C-D199B43CB867}"/>
              </a:ext>
            </a:extLst>
          </p:cNvPr>
          <p:cNvSpPr txBox="1"/>
          <p:nvPr/>
        </p:nvSpPr>
        <p:spPr>
          <a:xfrm>
            <a:off x="1455700" y="3401214"/>
            <a:ext cx="1788614" cy="461665"/>
          </a:xfrm>
          <a:prstGeom prst="rect">
            <a:avLst/>
          </a:prstGeom>
          <a:noFill/>
        </p:spPr>
        <p:txBody>
          <a:bodyPr wrap="square" rtlCol="0">
            <a:spAutoFit/>
          </a:bodyPr>
          <a:lstStyle/>
          <a:p>
            <a:r>
              <a:rPr lang="da-DK" sz="1200" dirty="0"/>
              <a:t>17 g hvedebrød bidrager med 8,7 g kulhydrat</a:t>
            </a:r>
          </a:p>
        </p:txBody>
      </p:sp>
      <p:sp>
        <p:nvSpPr>
          <p:cNvPr id="10" name="Tekstfelt 9">
            <a:extLst>
              <a:ext uri="{FF2B5EF4-FFF2-40B4-BE49-F238E27FC236}">
                <a16:creationId xmlns:a16="http://schemas.microsoft.com/office/drawing/2014/main" id="{8698109F-1AB6-455E-91C0-EDF8C0FF78C8}"/>
              </a:ext>
            </a:extLst>
          </p:cNvPr>
          <p:cNvSpPr txBox="1"/>
          <p:nvPr/>
        </p:nvSpPr>
        <p:spPr>
          <a:xfrm>
            <a:off x="833268" y="4098082"/>
            <a:ext cx="2285041" cy="646331"/>
          </a:xfrm>
          <a:prstGeom prst="rect">
            <a:avLst/>
          </a:prstGeom>
          <a:noFill/>
        </p:spPr>
        <p:txBody>
          <a:bodyPr wrap="square" rtlCol="0">
            <a:spAutoFit/>
          </a:bodyPr>
          <a:lstStyle/>
          <a:p>
            <a:r>
              <a:rPr lang="da-DK" sz="1200" dirty="0"/>
              <a:t>5 g smør bidrager med 4,1 g fedt. </a:t>
            </a:r>
          </a:p>
          <a:p>
            <a:r>
              <a:rPr lang="da-DK" sz="1200" dirty="0">
                <a:solidFill>
                  <a:schemeClr val="accent1">
                    <a:lumMod val="40000"/>
                    <a:lumOff val="60000"/>
                  </a:schemeClr>
                </a:solidFill>
              </a:rPr>
              <a:t>Tip: brug smør der hvor man rigtig kan smage det.</a:t>
            </a:r>
          </a:p>
        </p:txBody>
      </p:sp>
      <p:pic>
        <p:nvPicPr>
          <p:cNvPr id="12" name="Billede 11">
            <a:extLst>
              <a:ext uri="{FF2B5EF4-FFF2-40B4-BE49-F238E27FC236}">
                <a16:creationId xmlns:a16="http://schemas.microsoft.com/office/drawing/2014/main" id="{27CAE67D-EB23-42C0-B236-D7B1CE03A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cxnSp>
        <p:nvCxnSpPr>
          <p:cNvPr id="14" name="Lige forbindelse 13">
            <a:extLst>
              <a:ext uri="{FF2B5EF4-FFF2-40B4-BE49-F238E27FC236}">
                <a16:creationId xmlns:a16="http://schemas.microsoft.com/office/drawing/2014/main" id="{A79265AF-FFDC-457A-B5A1-EC98FEF89540}"/>
              </a:ext>
            </a:extLst>
          </p:cNvPr>
          <p:cNvCxnSpPr>
            <a:cxnSpLocks/>
          </p:cNvCxnSpPr>
          <p:nvPr/>
        </p:nvCxnSpPr>
        <p:spPr>
          <a:xfrm flipV="1">
            <a:off x="4227758" y="3676385"/>
            <a:ext cx="984939" cy="695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Lige forbindelse 14">
            <a:extLst>
              <a:ext uri="{FF2B5EF4-FFF2-40B4-BE49-F238E27FC236}">
                <a16:creationId xmlns:a16="http://schemas.microsoft.com/office/drawing/2014/main" id="{A79265AF-FFDC-457A-B5A1-EC98FEF89540}"/>
              </a:ext>
            </a:extLst>
          </p:cNvPr>
          <p:cNvCxnSpPr>
            <a:cxnSpLocks/>
          </p:cNvCxnSpPr>
          <p:nvPr/>
        </p:nvCxnSpPr>
        <p:spPr>
          <a:xfrm>
            <a:off x="3048000" y="3676230"/>
            <a:ext cx="73189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Lige forbindelse 15">
            <a:extLst>
              <a:ext uri="{FF2B5EF4-FFF2-40B4-BE49-F238E27FC236}">
                <a16:creationId xmlns:a16="http://schemas.microsoft.com/office/drawing/2014/main" id="{A79265AF-FFDC-457A-B5A1-EC98FEF89540}"/>
              </a:ext>
            </a:extLst>
          </p:cNvPr>
          <p:cNvCxnSpPr>
            <a:cxnSpLocks/>
          </p:cNvCxnSpPr>
          <p:nvPr/>
        </p:nvCxnSpPr>
        <p:spPr>
          <a:xfrm>
            <a:off x="3048000" y="4237417"/>
            <a:ext cx="958185" cy="0"/>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Billede 12">
            <a:extLst>
              <a:ext uri="{FF2B5EF4-FFF2-40B4-BE49-F238E27FC236}">
                <a16:creationId xmlns:a16="http://schemas.microsoft.com/office/drawing/2014/main" id="{5E3F4C70-14E5-7247-8ECB-75B53DB9E3CD}"/>
              </a:ext>
            </a:extLst>
          </p:cNvPr>
          <p:cNvPicPr>
            <a:picLocks noChangeAspect="1"/>
          </p:cNvPicPr>
          <p:nvPr/>
        </p:nvPicPr>
        <p:blipFill>
          <a:blip r:embed="rId5"/>
          <a:stretch>
            <a:fillRect/>
          </a:stretch>
        </p:blipFill>
        <p:spPr>
          <a:xfrm>
            <a:off x="0" y="-91421"/>
            <a:ext cx="12192000" cy="1591765"/>
          </a:xfrm>
          <a:prstGeom prst="rect">
            <a:avLst/>
          </a:prstGeom>
        </p:spPr>
      </p:pic>
      <p:sp>
        <p:nvSpPr>
          <p:cNvPr id="3" name="Tekstfelt 2">
            <a:extLst>
              <a:ext uri="{FF2B5EF4-FFF2-40B4-BE49-F238E27FC236}">
                <a16:creationId xmlns:a16="http://schemas.microsoft.com/office/drawing/2014/main" id="{C3DE7000-B12F-DA46-B427-0CBF468CB4DB}"/>
              </a:ext>
            </a:extLst>
          </p:cNvPr>
          <p:cNvSpPr txBox="1"/>
          <p:nvPr/>
        </p:nvSpPr>
        <p:spPr>
          <a:xfrm>
            <a:off x="3314700" y="4953000"/>
            <a:ext cx="2362200" cy="369332"/>
          </a:xfrm>
          <a:prstGeom prst="rect">
            <a:avLst/>
          </a:prstGeom>
          <a:noFill/>
        </p:spPr>
        <p:txBody>
          <a:bodyPr wrap="square" rtlCol="0">
            <a:spAutoFit/>
          </a:bodyPr>
          <a:lstStyle/>
          <a:p>
            <a:r>
              <a:rPr lang="da-DK" dirty="0"/>
              <a:t>534 kJ = 127 kcal</a:t>
            </a:r>
          </a:p>
        </p:txBody>
      </p:sp>
      <p:sp>
        <p:nvSpPr>
          <p:cNvPr id="4" name="Tekstfelt 3">
            <a:extLst>
              <a:ext uri="{FF2B5EF4-FFF2-40B4-BE49-F238E27FC236}">
                <a16:creationId xmlns:a16="http://schemas.microsoft.com/office/drawing/2014/main" id="{CEFB3EB7-2460-BC47-89E8-E2373B5B80DF}"/>
              </a:ext>
            </a:extLst>
          </p:cNvPr>
          <p:cNvSpPr txBox="1"/>
          <p:nvPr/>
        </p:nvSpPr>
        <p:spPr>
          <a:xfrm>
            <a:off x="7048500" y="4965700"/>
            <a:ext cx="2222500" cy="369332"/>
          </a:xfrm>
          <a:prstGeom prst="rect">
            <a:avLst/>
          </a:prstGeom>
          <a:noFill/>
        </p:spPr>
        <p:txBody>
          <a:bodyPr wrap="square" rtlCol="0">
            <a:spAutoFit/>
          </a:bodyPr>
          <a:lstStyle/>
          <a:p>
            <a:r>
              <a:rPr lang="da-DK" dirty="0"/>
              <a:t>508 kJ = 121 kcal</a:t>
            </a:r>
          </a:p>
        </p:txBody>
      </p:sp>
    </p:spTree>
    <p:extLst>
      <p:ext uri="{BB962C8B-B14F-4D97-AF65-F5344CB8AC3E}">
        <p14:creationId xmlns:p14="http://schemas.microsoft.com/office/powerpoint/2010/main" val="33397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99B9B1E-75E2-CA65-0210-2D4E04E75920}"/>
              </a:ext>
            </a:extLst>
          </p:cNvPr>
          <p:cNvGraphicFramePr>
            <a:graphicFrameLocks/>
          </p:cNvGraphicFramePr>
          <p:nvPr>
            <p:extLst>
              <p:ext uri="{D42A27DB-BD31-4B8C-83A1-F6EECF244321}">
                <p14:modId xmlns:p14="http://schemas.microsoft.com/office/powerpoint/2010/main" val="2491244349"/>
              </p:ext>
            </p:extLst>
          </p:nvPr>
        </p:nvGraphicFramePr>
        <p:xfrm>
          <a:off x="3584022" y="2093974"/>
          <a:ext cx="5005788" cy="3200872"/>
        </p:xfrm>
        <a:graphic>
          <a:graphicData uri="http://schemas.openxmlformats.org/drawingml/2006/chart">
            <c:chart xmlns:c="http://schemas.openxmlformats.org/drawingml/2006/chart" xmlns:r="http://schemas.openxmlformats.org/officeDocument/2006/relationships" r:id="rId3"/>
          </a:graphicData>
        </a:graphic>
      </p:graphicFrame>
      <p:pic>
        <p:nvPicPr>
          <p:cNvPr id="17" name="Billede 16">
            <a:extLst>
              <a:ext uri="{FF2B5EF4-FFF2-40B4-BE49-F238E27FC236}">
                <a16:creationId xmlns:a16="http://schemas.microsoft.com/office/drawing/2014/main" id="{59EA7068-2FDF-4EDA-9580-740A45739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01DFC82C-C1ED-A043-BCBD-F22CEFA8EEED}"/>
              </a:ext>
            </a:extLst>
          </p:cNvPr>
          <p:cNvSpPr txBox="1"/>
          <p:nvPr/>
        </p:nvSpPr>
        <p:spPr>
          <a:xfrm>
            <a:off x="3807774" y="6417364"/>
            <a:ext cx="5749290"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https://altomkost.dk/fakta/naeringsindhold-i-maden/energiprocenter/</a:t>
            </a:r>
            <a:r>
              <a:rPr lang="en-US" sz="1100" dirty="0"/>
              <a:t> </a:t>
            </a:r>
          </a:p>
        </p:txBody>
      </p:sp>
      <p:sp>
        <p:nvSpPr>
          <p:cNvPr id="10" name="Tekstfelt 9">
            <a:extLst>
              <a:ext uri="{FF2B5EF4-FFF2-40B4-BE49-F238E27FC236}">
                <a16:creationId xmlns:a16="http://schemas.microsoft.com/office/drawing/2014/main" id="{1F743A6E-FD6F-6A4F-9893-08DCA23F9B10}"/>
              </a:ext>
            </a:extLst>
          </p:cNvPr>
          <p:cNvSpPr txBox="1"/>
          <p:nvPr/>
        </p:nvSpPr>
        <p:spPr>
          <a:xfrm>
            <a:off x="4815847" y="3694410"/>
            <a:ext cx="1327617" cy="276999"/>
          </a:xfrm>
          <a:prstGeom prst="rect">
            <a:avLst/>
          </a:prstGeom>
          <a:noFill/>
        </p:spPr>
        <p:txBody>
          <a:bodyPr wrap="square" rtlCol="0">
            <a:spAutoFit/>
          </a:bodyPr>
          <a:lstStyle/>
          <a:p>
            <a:r>
              <a:rPr lang="da-DK" sz="1200" dirty="0"/>
              <a:t>Kulhydrat: 52 E%</a:t>
            </a:r>
          </a:p>
        </p:txBody>
      </p:sp>
      <p:sp>
        <p:nvSpPr>
          <p:cNvPr id="13" name="Tekstfelt 12">
            <a:extLst>
              <a:ext uri="{FF2B5EF4-FFF2-40B4-BE49-F238E27FC236}">
                <a16:creationId xmlns:a16="http://schemas.microsoft.com/office/drawing/2014/main" id="{1EA09E59-695D-9E43-AA57-BAA2ACF3783B}"/>
              </a:ext>
            </a:extLst>
          </p:cNvPr>
          <p:cNvSpPr txBox="1"/>
          <p:nvPr/>
        </p:nvSpPr>
        <p:spPr>
          <a:xfrm>
            <a:off x="5998102" y="2945826"/>
            <a:ext cx="1188349" cy="307777"/>
          </a:xfrm>
          <a:prstGeom prst="rect">
            <a:avLst/>
          </a:prstGeom>
          <a:noFill/>
        </p:spPr>
        <p:txBody>
          <a:bodyPr wrap="square" rtlCol="0">
            <a:spAutoFit/>
          </a:bodyPr>
          <a:lstStyle/>
          <a:p>
            <a:r>
              <a:rPr lang="en-US" sz="1200" dirty="0"/>
              <a:t>Protein</a:t>
            </a:r>
            <a:r>
              <a:rPr lang="en-US" sz="1400" dirty="0"/>
              <a:t>: </a:t>
            </a:r>
            <a:r>
              <a:rPr lang="en-US" sz="1200" dirty="0"/>
              <a:t>15 E%</a:t>
            </a:r>
          </a:p>
        </p:txBody>
      </p:sp>
      <p:sp>
        <p:nvSpPr>
          <p:cNvPr id="14" name="Tekstfelt 13">
            <a:extLst>
              <a:ext uri="{FF2B5EF4-FFF2-40B4-BE49-F238E27FC236}">
                <a16:creationId xmlns:a16="http://schemas.microsoft.com/office/drawing/2014/main" id="{D9D6718D-CCC9-5C40-B50A-24CEF2F4A13C}"/>
              </a:ext>
            </a:extLst>
          </p:cNvPr>
          <p:cNvSpPr txBox="1"/>
          <p:nvPr/>
        </p:nvSpPr>
        <p:spPr>
          <a:xfrm>
            <a:off x="6429284" y="3858726"/>
            <a:ext cx="1042987" cy="276999"/>
          </a:xfrm>
          <a:prstGeom prst="rect">
            <a:avLst/>
          </a:prstGeom>
          <a:noFill/>
        </p:spPr>
        <p:txBody>
          <a:bodyPr wrap="square" rtlCol="0">
            <a:spAutoFit/>
          </a:bodyPr>
          <a:lstStyle/>
          <a:p>
            <a:r>
              <a:rPr lang="da-DK" sz="1200" dirty="0"/>
              <a:t>Fedt: 33 E%</a:t>
            </a:r>
          </a:p>
        </p:txBody>
      </p:sp>
      <p:sp>
        <p:nvSpPr>
          <p:cNvPr id="15" name="Tekstfelt 14">
            <a:extLst>
              <a:ext uri="{FF2B5EF4-FFF2-40B4-BE49-F238E27FC236}">
                <a16:creationId xmlns:a16="http://schemas.microsoft.com/office/drawing/2014/main" id="{62F8F76C-D4B3-6049-9485-55C570229A25}"/>
              </a:ext>
            </a:extLst>
          </p:cNvPr>
          <p:cNvSpPr txBox="1"/>
          <p:nvPr/>
        </p:nvSpPr>
        <p:spPr>
          <a:xfrm>
            <a:off x="6429284" y="2602913"/>
            <a:ext cx="1392202"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8" name="Tekstfelt 17">
            <a:extLst>
              <a:ext uri="{FF2B5EF4-FFF2-40B4-BE49-F238E27FC236}">
                <a16:creationId xmlns:a16="http://schemas.microsoft.com/office/drawing/2014/main" id="{A9709EEE-002D-734D-A2C6-A4CE84397F69}"/>
              </a:ext>
            </a:extLst>
          </p:cNvPr>
          <p:cNvSpPr txBox="1"/>
          <p:nvPr/>
        </p:nvSpPr>
        <p:spPr>
          <a:xfrm>
            <a:off x="7059699" y="3555910"/>
            <a:ext cx="1216076"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9" name="Tekstfelt 18">
            <a:extLst>
              <a:ext uri="{FF2B5EF4-FFF2-40B4-BE49-F238E27FC236}">
                <a16:creationId xmlns:a16="http://schemas.microsoft.com/office/drawing/2014/main" id="{10145043-4A00-004F-8385-3856816A20A1}"/>
              </a:ext>
            </a:extLst>
          </p:cNvPr>
          <p:cNvSpPr txBox="1"/>
          <p:nvPr/>
        </p:nvSpPr>
        <p:spPr>
          <a:xfrm>
            <a:off x="3949917" y="3249466"/>
            <a:ext cx="1434745"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22" name="Tekstfelt 21">
            <a:extLst>
              <a:ext uri="{FF2B5EF4-FFF2-40B4-BE49-F238E27FC236}">
                <a16:creationId xmlns:a16="http://schemas.microsoft.com/office/drawing/2014/main" id="{0AB1DC19-B654-4131-8EDD-6638C8D2B1E2}"/>
              </a:ext>
            </a:extLst>
          </p:cNvPr>
          <p:cNvSpPr txBox="1"/>
          <p:nvPr/>
        </p:nvSpPr>
        <p:spPr>
          <a:xfrm>
            <a:off x="4465443" y="5308901"/>
            <a:ext cx="3356042"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sp>
        <p:nvSpPr>
          <p:cNvPr id="7" name="Tekstfelt 6">
            <a:extLst>
              <a:ext uri="{FF2B5EF4-FFF2-40B4-BE49-F238E27FC236}">
                <a16:creationId xmlns:a16="http://schemas.microsoft.com/office/drawing/2014/main" id="{0EB19E99-3E42-061F-EA7D-CFED7B6CFE54}"/>
              </a:ext>
            </a:extLst>
          </p:cNvPr>
          <p:cNvSpPr txBox="1"/>
          <p:nvPr/>
        </p:nvSpPr>
        <p:spPr>
          <a:xfrm>
            <a:off x="6286968" y="4696931"/>
            <a:ext cx="1327617" cy="461665"/>
          </a:xfrm>
          <a:prstGeom prst="rect">
            <a:avLst/>
          </a:prstGeom>
          <a:noFill/>
        </p:spPr>
        <p:txBody>
          <a:bodyPr wrap="square">
            <a:spAutoFit/>
          </a:bodyPr>
          <a:lstStyle/>
          <a:p>
            <a:r>
              <a:rPr lang="da-DK" sz="1200" dirty="0"/>
              <a:t>Heraf max 10 E% mættet fedt</a:t>
            </a:r>
          </a:p>
        </p:txBody>
      </p:sp>
      <p:pic>
        <p:nvPicPr>
          <p:cNvPr id="20" name="Billede 19">
            <a:extLst>
              <a:ext uri="{FF2B5EF4-FFF2-40B4-BE49-F238E27FC236}">
                <a16:creationId xmlns:a16="http://schemas.microsoft.com/office/drawing/2014/main" id="{DBF40307-AFC6-9740-B548-55BA86B8718D}"/>
              </a:ext>
            </a:extLst>
          </p:cNvPr>
          <p:cNvPicPr>
            <a:picLocks noChangeAspect="1"/>
          </p:cNvPicPr>
          <p:nvPr/>
        </p:nvPicPr>
        <p:blipFill>
          <a:blip r:embed="rId6"/>
          <a:stretch>
            <a:fillRect/>
          </a:stretch>
        </p:blipFill>
        <p:spPr>
          <a:xfrm>
            <a:off x="0" y="-91421"/>
            <a:ext cx="12192000" cy="1591765"/>
          </a:xfrm>
          <a:prstGeom prst="rect">
            <a:avLst/>
          </a:prstGeom>
        </p:spPr>
      </p:pic>
    </p:spTree>
    <p:extLst>
      <p:ext uri="{BB962C8B-B14F-4D97-AF65-F5344CB8AC3E}">
        <p14:creationId xmlns:p14="http://schemas.microsoft.com/office/powerpoint/2010/main" val="47056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B509E76-3285-384F-AD33-044D26EFC975}"/>
              </a:ext>
            </a:extLst>
          </p:cNvPr>
          <p:cNvSpPr>
            <a:spLocks noGrp="1"/>
          </p:cNvSpPr>
          <p:nvPr>
            <p:ph type="body" idx="1"/>
          </p:nvPr>
        </p:nvSpPr>
        <p:spPr>
          <a:xfrm>
            <a:off x="3492295" y="1681163"/>
            <a:ext cx="5157787" cy="823912"/>
          </a:xfrm>
        </p:spPr>
        <p:txBody>
          <a:bodyPr/>
          <a:lstStyle/>
          <a:p>
            <a:pPr algn="ctr"/>
            <a:r>
              <a:rPr lang="da-DK" dirty="0"/>
              <a:t>Dagskostforslag makronæringsstoffordeling</a:t>
            </a:r>
          </a:p>
        </p:txBody>
      </p:sp>
      <p:pic>
        <p:nvPicPr>
          <p:cNvPr id="10" name="Pladsholder til indhold 9">
            <a:extLst>
              <a:ext uri="{FF2B5EF4-FFF2-40B4-BE49-F238E27FC236}">
                <a16:creationId xmlns:a16="http://schemas.microsoft.com/office/drawing/2014/main" id="{333540D5-4B7C-7945-B5A1-8D6E55278B0F}"/>
              </a:ext>
            </a:extLst>
          </p:cNvPr>
          <p:cNvPicPr>
            <a:picLocks noGrp="1" noChangeAspect="1"/>
          </p:cNvPicPr>
          <p:nvPr>
            <p:ph sz="half" idx="2"/>
          </p:nvPr>
        </p:nvPicPr>
        <p:blipFill>
          <a:blip r:embed="rId3"/>
          <a:stretch>
            <a:fillRect/>
          </a:stretch>
        </p:blipFill>
        <p:spPr>
          <a:xfrm>
            <a:off x="3492295" y="2798622"/>
            <a:ext cx="5157787" cy="3097494"/>
          </a:xfrm>
          <a:prstGeom prst="rect">
            <a:avLst/>
          </a:prstGeom>
        </p:spPr>
      </p:pic>
      <p:pic>
        <p:nvPicPr>
          <p:cNvPr id="4" name="Billede 3">
            <a:extLst>
              <a:ext uri="{FF2B5EF4-FFF2-40B4-BE49-F238E27FC236}">
                <a16:creationId xmlns:a16="http://schemas.microsoft.com/office/drawing/2014/main" id="{51101844-650E-5138-F9DA-1565C6E08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7" name="Billede 6">
            <a:extLst>
              <a:ext uri="{FF2B5EF4-FFF2-40B4-BE49-F238E27FC236}">
                <a16:creationId xmlns:a16="http://schemas.microsoft.com/office/drawing/2014/main" id="{ED5E2EAC-C39B-5DFF-7BFC-87D2C3E3580D}"/>
              </a:ext>
            </a:extLst>
          </p:cNvPr>
          <p:cNvPicPr>
            <a:picLocks noChangeAspect="1"/>
          </p:cNvPicPr>
          <p:nvPr/>
        </p:nvPicPr>
        <p:blipFill>
          <a:blip r:embed="rId5"/>
          <a:stretch>
            <a:fillRect/>
          </a:stretch>
        </p:blipFill>
        <p:spPr>
          <a:xfrm>
            <a:off x="0" y="-91421"/>
            <a:ext cx="12192000" cy="1591765"/>
          </a:xfrm>
          <a:prstGeom prst="rect">
            <a:avLst/>
          </a:prstGeom>
        </p:spPr>
      </p:pic>
    </p:spTree>
    <p:extLst>
      <p:ext uri="{BB962C8B-B14F-4D97-AF65-F5344CB8AC3E}">
        <p14:creationId xmlns:p14="http://schemas.microsoft.com/office/powerpoint/2010/main" val="402642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8D8E4-43F5-D640-A5A0-DBE4EF50DD69}"/>
              </a:ext>
            </a:extLst>
          </p:cNvPr>
          <p:cNvSpPr>
            <a:spLocks noGrp="1"/>
          </p:cNvSpPr>
          <p:nvPr>
            <p:ph type="title"/>
          </p:nvPr>
        </p:nvSpPr>
        <p:spPr>
          <a:xfrm>
            <a:off x="838200" y="504061"/>
            <a:ext cx="10515600" cy="1325563"/>
          </a:xfrm>
        </p:spPr>
        <p:txBody>
          <a:bodyPr/>
          <a:lstStyle/>
          <a:p>
            <a:r>
              <a:rPr lang="da-DK" dirty="0"/>
              <a:t>Måltidsberegner – Lav personlige kostplaner</a:t>
            </a:r>
          </a:p>
        </p:txBody>
      </p:sp>
      <p:sp>
        <p:nvSpPr>
          <p:cNvPr id="3" name="Rektangel 2">
            <a:extLst>
              <a:ext uri="{FF2B5EF4-FFF2-40B4-BE49-F238E27FC236}">
                <a16:creationId xmlns:a16="http://schemas.microsoft.com/office/drawing/2014/main" id="{A7465E0F-18C2-C24C-8E01-6113B116A194}"/>
              </a:ext>
            </a:extLst>
          </p:cNvPr>
          <p:cNvSpPr/>
          <p:nvPr/>
        </p:nvSpPr>
        <p:spPr>
          <a:xfrm>
            <a:off x="937589" y="2144891"/>
            <a:ext cx="10631559" cy="3416320"/>
          </a:xfrm>
          <a:prstGeom prst="rect">
            <a:avLst/>
          </a:prstGeom>
        </p:spPr>
        <p:txBody>
          <a:bodyPr wrap="square">
            <a:spAutoFit/>
          </a:bodyPr>
          <a:lstStyle/>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Måltidsberegneren giver dig inspiration til at sammensætte personlige dagskostforslag. Ved at indtaste få personlige data og vælge imellem en række måltider, dannes en eller flere personlige kostplaner. Energibidraget for hvert af de valgte måltider kan følges vha. en energi- og kalorieberegner.</a:t>
            </a:r>
          </a:p>
          <a:p>
            <a:pPr marL="285750" indent="-285750">
              <a:buFont typeface="Arial" panose="020B0604020202020204" pitchFamily="34" charset="0"/>
              <a:buChar char="•"/>
            </a:pPr>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Beregneren kan anvendes til personer, der ønsker enten vægttab, vægtvedligehold, vægtøgning eller bare ønsker en madplan med sunde og lækre retter.</a:t>
            </a:r>
          </a:p>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Se denne korte </a:t>
            </a:r>
            <a:r>
              <a:rPr lang="da-DK" u="sng" dirty="0">
                <a:solidFill>
                  <a:srgbClr val="07243B"/>
                </a:solidFill>
                <a:latin typeface="LF Press Sans"/>
                <a:hlinkClick r:id="rId2" tooltip="Lav Personlige Måltidsplaner Med Måltidsberegneren 16 February 2024"/>
              </a:rPr>
              <a:t>videoguide (2:31 min)</a:t>
            </a:r>
            <a:r>
              <a:rPr lang="da-DK" dirty="0">
                <a:solidFill>
                  <a:srgbClr val="212529"/>
                </a:solidFill>
                <a:latin typeface="LF Press Sans"/>
              </a:rPr>
              <a:t> og find ud af, hvordan du nemt kan bruge Måltidsberegneren.</a:t>
            </a:r>
          </a:p>
          <a:p>
            <a:endParaRPr lang="da-DK" dirty="0">
              <a:solidFill>
                <a:srgbClr val="212529"/>
              </a:solidFill>
              <a:latin typeface="LF Press Sans"/>
            </a:endParaRPr>
          </a:p>
          <a:p>
            <a:r>
              <a:rPr lang="da-DK" dirty="0">
                <a:solidFill>
                  <a:srgbClr val="212529"/>
                </a:solidFill>
                <a:latin typeface="LF Press Sans"/>
              </a:rPr>
              <a:t>Måltidsberegner - Lav personlige måltidsplaner tryk her </a:t>
            </a:r>
            <a:r>
              <a:rPr lang="da-DK" dirty="0" err="1">
                <a:solidFill>
                  <a:srgbClr val="212529"/>
                </a:solidFill>
                <a:latin typeface="LF Press Sans"/>
              </a:rPr>
              <a:t>https</a:t>
            </a:r>
            <a:r>
              <a:rPr lang="da-DK" dirty="0">
                <a:solidFill>
                  <a:srgbClr val="212529"/>
                </a:solidFill>
                <a:latin typeface="LF Press Sans"/>
              </a:rPr>
              <a:t>://</a:t>
            </a:r>
            <a:r>
              <a:rPr lang="da-DK" dirty="0" err="1">
                <a:solidFill>
                  <a:srgbClr val="212529"/>
                </a:solidFill>
                <a:latin typeface="LF Press Sans"/>
              </a:rPr>
              <a:t>www.ernaeringsfokus.dk</a:t>
            </a:r>
            <a:r>
              <a:rPr lang="da-DK" dirty="0">
                <a:solidFill>
                  <a:srgbClr val="212529"/>
                </a:solidFill>
                <a:latin typeface="LF Press Sans"/>
              </a:rPr>
              <a:t>/</a:t>
            </a:r>
            <a:r>
              <a:rPr lang="da-DK" dirty="0" err="1">
                <a:solidFill>
                  <a:srgbClr val="212529"/>
                </a:solidFill>
                <a:latin typeface="LF Press Sans"/>
              </a:rPr>
              <a:t>maaltidsberegner</a:t>
            </a:r>
            <a:r>
              <a:rPr lang="da-DK" dirty="0">
                <a:solidFill>
                  <a:srgbClr val="212529"/>
                </a:solidFill>
                <a:latin typeface="LF Press Sans"/>
              </a:rPr>
              <a:t>/. </a:t>
            </a:r>
          </a:p>
          <a:p>
            <a:endParaRPr lang="da-DK" dirty="0">
              <a:solidFill>
                <a:srgbClr val="212529"/>
              </a:solidFill>
              <a:latin typeface="LF Press Sans"/>
            </a:endParaRPr>
          </a:p>
        </p:txBody>
      </p:sp>
      <p:pic>
        <p:nvPicPr>
          <p:cNvPr id="4" name="Billede 3">
            <a:extLst>
              <a:ext uri="{FF2B5EF4-FFF2-40B4-BE49-F238E27FC236}">
                <a16:creationId xmlns:a16="http://schemas.microsoft.com/office/drawing/2014/main" id="{878516DC-EECB-741B-C3C4-CDB015F4BE27}"/>
              </a:ext>
            </a:extLst>
          </p:cNvPr>
          <p:cNvPicPr>
            <a:picLocks noChangeAspect="1"/>
          </p:cNvPicPr>
          <p:nvPr/>
        </p:nvPicPr>
        <p:blipFill>
          <a:blip r:embed="rId3"/>
          <a:stretch>
            <a:fillRect/>
          </a:stretch>
        </p:blipFill>
        <p:spPr>
          <a:xfrm>
            <a:off x="0" y="-98978"/>
            <a:ext cx="12192000" cy="1591765"/>
          </a:xfrm>
          <a:prstGeom prst="rect">
            <a:avLst/>
          </a:prstGeom>
        </p:spPr>
      </p:pic>
      <p:pic>
        <p:nvPicPr>
          <p:cNvPr id="5" name="Billede 4">
            <a:extLst>
              <a:ext uri="{FF2B5EF4-FFF2-40B4-BE49-F238E27FC236}">
                <a16:creationId xmlns:a16="http://schemas.microsoft.com/office/drawing/2014/main" id="{D5AE3D0C-97D7-3B29-4A14-8425A3791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119065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Miljø- og Fødevareministeriets officielle ernæringsmærke, der på en enkel og synlig måde gør det nemmere at finde de sundere fødevarer og madretter</a:t>
            </a:r>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buNone/>
            </a:pPr>
            <a:r>
              <a:rPr lang="da-DK" sz="1500" dirty="0"/>
              <a:t>Vælg morgenmadsprodukter, brød, ris eller pasta med fuldkornsmærket. Børn i alderen 2-10 år anbefales 40-70 gram fuldkorn om dagen, da de ikke spiser så meget mad, mens den øvrige befolkning anbefales at spise mindst 90 gram fuldkorn om dagen</a:t>
            </a:r>
          </a:p>
          <a:p>
            <a:pPr marL="0" indent="0">
              <a:buNone/>
            </a:pPr>
            <a:endParaRPr lang="da-DK" sz="1500" dirty="0"/>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790" y="3608173"/>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443059" y="1638159"/>
            <a:ext cx="10948938" cy="584775"/>
          </a:xfrm>
          <a:prstGeom prst="rect">
            <a:avLst/>
          </a:prstGeom>
          <a:noFill/>
        </p:spPr>
        <p:txBody>
          <a:bodyPr wrap="square" rtlCol="0">
            <a:spAutoFit/>
          </a:bodyPr>
          <a:lstStyle/>
          <a:p>
            <a:r>
              <a:rPr lang="da-DK" sz="3200" b="1" dirty="0">
                <a:latin typeface="+mj-lt"/>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6743529" y="6596390"/>
            <a:ext cx="3288101"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https://altomkost.dk/maerker/fuldkornslogoet/</a:t>
            </a:r>
            <a:r>
              <a:rPr lang="en-US" sz="1100" dirty="0"/>
              <a:t> </a:t>
            </a:r>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https://altomkost.dk/maerker/noeglehullet/private/</a:t>
            </a:r>
            <a:r>
              <a:rPr lang="en-US" sz="1100" dirty="0"/>
              <a:t>  </a:t>
            </a:r>
          </a:p>
        </p:txBody>
      </p:sp>
      <p:pic>
        <p:nvPicPr>
          <p:cNvPr id="16" name="Billede 15">
            <a:extLst>
              <a:ext uri="{FF2B5EF4-FFF2-40B4-BE49-F238E27FC236}">
                <a16:creationId xmlns:a16="http://schemas.microsoft.com/office/drawing/2014/main" id="{5D703B4D-78CC-4D7E-9316-F00E373F98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8752" y="3654130"/>
            <a:ext cx="2682747" cy="2682747"/>
          </a:xfrm>
          <a:prstGeom prst="rect">
            <a:avLst/>
          </a:prstGeom>
        </p:spPr>
      </p:pic>
      <p:pic>
        <p:nvPicPr>
          <p:cNvPr id="15" name="Billede 14">
            <a:extLst>
              <a:ext uri="{FF2B5EF4-FFF2-40B4-BE49-F238E27FC236}">
                <a16:creationId xmlns:a16="http://schemas.microsoft.com/office/drawing/2014/main" id="{639BA63B-14C1-B749-BD10-3405C99C9CB0}"/>
              </a:ext>
            </a:extLst>
          </p:cNvPr>
          <p:cNvPicPr>
            <a:picLocks noChangeAspect="1"/>
          </p:cNvPicPr>
          <p:nvPr/>
        </p:nvPicPr>
        <p:blipFill>
          <a:blip r:embed="rId8"/>
          <a:stretch>
            <a:fillRect/>
          </a:stretch>
        </p:blipFill>
        <p:spPr>
          <a:xfrm>
            <a:off x="0" y="-91421"/>
            <a:ext cx="12192000" cy="1591765"/>
          </a:xfrm>
          <a:prstGeom prst="rect">
            <a:avLst/>
          </a:prstGeom>
        </p:spPr>
      </p:pic>
    </p:spTree>
    <p:extLst>
      <p:ext uri="{BB962C8B-B14F-4D97-AF65-F5344CB8AC3E}">
        <p14:creationId xmlns:p14="http://schemas.microsoft.com/office/powerpoint/2010/main" val="190614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2729131"/>
            <a:ext cx="10515600" cy="3447831"/>
          </a:xfrm>
        </p:spPr>
        <p:txBody>
          <a:bodyPr>
            <a:normAutofit/>
          </a:bodyPr>
          <a:lstStyle/>
          <a:p>
            <a:pPr marL="0" indent="0" algn="ctr">
              <a:buNone/>
            </a:pPr>
            <a:r>
              <a:rPr lang="da-DK" sz="4000" b="1" dirty="0"/>
              <a:t>Råderumsfødevarer</a:t>
            </a:r>
            <a:endParaRPr lang="da-DK" sz="3200" dirty="0"/>
          </a:p>
          <a:p>
            <a:pPr marL="0" indent="0" algn="ctr">
              <a:buNone/>
            </a:pPr>
            <a:r>
              <a:rPr lang="da-DK" sz="3200" i="1" dirty="0"/>
              <a:t> Kalorier fra bl.a. slik, chokolade, kage, is, dessert og</a:t>
            </a:r>
          </a:p>
          <a:p>
            <a:pPr marL="0" indent="0" algn="ctr">
              <a:buNone/>
            </a:pPr>
            <a:r>
              <a:rPr lang="da-DK" sz="3200" i="1" dirty="0"/>
              <a:t>snackbarer, sodavand, energidrikke samt</a:t>
            </a:r>
          </a:p>
          <a:p>
            <a:pPr marL="0" indent="0" algn="ctr">
              <a:buNone/>
            </a:pPr>
            <a:r>
              <a:rPr lang="da-DK" sz="3200" i="1" dirty="0"/>
              <a:t>kunstigt sødede varianter bidrager med energi uden samtidig at indeholde vitaminer og mineraler. </a:t>
            </a:r>
          </a:p>
          <a:p>
            <a:pPr marL="0" indent="0" algn="ctr">
              <a:buNone/>
            </a:pPr>
            <a:r>
              <a:rPr lang="da-DK" sz="3200" i="1" dirty="0"/>
              <a:t>Det kaldes for råderumsfødevarer</a:t>
            </a:r>
          </a:p>
          <a:p>
            <a:pPr marL="0" indent="0" algn="ctr">
              <a:buNone/>
            </a:pPr>
            <a:endParaRPr lang="da-DK" sz="3200" i="1" dirty="0"/>
          </a:p>
          <a:p>
            <a:pPr marL="0" indent="0">
              <a:buNone/>
            </a:pPr>
            <a:endParaRPr lang="da-DK" sz="2400" dirty="0"/>
          </a:p>
          <a:p>
            <a:pPr marL="0" indent="0">
              <a:buNone/>
            </a:pPr>
            <a:endParaRPr lang="da-DK" dirty="0"/>
          </a:p>
        </p:txBody>
      </p:sp>
      <p:pic>
        <p:nvPicPr>
          <p:cNvPr id="6" name="Billede 5">
            <a:extLst>
              <a:ext uri="{FF2B5EF4-FFF2-40B4-BE49-F238E27FC236}">
                <a16:creationId xmlns:a16="http://schemas.microsoft.com/office/drawing/2014/main" id="{FB25B8F7-4E74-44B8-8236-80EF5655D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pic>
        <p:nvPicPr>
          <p:cNvPr id="2" name="Billede 1">
            <a:extLst>
              <a:ext uri="{FF2B5EF4-FFF2-40B4-BE49-F238E27FC236}">
                <a16:creationId xmlns:a16="http://schemas.microsoft.com/office/drawing/2014/main" id="{A905153E-9FC9-394A-9978-BF97BCE934C4}"/>
              </a:ext>
            </a:extLst>
          </p:cNvPr>
          <p:cNvPicPr>
            <a:picLocks noChangeAspect="1"/>
          </p:cNvPicPr>
          <p:nvPr/>
        </p:nvPicPr>
        <p:blipFill>
          <a:blip r:embed="rId4"/>
          <a:stretch>
            <a:fillRect/>
          </a:stretch>
        </p:blipFill>
        <p:spPr>
          <a:xfrm>
            <a:off x="0" y="20551"/>
            <a:ext cx="12192000" cy="1591765"/>
          </a:xfrm>
          <a:prstGeom prst="rect">
            <a:avLst/>
          </a:prstGeom>
        </p:spPr>
      </p:pic>
    </p:spTree>
    <p:extLst>
      <p:ext uri="{BB962C8B-B14F-4D97-AF65-F5344CB8AC3E}">
        <p14:creationId xmlns:p14="http://schemas.microsoft.com/office/powerpoint/2010/main" val="181637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a:bodyPr>
          <a:lstStyle/>
          <a:p>
            <a:pPr marL="0" indent="0" algn="ctr">
              <a:buNone/>
            </a:pPr>
            <a:r>
              <a:rPr lang="da-DK" sz="3200" dirty="0">
                <a:latin typeface="+mj-lt"/>
              </a:rPr>
              <a:t>Fysisk aktivitet</a:t>
            </a:r>
          </a:p>
          <a:p>
            <a:pPr marL="0" indent="0">
              <a:buNone/>
            </a:pPr>
            <a:endParaRPr lang="da-DK" dirty="0"/>
          </a:p>
          <a:p>
            <a:r>
              <a:rPr lang="da-DK" dirty="0"/>
              <a:t>Fysisk aktivitet har i alle aldre mange sundhedsfremmende egenskaber. Mindre børn bevæger sig spontant, og bevægelse styrker barnets motoriske udvikling</a:t>
            </a:r>
          </a:p>
          <a:p>
            <a:r>
              <a:rPr lang="da-DK" dirty="0"/>
              <a:t>Mindre børn er ofte aktive af natur og det er vigtigt at give barnet mulighed for at bevæge sig mest muligt i løbet af dagen</a:t>
            </a:r>
          </a:p>
          <a:p>
            <a:r>
              <a:rPr lang="da-DK" dirty="0"/>
              <a:t>Begræns tid, hvor barnet sidder stille</a:t>
            </a:r>
          </a:p>
          <a:p>
            <a:endParaRPr lang="da-DK" dirty="0"/>
          </a:p>
          <a:p>
            <a:endParaRPr lang="da-DK" sz="2200" dirty="0"/>
          </a:p>
        </p:txBody>
      </p:sp>
      <p:pic>
        <p:nvPicPr>
          <p:cNvPr id="5" name="Billede 4">
            <a:extLst>
              <a:ext uri="{FF2B5EF4-FFF2-40B4-BE49-F238E27FC236}">
                <a16:creationId xmlns:a16="http://schemas.microsoft.com/office/drawing/2014/main" id="{AC4F0490-4C2B-4548-9D4E-C32715076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2" name="Tekstfelt 1">
            <a:extLst>
              <a:ext uri="{FF2B5EF4-FFF2-40B4-BE49-F238E27FC236}">
                <a16:creationId xmlns:a16="http://schemas.microsoft.com/office/drawing/2014/main" id="{9206771D-8C9B-5240-87FF-654A9C2D934D}"/>
              </a:ext>
            </a:extLst>
          </p:cNvPr>
          <p:cNvSpPr txBox="1"/>
          <p:nvPr/>
        </p:nvSpPr>
        <p:spPr>
          <a:xfrm>
            <a:off x="0" y="6417745"/>
            <a:ext cx="7924800" cy="600164"/>
          </a:xfrm>
          <a:prstGeom prst="rect">
            <a:avLst/>
          </a:prstGeom>
          <a:noFill/>
        </p:spPr>
        <p:txBody>
          <a:bodyPr wrap="square" rtlCol="0">
            <a:spAutoFit/>
          </a:bodyPr>
          <a:lstStyle/>
          <a:p>
            <a:r>
              <a:rPr lang="en-US" sz="1100" dirty="0" err="1"/>
              <a:t>Kilde</a:t>
            </a:r>
            <a:r>
              <a:rPr lang="en-US" sz="1100" dirty="0"/>
              <a:t>: </a:t>
            </a:r>
            <a:r>
              <a:rPr lang="da-DK" sz="1100" dirty="0" err="1"/>
              <a:t>https</a:t>
            </a:r>
            <a:r>
              <a:rPr lang="da-DK" sz="1100" dirty="0"/>
              <a:t>://</a:t>
            </a:r>
            <a:r>
              <a:rPr lang="da-DK" sz="1100" dirty="0" err="1"/>
              <a:t>www.sst.dk</a:t>
            </a:r>
            <a:r>
              <a:rPr lang="da-DK" sz="1100" dirty="0"/>
              <a:t>/da/Fagperson/Forebyggelse-og-</a:t>
            </a:r>
            <a:r>
              <a:rPr lang="da-DK" sz="1100" dirty="0" err="1"/>
              <a:t>tvaergaaende</a:t>
            </a:r>
            <a:r>
              <a:rPr lang="da-DK" sz="1100" dirty="0"/>
              <a:t>-indsatser/Fysisk-aktivitet/Anbefalinger-om-fysisk-aktivitet/Boern-0-4-aar</a:t>
            </a:r>
          </a:p>
          <a:p>
            <a:endParaRPr lang="en-US" sz="1100" dirty="0"/>
          </a:p>
        </p:txBody>
      </p:sp>
      <p:pic>
        <p:nvPicPr>
          <p:cNvPr id="6" name="Billede 5">
            <a:extLst>
              <a:ext uri="{FF2B5EF4-FFF2-40B4-BE49-F238E27FC236}">
                <a16:creationId xmlns:a16="http://schemas.microsoft.com/office/drawing/2014/main" id="{370025C6-9597-B74B-AB8F-61A950C23455}"/>
              </a:ext>
            </a:extLst>
          </p:cNvPr>
          <p:cNvPicPr>
            <a:picLocks noChangeAspect="1"/>
          </p:cNvPicPr>
          <p:nvPr/>
        </p:nvPicPr>
        <p:blipFill>
          <a:blip r:embed="rId4"/>
          <a:stretch>
            <a:fillRect/>
          </a:stretch>
        </p:blipFill>
        <p:spPr>
          <a:xfrm>
            <a:off x="0" y="-91421"/>
            <a:ext cx="12192000" cy="1591765"/>
          </a:xfrm>
          <a:prstGeom prst="rect">
            <a:avLst/>
          </a:prstGeom>
        </p:spPr>
      </p:pic>
    </p:spTree>
    <p:extLst>
      <p:ext uri="{BB962C8B-B14F-4D97-AF65-F5344CB8AC3E}">
        <p14:creationId xmlns:p14="http://schemas.microsoft.com/office/powerpoint/2010/main" val="1064158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C8B74-6F3D-471D-A732-C76E18BC4588}"/>
              </a:ext>
            </a:extLst>
          </p:cNvPr>
          <p:cNvSpPr>
            <a:spLocks noGrp="1"/>
          </p:cNvSpPr>
          <p:nvPr>
            <p:ph type="title"/>
          </p:nvPr>
        </p:nvSpPr>
        <p:spPr>
          <a:xfrm>
            <a:off x="-120670" y="2773102"/>
            <a:ext cx="10515600" cy="2580908"/>
          </a:xfrm>
        </p:spPr>
        <p:txBody>
          <a:bodyPr>
            <a:noAutofit/>
          </a:bodyPr>
          <a:lstStyle/>
          <a:p>
            <a:pPr algn="ctr"/>
            <a:br>
              <a:rPr lang="da-DK" sz="4000" b="1" dirty="0"/>
            </a:br>
            <a:r>
              <a:rPr lang="da-DK" sz="3600" b="1" dirty="0"/>
              <a:t>Vidste du at… </a:t>
            </a:r>
            <a:br>
              <a:rPr lang="da-DK" sz="3600" b="1" dirty="0"/>
            </a:br>
            <a:r>
              <a:rPr lang="da-DK" sz="3600" b="1" dirty="0"/>
              <a:t>Sund mad og råderumsfødevarer, </a:t>
            </a:r>
            <a:br>
              <a:rPr lang="da-DK" sz="3600" b="1" dirty="0"/>
            </a:br>
            <a:r>
              <a:rPr lang="da-DK" sz="3600" b="1" dirty="0"/>
              <a:t>3-5 årige børn </a:t>
            </a:r>
            <a:br>
              <a:rPr lang="da-DK" sz="3600" b="1" dirty="0"/>
            </a:br>
            <a:r>
              <a:rPr lang="da-DK" sz="3600" b="1" dirty="0"/>
              <a:t>kan bestilles eller downloades </a:t>
            </a:r>
            <a:r>
              <a:rPr lang="da-DK" sz="3600" b="1" u="sng" dirty="0"/>
              <a:t>gratis</a:t>
            </a:r>
            <a:r>
              <a:rPr lang="da-DK" sz="3600" b="1" dirty="0"/>
              <a:t> her:</a:t>
            </a:r>
            <a:br>
              <a:rPr lang="da-DK" sz="3600" b="1" dirty="0"/>
            </a:br>
            <a:br>
              <a:rPr lang="da-DK" sz="4000" b="1" dirty="0"/>
            </a:br>
            <a:r>
              <a:rPr lang="da-DK" sz="4000" dirty="0">
                <a:hlinkClick r:id="rId2"/>
              </a:rPr>
              <a:t>www.ernæringsfokus.dk</a:t>
            </a:r>
            <a:endParaRPr lang="da-DK" sz="4000" dirty="0"/>
          </a:p>
        </p:txBody>
      </p:sp>
      <p:pic>
        <p:nvPicPr>
          <p:cNvPr id="5" name="Billede 4">
            <a:extLst>
              <a:ext uri="{FF2B5EF4-FFF2-40B4-BE49-F238E27FC236}">
                <a16:creationId xmlns:a16="http://schemas.microsoft.com/office/drawing/2014/main" id="{C92411B2-31A1-431D-9DAB-3B4F806A2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pic>
        <p:nvPicPr>
          <p:cNvPr id="6" name="Billede 5">
            <a:extLst>
              <a:ext uri="{FF2B5EF4-FFF2-40B4-BE49-F238E27FC236}">
                <a16:creationId xmlns:a16="http://schemas.microsoft.com/office/drawing/2014/main" id="{F8DC8E8A-2521-4749-B186-2871C60DF2A3}"/>
              </a:ext>
            </a:extLst>
          </p:cNvPr>
          <p:cNvPicPr>
            <a:picLocks noChangeAspect="1"/>
          </p:cNvPicPr>
          <p:nvPr/>
        </p:nvPicPr>
        <p:blipFill>
          <a:blip r:embed="rId4"/>
          <a:stretch>
            <a:fillRect/>
          </a:stretch>
        </p:blipFill>
        <p:spPr>
          <a:xfrm>
            <a:off x="9134930" y="1825021"/>
            <a:ext cx="2520000" cy="3528989"/>
          </a:xfrm>
          <a:prstGeom prst="rect">
            <a:avLst/>
          </a:prstGeom>
        </p:spPr>
      </p:pic>
      <p:pic>
        <p:nvPicPr>
          <p:cNvPr id="7" name="Billede 6">
            <a:extLst>
              <a:ext uri="{FF2B5EF4-FFF2-40B4-BE49-F238E27FC236}">
                <a16:creationId xmlns:a16="http://schemas.microsoft.com/office/drawing/2014/main" id="{E55F5B0A-5BDF-1A45-9A47-B983BC2BC6AA}"/>
              </a:ext>
            </a:extLst>
          </p:cNvPr>
          <p:cNvPicPr>
            <a:picLocks noChangeAspect="1"/>
          </p:cNvPicPr>
          <p:nvPr/>
        </p:nvPicPr>
        <p:blipFill>
          <a:blip r:embed="rId5"/>
          <a:stretch>
            <a:fillRect/>
          </a:stretch>
        </p:blipFill>
        <p:spPr>
          <a:xfrm>
            <a:off x="0" y="-91421"/>
            <a:ext cx="12192000" cy="1591765"/>
          </a:xfrm>
          <a:prstGeom prst="rect">
            <a:avLst/>
          </a:prstGeom>
        </p:spPr>
      </p:pic>
    </p:spTree>
    <p:extLst>
      <p:ext uri="{BB962C8B-B14F-4D97-AF65-F5344CB8AC3E}">
        <p14:creationId xmlns:p14="http://schemas.microsoft.com/office/powerpoint/2010/main" val="416030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5" name="Billede 4">
            <a:extLst>
              <a:ext uri="{FF2B5EF4-FFF2-40B4-BE49-F238E27FC236}">
                <a16:creationId xmlns:a16="http://schemas.microsoft.com/office/drawing/2014/main" id="{9D40DD93-E588-45AD-AB00-0C848320B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pic>
        <p:nvPicPr>
          <p:cNvPr id="7" name="Billede 6">
            <a:extLst>
              <a:ext uri="{FF2B5EF4-FFF2-40B4-BE49-F238E27FC236}">
                <a16:creationId xmlns:a16="http://schemas.microsoft.com/office/drawing/2014/main" id="{97F097FE-A6A0-6241-825D-9DE37CAA791F}"/>
              </a:ext>
            </a:extLst>
          </p:cNvPr>
          <p:cNvPicPr>
            <a:picLocks noChangeAspect="1"/>
          </p:cNvPicPr>
          <p:nvPr/>
        </p:nvPicPr>
        <p:blipFill>
          <a:blip r:embed="rId6"/>
          <a:stretch>
            <a:fillRect/>
          </a:stretch>
        </p:blipFill>
        <p:spPr>
          <a:xfrm>
            <a:off x="0" y="-91421"/>
            <a:ext cx="12192000" cy="1591765"/>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a:t>
            </a:r>
            <a:r>
              <a:rPr lang="da-DK" sz="3200" b="1" dirty="0">
                <a:latin typeface="+mj-lt"/>
              </a:rPr>
              <a:t>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 </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D71E13C8-2B88-E34E-B3B4-CD401FE3B48A}"/>
              </a:ext>
            </a:extLst>
          </p:cNvPr>
          <p:cNvSpPr txBox="1"/>
          <p:nvPr/>
        </p:nvSpPr>
        <p:spPr>
          <a:xfrm>
            <a:off x="478988" y="5461293"/>
            <a:ext cx="3255345" cy="430887"/>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https://altomkost.dk/raad-og-anbefalinger/de-officielle-kostraad-godt-for-sundhed-og-klima/</a:t>
            </a:r>
            <a:r>
              <a:rPr lang="en-US" sz="1100" dirty="0"/>
              <a:t> </a:t>
            </a:r>
          </a:p>
        </p:txBody>
      </p:sp>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3" y="1808484"/>
            <a:ext cx="2605532" cy="3555242"/>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7DEC755E-05C7-D544-9445-003CA46F0467}"/>
              </a:ext>
            </a:extLst>
          </p:cNvPr>
          <p:cNvPicPr>
            <a:picLocks noChangeAspect="1"/>
          </p:cNvPicPr>
          <p:nvPr/>
        </p:nvPicPr>
        <p:blipFill>
          <a:blip r:embed="rId6"/>
          <a:stretch>
            <a:fillRect/>
          </a:stretch>
        </p:blipFill>
        <p:spPr>
          <a:xfrm>
            <a:off x="0" y="-91421"/>
            <a:ext cx="12192000" cy="1591765"/>
          </a:xfrm>
          <a:prstGeom prst="rect">
            <a:avLst/>
          </a:prstGeom>
        </p:spPr>
      </p:pic>
    </p:spTree>
    <p:extLst>
      <p:ext uri="{BB962C8B-B14F-4D97-AF65-F5344CB8AC3E}">
        <p14:creationId xmlns:p14="http://schemas.microsoft.com/office/powerpoint/2010/main" val="90086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felt 14">
            <a:extLst>
              <a:ext uri="{FF2B5EF4-FFF2-40B4-BE49-F238E27FC236}">
                <a16:creationId xmlns:a16="http://schemas.microsoft.com/office/drawing/2014/main" id="{0DA9D4C5-5BAB-45E2-99F6-8F8835F06162}"/>
              </a:ext>
            </a:extLst>
          </p:cNvPr>
          <p:cNvSpPr txBox="1"/>
          <p:nvPr/>
        </p:nvSpPr>
        <p:spPr>
          <a:xfrm>
            <a:off x="6026227" y="4991398"/>
            <a:ext cx="184731" cy="369332"/>
          </a:xfrm>
          <a:prstGeom prst="rect">
            <a:avLst/>
          </a:prstGeom>
          <a:noFill/>
        </p:spPr>
        <p:txBody>
          <a:bodyPr wrap="none" rtlCol="0">
            <a:spAutoFit/>
          </a:bodyPr>
          <a:lstStyle/>
          <a:p>
            <a:endParaRPr lang="da-DK" dirty="0"/>
          </a:p>
        </p:txBody>
      </p:sp>
      <p:sp>
        <p:nvSpPr>
          <p:cNvPr id="16" name="Tekstfelt 15">
            <a:extLst>
              <a:ext uri="{FF2B5EF4-FFF2-40B4-BE49-F238E27FC236}">
                <a16:creationId xmlns:a16="http://schemas.microsoft.com/office/drawing/2014/main" id="{A1976882-1AB8-4636-9972-8FB037EBFC06}"/>
              </a:ext>
            </a:extLst>
          </p:cNvPr>
          <p:cNvSpPr txBox="1"/>
          <p:nvPr/>
        </p:nvSpPr>
        <p:spPr>
          <a:xfrm>
            <a:off x="320522" y="1599390"/>
            <a:ext cx="10104087" cy="584775"/>
          </a:xfrm>
          <a:prstGeom prst="rect">
            <a:avLst/>
          </a:prstGeom>
          <a:noFill/>
        </p:spPr>
        <p:txBody>
          <a:bodyPr wrap="square" rtlCol="0">
            <a:spAutoFit/>
          </a:bodyPr>
          <a:lstStyle/>
          <a:p>
            <a:r>
              <a:rPr lang="da-DK" sz="3200" b="1" dirty="0">
                <a:latin typeface="+mj-lt"/>
              </a:rPr>
              <a:t>Anbefalinger for børn</a:t>
            </a:r>
            <a:endParaRPr lang="da-DK" sz="1600" dirty="0">
              <a:latin typeface="+mj-lt"/>
            </a:endParaRPr>
          </a:p>
        </p:txBody>
      </p:sp>
      <p:pic>
        <p:nvPicPr>
          <p:cNvPr id="23" name="Billede 22">
            <a:extLst>
              <a:ext uri="{FF2B5EF4-FFF2-40B4-BE49-F238E27FC236}">
                <a16:creationId xmlns:a16="http://schemas.microsoft.com/office/drawing/2014/main" id="{CDB4EE60-2F01-4979-A0F7-399B7959D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19" name="Tekstfelt 18">
            <a:extLst>
              <a:ext uri="{FF2B5EF4-FFF2-40B4-BE49-F238E27FC236}">
                <a16:creationId xmlns:a16="http://schemas.microsoft.com/office/drawing/2014/main" id="{BAEBA6BF-18F2-224B-A737-C9472DDDA00F}"/>
              </a:ext>
            </a:extLst>
          </p:cNvPr>
          <p:cNvSpPr txBox="1"/>
          <p:nvPr/>
        </p:nvSpPr>
        <p:spPr>
          <a:xfrm>
            <a:off x="1997778" y="5244628"/>
            <a:ext cx="1641611" cy="1384995"/>
          </a:xfrm>
          <a:prstGeom prst="rect">
            <a:avLst/>
          </a:prstGeom>
          <a:noFill/>
        </p:spPr>
        <p:txBody>
          <a:bodyPr wrap="square" rtlCol="0">
            <a:spAutoFit/>
          </a:bodyPr>
          <a:lstStyle/>
          <a:p>
            <a:pPr marL="285750" indent="-285750">
              <a:buFontTx/>
              <a:buChar char="-"/>
            </a:pPr>
            <a:r>
              <a:rPr lang="da-DK" sz="1400" dirty="0"/>
              <a:t>Børn i alderen 4-6 år har et råderum på 4 små portioner tomme kalorier per uge.</a:t>
            </a:r>
          </a:p>
        </p:txBody>
      </p:sp>
      <p:pic>
        <p:nvPicPr>
          <p:cNvPr id="25" name="Billede 24" descr="Et billede, der indeholder adskillige&#10;&#10;Automatisk genereret beskrivelse">
            <a:extLst>
              <a:ext uri="{FF2B5EF4-FFF2-40B4-BE49-F238E27FC236}">
                <a16:creationId xmlns:a16="http://schemas.microsoft.com/office/drawing/2014/main" id="{B4B4F610-EE5E-CF4B-ACA5-8E4B6B1C1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33" y="3776855"/>
            <a:ext cx="1488681" cy="2869247"/>
          </a:xfrm>
          <a:prstGeom prst="rect">
            <a:avLst/>
          </a:prstGeom>
        </p:spPr>
      </p:pic>
      <p:sp>
        <p:nvSpPr>
          <p:cNvPr id="26" name="Tekstfelt 25">
            <a:extLst>
              <a:ext uri="{FF2B5EF4-FFF2-40B4-BE49-F238E27FC236}">
                <a16:creationId xmlns:a16="http://schemas.microsoft.com/office/drawing/2014/main" id="{62C4FA83-0F19-B145-8B5F-9C90E8F1E12D}"/>
              </a:ext>
            </a:extLst>
          </p:cNvPr>
          <p:cNvSpPr txBox="1"/>
          <p:nvPr/>
        </p:nvSpPr>
        <p:spPr>
          <a:xfrm>
            <a:off x="2014732" y="2263797"/>
            <a:ext cx="1641612" cy="2893100"/>
          </a:xfrm>
          <a:prstGeom prst="rect">
            <a:avLst/>
          </a:prstGeom>
          <a:noFill/>
        </p:spPr>
        <p:txBody>
          <a:bodyPr wrap="square" rtlCol="0">
            <a:spAutoFit/>
          </a:bodyPr>
          <a:lstStyle/>
          <a:p>
            <a:pPr marL="285750" indent="-285750">
              <a:buFontTx/>
              <a:buChar char="-"/>
            </a:pPr>
            <a:r>
              <a:rPr lang="da-DK" sz="1400" dirty="0"/>
              <a:t>Børn i alderen 4-6 år bør højst drikke 250 ml søde drikke om ugen. Det gælder både drikke sødet med  sukker og drikke sødet med sødestoffer – også kaldet light-drikke.</a:t>
            </a:r>
          </a:p>
        </p:txBody>
      </p:sp>
      <p:pic>
        <p:nvPicPr>
          <p:cNvPr id="3" name="Billede 2" descr="Et billede, der indeholder tekst&#10;&#10;Automatisk genereret beskrivelse">
            <a:extLst>
              <a:ext uri="{FF2B5EF4-FFF2-40B4-BE49-F238E27FC236}">
                <a16:creationId xmlns:a16="http://schemas.microsoft.com/office/drawing/2014/main" id="{09E59774-A4F8-9E4F-92C0-E94852FB97AE}"/>
              </a:ext>
            </a:extLst>
          </p:cNvPr>
          <p:cNvPicPr>
            <a:picLocks noChangeAspect="1"/>
          </p:cNvPicPr>
          <p:nvPr/>
        </p:nvPicPr>
        <p:blipFill rotWithShape="1">
          <a:blip r:embed="rId5">
            <a:extLst>
              <a:ext uri="{28A0092B-C50C-407E-A947-70E740481C1C}">
                <a14:useLocalDpi xmlns:a14="http://schemas.microsoft.com/office/drawing/2010/main" val="0"/>
              </a:ext>
            </a:extLst>
          </a:blip>
          <a:srcRect t="4390"/>
          <a:stretch/>
        </p:blipFill>
        <p:spPr>
          <a:xfrm>
            <a:off x="416135" y="2263500"/>
            <a:ext cx="1488681" cy="1415045"/>
          </a:xfrm>
          <a:prstGeom prst="rect">
            <a:avLst/>
          </a:prstGeom>
        </p:spPr>
      </p:pic>
      <p:pic>
        <p:nvPicPr>
          <p:cNvPr id="7" name="Billede 6" descr="Et billede, der indeholder tekst&#10;&#10;Automatisk genereret beskrivelse">
            <a:extLst>
              <a:ext uri="{FF2B5EF4-FFF2-40B4-BE49-F238E27FC236}">
                <a16:creationId xmlns:a16="http://schemas.microsoft.com/office/drawing/2014/main" id="{C730C64F-2B93-B741-B46D-BDB89D610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0546" y="3857582"/>
            <a:ext cx="1423368" cy="2257200"/>
          </a:xfrm>
          <a:prstGeom prst="rect">
            <a:avLst/>
          </a:prstGeom>
        </p:spPr>
      </p:pic>
      <p:sp>
        <p:nvSpPr>
          <p:cNvPr id="8" name="Tekstfelt 7">
            <a:extLst>
              <a:ext uri="{FF2B5EF4-FFF2-40B4-BE49-F238E27FC236}">
                <a16:creationId xmlns:a16="http://schemas.microsoft.com/office/drawing/2014/main" id="{85AB8301-2F44-1541-86B3-2F649CB40390}"/>
              </a:ext>
            </a:extLst>
          </p:cNvPr>
          <p:cNvSpPr txBox="1"/>
          <p:nvPr/>
        </p:nvSpPr>
        <p:spPr>
          <a:xfrm>
            <a:off x="5499078" y="4058448"/>
            <a:ext cx="1789976" cy="1384995"/>
          </a:xfrm>
          <a:prstGeom prst="rect">
            <a:avLst/>
          </a:prstGeom>
          <a:noFill/>
        </p:spPr>
        <p:txBody>
          <a:bodyPr wrap="square" rtlCol="0">
            <a:spAutoFit/>
          </a:bodyPr>
          <a:lstStyle/>
          <a:p>
            <a:pPr marL="285750" indent="-285750">
              <a:buFontTx/>
              <a:buChar char="-"/>
            </a:pPr>
            <a:r>
              <a:rPr lang="da-DK" sz="1400" dirty="0"/>
              <a:t>Børn mellem 2 og 10 år anbefales at spise 300-500 g grøntsager og frugter om dagen.</a:t>
            </a:r>
          </a:p>
          <a:p>
            <a:r>
              <a:rPr lang="da-DK" sz="1400" dirty="0"/>
              <a:t> </a:t>
            </a:r>
          </a:p>
        </p:txBody>
      </p:sp>
      <p:sp>
        <p:nvSpPr>
          <p:cNvPr id="10" name="Tekstfelt 9">
            <a:extLst>
              <a:ext uri="{FF2B5EF4-FFF2-40B4-BE49-F238E27FC236}">
                <a16:creationId xmlns:a16="http://schemas.microsoft.com/office/drawing/2014/main" id="{DBC443C8-6F97-A848-A6BF-5B9310B51CA5}"/>
              </a:ext>
            </a:extLst>
          </p:cNvPr>
          <p:cNvSpPr txBox="1"/>
          <p:nvPr/>
        </p:nvSpPr>
        <p:spPr>
          <a:xfrm>
            <a:off x="9605694" y="3831147"/>
            <a:ext cx="2158173" cy="2031325"/>
          </a:xfrm>
          <a:prstGeom prst="rect">
            <a:avLst/>
          </a:prstGeom>
          <a:noFill/>
        </p:spPr>
        <p:txBody>
          <a:bodyPr wrap="square" rtlCol="0">
            <a:spAutoFit/>
          </a:bodyPr>
          <a:lstStyle/>
          <a:p>
            <a:pPr marL="285750" indent="-285750">
              <a:buFontTx/>
              <a:buChar char="-"/>
            </a:pPr>
            <a:r>
              <a:rPr lang="da-DK" sz="1400" dirty="0"/>
              <a:t>Børn mellem 2 og 10 år anbefales at spise 175-275 g fisk om ugen.</a:t>
            </a:r>
          </a:p>
          <a:p>
            <a:pPr marL="285750" indent="-285750">
              <a:buFontTx/>
              <a:buChar char="-"/>
            </a:pPr>
            <a:endParaRPr lang="da-DK" sz="1400" dirty="0"/>
          </a:p>
          <a:p>
            <a:pPr marL="285750" indent="-285750">
              <a:buFontTx/>
              <a:buChar char="-"/>
            </a:pPr>
            <a:r>
              <a:rPr lang="da-DK" sz="1400" dirty="0"/>
              <a:t>For børn under 15 år gælder der særlige råd om at begrænse indtaget af store rovfisk, fx tun.</a:t>
            </a:r>
          </a:p>
        </p:txBody>
      </p:sp>
      <p:pic>
        <p:nvPicPr>
          <p:cNvPr id="13" name="Billede 12" descr="Et billede, der indeholder tekst, fisk&#10;&#10;Automatisk genereret beskrivelse">
            <a:extLst>
              <a:ext uri="{FF2B5EF4-FFF2-40B4-BE49-F238E27FC236}">
                <a16:creationId xmlns:a16="http://schemas.microsoft.com/office/drawing/2014/main" id="{D64C8DDF-E893-444C-9EF4-EF36B55711A4}"/>
              </a:ext>
            </a:extLst>
          </p:cNvPr>
          <p:cNvPicPr>
            <a:picLocks noChangeAspect="1"/>
          </p:cNvPicPr>
          <p:nvPr/>
        </p:nvPicPr>
        <p:blipFill rotWithShape="1">
          <a:blip r:embed="rId7">
            <a:extLst>
              <a:ext uri="{28A0092B-C50C-407E-A947-70E740481C1C}">
                <a14:useLocalDpi xmlns:a14="http://schemas.microsoft.com/office/drawing/2010/main" val="0"/>
              </a:ext>
            </a:extLst>
          </a:blip>
          <a:srcRect r="28725"/>
          <a:stretch/>
        </p:blipFill>
        <p:spPr>
          <a:xfrm>
            <a:off x="8112996" y="3857582"/>
            <a:ext cx="1452280" cy="1012801"/>
          </a:xfrm>
          <a:prstGeom prst="rect">
            <a:avLst/>
          </a:prstGeom>
        </p:spPr>
      </p:pic>
      <p:pic>
        <p:nvPicPr>
          <p:cNvPr id="17" name="Billede 16" descr="Et billede, der indeholder tekst, elektronik, cd&#10;&#10;Automatisk genereret beskrivelse">
            <a:extLst>
              <a:ext uri="{FF2B5EF4-FFF2-40B4-BE49-F238E27FC236}">
                <a16:creationId xmlns:a16="http://schemas.microsoft.com/office/drawing/2014/main" id="{B61DCC44-BA2E-7740-91E1-3EB139BA76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1390" y="2263500"/>
            <a:ext cx="1423368" cy="1415045"/>
          </a:xfrm>
          <a:prstGeom prst="rect">
            <a:avLst/>
          </a:prstGeom>
        </p:spPr>
      </p:pic>
      <p:sp>
        <p:nvSpPr>
          <p:cNvPr id="20" name="Tekstfelt 19">
            <a:extLst>
              <a:ext uri="{FF2B5EF4-FFF2-40B4-BE49-F238E27FC236}">
                <a16:creationId xmlns:a16="http://schemas.microsoft.com/office/drawing/2014/main" id="{92019234-6C39-D74E-B9AC-81E67C4AAC85}"/>
              </a:ext>
            </a:extLst>
          </p:cNvPr>
          <p:cNvSpPr txBox="1"/>
          <p:nvPr/>
        </p:nvSpPr>
        <p:spPr>
          <a:xfrm>
            <a:off x="5494674" y="2230709"/>
            <a:ext cx="2362850" cy="1815882"/>
          </a:xfrm>
          <a:prstGeom prst="rect">
            <a:avLst/>
          </a:prstGeom>
          <a:noFill/>
        </p:spPr>
        <p:txBody>
          <a:bodyPr wrap="square" rtlCol="0">
            <a:spAutoFit/>
          </a:bodyPr>
          <a:lstStyle/>
          <a:p>
            <a:pPr marL="285750" indent="-285750">
              <a:buFontTx/>
              <a:buChar char="-"/>
            </a:pPr>
            <a:r>
              <a:rPr lang="da-DK" sz="1400" dirty="0"/>
              <a:t>Børn i alderen 2-5 år anbefales at få 250-300 ml mælk eller mælkeprodukt og 5-10 g ost om dagen eller  275-350 ml mælk eller mælkeprodukt hvis du ikke spiser ost.</a:t>
            </a:r>
          </a:p>
        </p:txBody>
      </p:sp>
      <p:sp>
        <p:nvSpPr>
          <p:cNvPr id="21" name="Tekstfelt 20">
            <a:extLst>
              <a:ext uri="{FF2B5EF4-FFF2-40B4-BE49-F238E27FC236}">
                <a16:creationId xmlns:a16="http://schemas.microsoft.com/office/drawing/2014/main" id="{6A16C6C2-98EC-A74C-9615-1C49A65375C0}"/>
              </a:ext>
            </a:extLst>
          </p:cNvPr>
          <p:cNvSpPr txBox="1"/>
          <p:nvPr/>
        </p:nvSpPr>
        <p:spPr>
          <a:xfrm>
            <a:off x="9610646" y="2184166"/>
            <a:ext cx="1932972" cy="954107"/>
          </a:xfrm>
          <a:prstGeom prst="rect">
            <a:avLst/>
          </a:prstGeom>
          <a:noFill/>
        </p:spPr>
        <p:txBody>
          <a:bodyPr wrap="square" rtlCol="0">
            <a:spAutoFit/>
          </a:bodyPr>
          <a:lstStyle/>
          <a:p>
            <a:pPr marL="285750" indent="-285750">
              <a:buFontTx/>
              <a:buChar char="-"/>
            </a:pPr>
            <a:r>
              <a:rPr lang="da-DK" sz="1400" dirty="0"/>
              <a:t>Børn mellem 2 og 10 år anbefales at spise 40-70 g fuldkorn om dagen</a:t>
            </a:r>
          </a:p>
        </p:txBody>
      </p:sp>
      <p:pic>
        <p:nvPicPr>
          <p:cNvPr id="24" name="Billede 23">
            <a:extLst>
              <a:ext uri="{FF2B5EF4-FFF2-40B4-BE49-F238E27FC236}">
                <a16:creationId xmlns:a16="http://schemas.microsoft.com/office/drawing/2014/main" id="{5E224826-2873-534F-AC6F-96E3DCC3BC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2996" y="2263500"/>
            <a:ext cx="1423369" cy="1423369"/>
          </a:xfrm>
          <a:prstGeom prst="rect">
            <a:avLst/>
          </a:prstGeom>
        </p:spPr>
      </p:pic>
      <p:sp>
        <p:nvSpPr>
          <p:cNvPr id="27" name="Tekstfelt 26">
            <a:extLst>
              <a:ext uri="{FF2B5EF4-FFF2-40B4-BE49-F238E27FC236}">
                <a16:creationId xmlns:a16="http://schemas.microsoft.com/office/drawing/2014/main" id="{60ECDCA5-6839-2D4F-928D-B8E29947BDE4}"/>
              </a:ext>
            </a:extLst>
          </p:cNvPr>
          <p:cNvSpPr txBox="1"/>
          <p:nvPr/>
        </p:nvSpPr>
        <p:spPr>
          <a:xfrm>
            <a:off x="0" y="6613582"/>
            <a:ext cx="1788053" cy="261610"/>
          </a:xfrm>
          <a:prstGeom prst="rect">
            <a:avLst/>
          </a:prstGeom>
          <a:noFill/>
        </p:spPr>
        <p:txBody>
          <a:bodyPr wrap="square" rtlCol="0">
            <a:spAutoFit/>
          </a:bodyPr>
          <a:lstStyle/>
          <a:p>
            <a:r>
              <a:rPr lang="en-US" sz="1100" dirty="0" err="1"/>
              <a:t>Kilde</a:t>
            </a:r>
            <a:r>
              <a:rPr lang="en-US" sz="1100" dirty="0"/>
              <a:t>: </a:t>
            </a:r>
            <a:r>
              <a:rPr lang="en-US" sz="1100" dirty="0" err="1"/>
              <a:t>altomkost.dk</a:t>
            </a:r>
            <a:r>
              <a:rPr lang="en-US" sz="1100" dirty="0"/>
              <a:t> </a:t>
            </a:r>
          </a:p>
        </p:txBody>
      </p:sp>
      <p:pic>
        <p:nvPicPr>
          <p:cNvPr id="2" name="Billede 1">
            <a:extLst>
              <a:ext uri="{FF2B5EF4-FFF2-40B4-BE49-F238E27FC236}">
                <a16:creationId xmlns:a16="http://schemas.microsoft.com/office/drawing/2014/main" id="{8B72BEB7-3C4F-B94D-A948-031EDF38241D}"/>
              </a:ext>
            </a:extLst>
          </p:cNvPr>
          <p:cNvPicPr>
            <a:picLocks noChangeAspect="1"/>
          </p:cNvPicPr>
          <p:nvPr/>
        </p:nvPicPr>
        <p:blipFill>
          <a:blip r:embed="rId10"/>
          <a:stretch>
            <a:fillRect/>
          </a:stretch>
        </p:blipFill>
        <p:spPr>
          <a:xfrm>
            <a:off x="0" y="1890"/>
            <a:ext cx="12192000" cy="1591765"/>
          </a:xfrm>
          <a:prstGeom prst="rect">
            <a:avLst/>
          </a:prstGeom>
        </p:spPr>
      </p:pic>
    </p:spTree>
    <p:extLst>
      <p:ext uri="{BB962C8B-B14F-4D97-AF65-F5344CB8AC3E}">
        <p14:creationId xmlns:p14="http://schemas.microsoft.com/office/powerpoint/2010/main" val="51823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2522863"/>
            <a:ext cx="10515600" cy="4051899"/>
          </a:xfrm>
        </p:spPr>
        <p:txBody>
          <a:bodyPr>
            <a:normAutofit lnSpcReduction="10000"/>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dirty="0"/>
              <a:t> </a:t>
            </a:r>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2" name="Tekstfelt 1">
            <a:extLst>
              <a:ext uri="{FF2B5EF4-FFF2-40B4-BE49-F238E27FC236}">
                <a16:creationId xmlns:a16="http://schemas.microsoft.com/office/drawing/2014/main" id="{745CE076-4FC6-4802-A7AB-99523AD16A75}"/>
              </a:ext>
            </a:extLst>
          </p:cNvPr>
          <p:cNvSpPr txBox="1"/>
          <p:nvPr/>
        </p:nvSpPr>
        <p:spPr>
          <a:xfrm>
            <a:off x="838200" y="4880597"/>
            <a:ext cx="7962472" cy="369332"/>
          </a:xfrm>
          <a:prstGeom prst="rect">
            <a:avLst/>
          </a:prstGeom>
          <a:noFill/>
        </p:spPr>
        <p:txBody>
          <a:bodyPr wrap="square" rtlCol="0">
            <a:spAutoFit/>
          </a:bodyPr>
          <a:lstStyle/>
          <a:p>
            <a:endParaRPr lang="da-DK" dirty="0"/>
          </a:p>
        </p:txBody>
      </p:sp>
      <p:sp>
        <p:nvSpPr>
          <p:cNvPr id="7" name="Tekstfelt 6">
            <a:extLst>
              <a:ext uri="{FF2B5EF4-FFF2-40B4-BE49-F238E27FC236}">
                <a16:creationId xmlns:a16="http://schemas.microsoft.com/office/drawing/2014/main" id="{40B5519A-E9A4-4A68-B05E-80F77F63E63B}"/>
              </a:ext>
            </a:extLst>
          </p:cNvPr>
          <p:cNvSpPr txBox="1"/>
          <p:nvPr/>
        </p:nvSpPr>
        <p:spPr>
          <a:xfrm>
            <a:off x="706173" y="2081401"/>
            <a:ext cx="9726976" cy="4278094"/>
          </a:xfrm>
          <a:prstGeom prst="rect">
            <a:avLst/>
          </a:prstGeom>
          <a:noFill/>
        </p:spPr>
        <p:txBody>
          <a:bodyPr wrap="square" rtlCol="0">
            <a:spAutoFit/>
          </a:bodyPr>
          <a:lstStyle/>
          <a:p>
            <a:endParaRPr lang="da-DK" sz="2000" dirty="0"/>
          </a:p>
          <a:p>
            <a:pPr marL="285750" indent="-285750">
              <a:buFont typeface="Arial" panose="020B0604020202020204" pitchFamily="34" charset="0"/>
              <a:buChar char="•"/>
            </a:pPr>
            <a:r>
              <a:rPr lang="da-DK" b="1" dirty="0"/>
              <a:t>Frugt og grønt: </a:t>
            </a:r>
            <a:r>
              <a:rPr lang="da-DK" dirty="0"/>
              <a:t>40% af børn i alderen 4-6 år efterlever anbefalingerne for frugt og grønt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b="1" dirty="0"/>
              <a:t>Fuldkorn: </a:t>
            </a:r>
            <a:r>
              <a:rPr lang="da-DK" dirty="0"/>
              <a:t>48% af børn i alderen 4-6 år efterlever anbefalingerne for fuldkorn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b="1" dirty="0"/>
              <a:t>Slik og chokolade: </a:t>
            </a:r>
            <a:r>
              <a:rPr lang="da-DK" dirty="0"/>
              <a:t>16% af børn i alderen 4-6 år efterlever anbefalingerne for slik og chokolade</a:t>
            </a:r>
            <a:endParaRPr lang="da-DK" b="1" dirty="0"/>
          </a:p>
          <a:p>
            <a:pPr marL="285750" indent="-285750">
              <a:buFont typeface="Arial" panose="020B0604020202020204" pitchFamily="34" charset="0"/>
              <a:buChar char="•"/>
            </a:pPr>
            <a:endParaRPr lang="da-DK" b="1" dirty="0"/>
          </a:p>
          <a:p>
            <a:pPr marL="285750" indent="-285750">
              <a:buFont typeface="Arial" panose="020B0604020202020204" pitchFamily="34" charset="0"/>
              <a:buChar char="•"/>
            </a:pPr>
            <a:r>
              <a:rPr lang="da-DK" b="1" dirty="0"/>
              <a:t>Mælk og mælkeprodukter: </a:t>
            </a:r>
            <a:r>
              <a:rPr lang="da-DK" dirty="0"/>
              <a:t>Børn i alderen 4-5 år indtager den anbefalede mængde af mælk og mælkeprodukter</a:t>
            </a:r>
          </a:p>
          <a:p>
            <a:endParaRPr lang="da-DK" dirty="0"/>
          </a:p>
          <a:p>
            <a:pPr marL="285750" indent="-285750">
              <a:buFont typeface="Arial" panose="020B0604020202020204" pitchFamily="34" charset="0"/>
              <a:buChar char="•"/>
            </a:pPr>
            <a:r>
              <a:rPr lang="da-DK" b="1" dirty="0"/>
              <a:t>Fedt: </a:t>
            </a:r>
            <a:r>
              <a:rPr lang="da-DK" dirty="0"/>
              <a:t>Fedtets andel af det samlede energiindtag er omkring 35%, hvilket er højere end det anbefalede gennemsnit på 33E%. Dog er det indenfor det anbefalede interval på 25-40 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b="1" dirty="0"/>
              <a:t>Mættet fedt: </a:t>
            </a:r>
            <a:r>
              <a:rPr lang="da-DK" dirty="0"/>
              <a:t>Indtaget af mættet fedt er for højt for alle aldersgrupper, og det gennemsnitlige indhold af mættet fedt i kosten for børn er 15 E% mod anbefalet &lt; 10 E%</a:t>
            </a:r>
          </a:p>
        </p:txBody>
      </p:sp>
      <p:sp>
        <p:nvSpPr>
          <p:cNvPr id="5" name="Tekstfelt 4">
            <a:extLst>
              <a:ext uri="{FF2B5EF4-FFF2-40B4-BE49-F238E27FC236}">
                <a16:creationId xmlns:a16="http://schemas.microsoft.com/office/drawing/2014/main" id="{6FFCC4D9-78F0-4462-9B44-B008F89EF65D}"/>
              </a:ext>
            </a:extLst>
          </p:cNvPr>
          <p:cNvSpPr txBox="1"/>
          <p:nvPr/>
        </p:nvSpPr>
        <p:spPr>
          <a:xfrm>
            <a:off x="468652" y="1789014"/>
            <a:ext cx="9702813" cy="584775"/>
          </a:xfrm>
          <a:prstGeom prst="rect">
            <a:avLst/>
          </a:prstGeom>
          <a:noFill/>
        </p:spPr>
        <p:txBody>
          <a:bodyPr wrap="square" rtlCol="0">
            <a:spAutoFit/>
          </a:bodyPr>
          <a:lstStyle/>
          <a:p>
            <a:r>
              <a:rPr lang="da-DK" sz="3200" b="1" dirty="0">
                <a:latin typeface="+mj-lt"/>
              </a:rPr>
              <a:t>Kostvaner for danske børn</a:t>
            </a:r>
          </a:p>
        </p:txBody>
      </p:sp>
      <p:pic>
        <p:nvPicPr>
          <p:cNvPr id="8" name="Billede 7">
            <a:extLst>
              <a:ext uri="{FF2B5EF4-FFF2-40B4-BE49-F238E27FC236}">
                <a16:creationId xmlns:a16="http://schemas.microsoft.com/office/drawing/2014/main" id="{0C3123C0-01E5-4DF4-B8BB-DCB71D4E7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6" name="Tekstfelt 5">
            <a:extLst>
              <a:ext uri="{FF2B5EF4-FFF2-40B4-BE49-F238E27FC236}">
                <a16:creationId xmlns:a16="http://schemas.microsoft.com/office/drawing/2014/main" id="{AA8CC70D-C614-B943-B0A6-6DF73DDE3B4F}"/>
              </a:ext>
            </a:extLst>
          </p:cNvPr>
          <p:cNvSpPr txBox="1"/>
          <p:nvPr/>
        </p:nvSpPr>
        <p:spPr>
          <a:xfrm>
            <a:off x="0" y="6596390"/>
            <a:ext cx="9225023" cy="261610"/>
          </a:xfrm>
          <a:prstGeom prst="rect">
            <a:avLst/>
          </a:prstGeom>
          <a:noFill/>
        </p:spPr>
        <p:txBody>
          <a:bodyPr wrap="square" rtlCol="0">
            <a:spAutoFit/>
          </a:bodyPr>
          <a:lstStyle/>
          <a:p>
            <a:r>
              <a:rPr lang="en-US" sz="1100" dirty="0" err="1"/>
              <a:t>Kilde</a:t>
            </a:r>
            <a:r>
              <a:rPr lang="en-US" sz="1100" dirty="0"/>
              <a:t>: DTU </a:t>
            </a:r>
            <a:r>
              <a:rPr lang="en-US" sz="1100" dirty="0" err="1"/>
              <a:t>Fødevareinstituttet</a:t>
            </a:r>
            <a:r>
              <a:rPr lang="en-US" sz="1100" dirty="0"/>
              <a:t> “</a:t>
            </a:r>
            <a:r>
              <a:rPr lang="en-US" sz="1100" dirty="0" err="1"/>
              <a:t>Kostens</a:t>
            </a:r>
            <a:r>
              <a:rPr lang="en-US" sz="1100" dirty="0"/>
              <a:t> </a:t>
            </a:r>
            <a:r>
              <a:rPr lang="en-US" sz="1100" dirty="0" err="1"/>
              <a:t>betydning</a:t>
            </a:r>
            <a:r>
              <a:rPr lang="en-US" sz="1100" dirty="0"/>
              <a:t> for </a:t>
            </a:r>
            <a:r>
              <a:rPr lang="en-US" sz="1100" dirty="0" err="1"/>
              <a:t>børn</a:t>
            </a:r>
            <a:r>
              <a:rPr lang="en-US" sz="1100" dirty="0"/>
              <a:t> </a:t>
            </a:r>
            <a:r>
              <a:rPr lang="en-US" sz="1100" dirty="0" err="1"/>
              <a:t>og</a:t>
            </a:r>
            <a:r>
              <a:rPr lang="en-US" sz="1100" dirty="0"/>
              <a:t> </a:t>
            </a:r>
            <a:r>
              <a:rPr lang="en-US" sz="1100" dirty="0" err="1"/>
              <a:t>unges</a:t>
            </a:r>
            <a:r>
              <a:rPr lang="en-US" sz="1100" dirty="0"/>
              <a:t> </a:t>
            </a:r>
            <a:r>
              <a:rPr lang="en-US" sz="1100" dirty="0" err="1"/>
              <a:t>sundhed</a:t>
            </a:r>
            <a:r>
              <a:rPr lang="en-US" sz="1100" dirty="0"/>
              <a:t> </a:t>
            </a:r>
            <a:r>
              <a:rPr lang="en-US" sz="1100" dirty="0" err="1"/>
              <a:t>og</a:t>
            </a:r>
            <a:r>
              <a:rPr lang="en-US" sz="1100" dirty="0"/>
              <a:t> </a:t>
            </a:r>
            <a:r>
              <a:rPr lang="en-US" sz="1100" dirty="0" err="1"/>
              <a:t>overvægt</a:t>
            </a:r>
            <a:r>
              <a:rPr lang="en-US" sz="1100" dirty="0"/>
              <a:t>: 2000-2013” 2017 </a:t>
            </a:r>
            <a:r>
              <a:rPr lang="en-US" sz="1100" dirty="0" err="1"/>
              <a:t>og</a:t>
            </a:r>
            <a:r>
              <a:rPr lang="en-US" sz="1100" dirty="0"/>
              <a:t> “</a:t>
            </a:r>
            <a:r>
              <a:rPr lang="en-US" sz="1100" dirty="0" err="1"/>
              <a:t>Danskernes</a:t>
            </a:r>
            <a:r>
              <a:rPr lang="en-US" sz="1100" dirty="0"/>
              <a:t> </a:t>
            </a:r>
            <a:r>
              <a:rPr lang="en-US" sz="1100" dirty="0" err="1"/>
              <a:t>Kostvaner</a:t>
            </a:r>
            <a:r>
              <a:rPr lang="en-US" sz="1100" dirty="0"/>
              <a:t> 2011-2013” </a:t>
            </a:r>
          </a:p>
        </p:txBody>
      </p:sp>
      <p:pic>
        <p:nvPicPr>
          <p:cNvPr id="9" name="Billede 8">
            <a:extLst>
              <a:ext uri="{FF2B5EF4-FFF2-40B4-BE49-F238E27FC236}">
                <a16:creationId xmlns:a16="http://schemas.microsoft.com/office/drawing/2014/main" id="{9ABAF91F-3C36-3C45-824C-FD9A7FA08F20}"/>
              </a:ext>
            </a:extLst>
          </p:cNvPr>
          <p:cNvPicPr>
            <a:picLocks noChangeAspect="1"/>
          </p:cNvPicPr>
          <p:nvPr/>
        </p:nvPicPr>
        <p:blipFill>
          <a:blip r:embed="rId4"/>
          <a:stretch>
            <a:fillRect/>
          </a:stretch>
        </p:blipFill>
        <p:spPr>
          <a:xfrm>
            <a:off x="0" y="-91421"/>
            <a:ext cx="12192000" cy="1591765"/>
          </a:xfrm>
          <a:prstGeom prst="rect">
            <a:avLst/>
          </a:prstGeom>
        </p:spPr>
      </p:pic>
    </p:spTree>
    <p:extLst>
      <p:ext uri="{BB962C8B-B14F-4D97-AF65-F5344CB8AC3E}">
        <p14:creationId xmlns:p14="http://schemas.microsoft.com/office/powerpoint/2010/main" val="48945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D6EE2-35C8-4621-8025-CE08CC07ECB1}"/>
              </a:ext>
            </a:extLst>
          </p:cNvPr>
          <p:cNvSpPr>
            <a:spLocks noGrp="1"/>
          </p:cNvSpPr>
          <p:nvPr>
            <p:ph type="title"/>
          </p:nvPr>
        </p:nvSpPr>
        <p:spPr>
          <a:xfrm>
            <a:off x="390525" y="1786916"/>
            <a:ext cx="9652000" cy="616603"/>
          </a:xfrm>
        </p:spPr>
        <p:txBody>
          <a:bodyPr>
            <a:normAutofit/>
          </a:bodyPr>
          <a:lstStyle/>
          <a:p>
            <a:r>
              <a:rPr lang="da-DK" sz="3200" b="1" dirty="0"/>
              <a:t>Sukkerindtag blandt danske børn</a:t>
            </a:r>
          </a:p>
        </p:txBody>
      </p:sp>
      <p:sp>
        <p:nvSpPr>
          <p:cNvPr id="3" name="Pladsholder til tekst 2">
            <a:extLst>
              <a:ext uri="{FF2B5EF4-FFF2-40B4-BE49-F238E27FC236}">
                <a16:creationId xmlns:a16="http://schemas.microsoft.com/office/drawing/2014/main" id="{997B6280-B5EB-4936-B7DD-5424B70A2707}"/>
              </a:ext>
            </a:extLst>
          </p:cNvPr>
          <p:cNvSpPr>
            <a:spLocks noGrp="1"/>
          </p:cNvSpPr>
          <p:nvPr>
            <p:ph type="body" idx="1"/>
          </p:nvPr>
        </p:nvSpPr>
        <p:spPr>
          <a:xfrm>
            <a:off x="390525" y="2464550"/>
            <a:ext cx="10744200" cy="3717175"/>
          </a:xfrm>
        </p:spPr>
        <p:txBody>
          <a:bodyPr>
            <a:normAutofit/>
          </a:bodyPr>
          <a:lstStyle/>
          <a:p>
            <a:pPr marL="800100" lvl="2" indent="-285750">
              <a:buFontTx/>
              <a:buChar char="-"/>
            </a:pPr>
            <a:r>
              <a:rPr lang="da-DK" dirty="0">
                <a:solidFill>
                  <a:schemeClr val="tx1"/>
                </a:solidFill>
              </a:rPr>
              <a:t>6 ud af 10 børn spiser for meget sukker</a:t>
            </a:r>
          </a:p>
          <a:p>
            <a:pPr marL="800100" lvl="2" indent="-285750">
              <a:buFontTx/>
              <a:buChar char="-"/>
            </a:pPr>
            <a:r>
              <a:rPr lang="da-DK" dirty="0">
                <a:solidFill>
                  <a:schemeClr val="tx1"/>
                </a:solidFill>
              </a:rPr>
              <a:t>Hovedkilderne er sodavand, saftevand, slik, chokolade og kage</a:t>
            </a:r>
          </a:p>
          <a:p>
            <a:pPr marL="800100" lvl="2" indent="-285750">
              <a:buFontTx/>
              <a:buChar char="-"/>
            </a:pPr>
            <a:r>
              <a:rPr lang="da-DK" dirty="0">
                <a:solidFill>
                  <a:schemeClr val="tx1"/>
                </a:solidFill>
              </a:rPr>
              <a:t>Det er særligt i weekenden at børns sukkerindtag stiger. Her skrues der op for hyggen – og dermed lidt ekstra kage, is, slik og lignende</a:t>
            </a:r>
          </a:p>
          <a:p>
            <a:pPr marL="800100" lvl="2" indent="-285750">
              <a:buFontTx/>
              <a:buChar char="-"/>
            </a:pPr>
            <a:r>
              <a:rPr lang="da-DK" dirty="0">
                <a:solidFill>
                  <a:schemeClr val="tx1"/>
                </a:solidFill>
              </a:rPr>
              <a:t>Mellemmåltider bidrager ofte også til en større mængde sukker, end der er ”plads” til i den samlede dagskost</a:t>
            </a:r>
          </a:p>
          <a:p>
            <a:pPr marL="800100" lvl="2" indent="-285750">
              <a:buFontTx/>
              <a:buChar char="-"/>
            </a:pPr>
            <a:endParaRPr lang="da-DK" dirty="0">
              <a:solidFill>
                <a:schemeClr val="tx1"/>
              </a:solidFill>
            </a:endParaRPr>
          </a:p>
          <a:p>
            <a:pPr marL="800100" lvl="2" indent="-285750">
              <a:buFontTx/>
              <a:buChar char="-"/>
            </a:pPr>
            <a:endParaRPr lang="da-DK" dirty="0">
              <a:solidFill>
                <a:schemeClr val="tx1"/>
              </a:solidFill>
            </a:endParaRPr>
          </a:p>
          <a:p>
            <a:pPr marL="800100" lvl="2" indent="-285750">
              <a:buFontTx/>
              <a:buChar char="-"/>
            </a:pPr>
            <a:r>
              <a:rPr lang="da-DK" dirty="0">
                <a:solidFill>
                  <a:schemeClr val="tx1"/>
                </a:solidFill>
              </a:rPr>
              <a:t>Anbefaling for sukkerindtag er 5E%. Maden kan dog stadig være sund, selvom 10% af madens energi kommer fra sukker. Det svarer til 30 gram sukker om dagen </a:t>
            </a:r>
            <a:r>
              <a:rPr lang="nb-NO" dirty="0">
                <a:solidFill>
                  <a:schemeClr val="tx1"/>
                </a:solidFill>
              </a:rPr>
              <a:t>for et barn på 3-5 år</a:t>
            </a:r>
          </a:p>
          <a:p>
            <a:pPr marL="800100" lvl="2" indent="-285750">
              <a:buFontTx/>
              <a:buChar char="-"/>
            </a:pPr>
            <a:r>
              <a:rPr lang="nb-NO" dirty="0">
                <a:solidFill>
                  <a:schemeClr val="tx1"/>
                </a:solidFill>
              </a:rPr>
              <a:t>Husk det ‘skjulte’ sukker der findes i sammensatte produkter som </a:t>
            </a:r>
            <a:r>
              <a:rPr lang="nb-NO" dirty="0" err="1">
                <a:solidFill>
                  <a:schemeClr val="tx1"/>
                </a:solidFill>
              </a:rPr>
              <a:t>fx</a:t>
            </a:r>
            <a:r>
              <a:rPr lang="nb-NO" dirty="0">
                <a:solidFill>
                  <a:schemeClr val="tx1"/>
                </a:solidFill>
              </a:rPr>
              <a:t> morgenmadsprodukter og kiks</a:t>
            </a:r>
          </a:p>
          <a:p>
            <a:pPr marL="1200150" lvl="2" indent="-285750">
              <a:buFontTx/>
              <a:buChar char="-"/>
            </a:pPr>
            <a:endParaRPr lang="da-DK" dirty="0">
              <a:solidFill>
                <a:schemeClr val="tx1"/>
              </a:solidFill>
            </a:endParaRPr>
          </a:p>
          <a:p>
            <a:endParaRPr lang="da-DK" dirty="0"/>
          </a:p>
        </p:txBody>
      </p:sp>
      <p:pic>
        <p:nvPicPr>
          <p:cNvPr id="5" name="Billede 4">
            <a:extLst>
              <a:ext uri="{FF2B5EF4-FFF2-40B4-BE49-F238E27FC236}">
                <a16:creationId xmlns:a16="http://schemas.microsoft.com/office/drawing/2014/main" id="{22A960F7-1D8C-4387-A8B4-DB589FCE0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6" name="Tekstfelt 5">
            <a:extLst>
              <a:ext uri="{FF2B5EF4-FFF2-40B4-BE49-F238E27FC236}">
                <a16:creationId xmlns:a16="http://schemas.microsoft.com/office/drawing/2014/main" id="{F528B351-65EC-694D-A367-2F1439FCB0CC}"/>
              </a:ext>
            </a:extLst>
          </p:cNvPr>
          <p:cNvSpPr txBox="1"/>
          <p:nvPr/>
        </p:nvSpPr>
        <p:spPr>
          <a:xfrm>
            <a:off x="0" y="6574762"/>
            <a:ext cx="7010400" cy="261610"/>
          </a:xfrm>
          <a:prstGeom prst="rect">
            <a:avLst/>
          </a:prstGeom>
          <a:noFill/>
        </p:spPr>
        <p:txBody>
          <a:bodyPr wrap="square" rtlCol="0">
            <a:spAutoFit/>
          </a:bodyPr>
          <a:lstStyle/>
          <a:p>
            <a:r>
              <a:rPr lang="en-US" sz="1100" dirty="0" err="1"/>
              <a:t>Kilde</a:t>
            </a:r>
            <a:r>
              <a:rPr lang="en-US" sz="1100" dirty="0"/>
              <a:t>: </a:t>
            </a:r>
            <a:r>
              <a:rPr lang="en-US" sz="1100" dirty="0">
                <a:hlinkClick r:id="rId3"/>
              </a:rPr>
              <a:t>https://erduforsoed.dk/fakta-om-sukker-og-soede-sager/</a:t>
            </a:r>
            <a:r>
              <a:rPr lang="en-US" sz="1100" dirty="0"/>
              <a:t> </a:t>
            </a:r>
            <a:r>
              <a:rPr lang="en-US" sz="1100" dirty="0" err="1"/>
              <a:t>og</a:t>
            </a:r>
            <a:r>
              <a:rPr lang="en-US" sz="1100" dirty="0"/>
              <a:t> DTU “</a:t>
            </a:r>
            <a:r>
              <a:rPr lang="en-US" sz="1100" dirty="0" err="1"/>
              <a:t>Danskernes</a:t>
            </a:r>
            <a:r>
              <a:rPr lang="en-US" sz="1100" dirty="0"/>
              <a:t> </a:t>
            </a:r>
            <a:r>
              <a:rPr lang="en-US" sz="1100" dirty="0" err="1"/>
              <a:t>Kostvaner</a:t>
            </a:r>
            <a:r>
              <a:rPr lang="en-US" sz="1100" dirty="0"/>
              <a:t> 2011-2013” </a:t>
            </a:r>
            <a:endParaRPr lang="en-US" sz="1100" dirty="0">
              <a:highlight>
                <a:srgbClr val="FFFF00"/>
              </a:highlight>
            </a:endParaRPr>
          </a:p>
        </p:txBody>
      </p:sp>
      <p:pic>
        <p:nvPicPr>
          <p:cNvPr id="7" name="Billede 6">
            <a:extLst>
              <a:ext uri="{FF2B5EF4-FFF2-40B4-BE49-F238E27FC236}">
                <a16:creationId xmlns:a16="http://schemas.microsoft.com/office/drawing/2014/main" id="{D058F145-4BB9-5B4C-9FA7-21B104FE7E17}"/>
              </a:ext>
            </a:extLst>
          </p:cNvPr>
          <p:cNvPicPr>
            <a:picLocks noChangeAspect="1"/>
          </p:cNvPicPr>
          <p:nvPr/>
        </p:nvPicPr>
        <p:blipFill>
          <a:blip r:embed="rId4"/>
          <a:stretch>
            <a:fillRect/>
          </a:stretch>
        </p:blipFill>
        <p:spPr>
          <a:xfrm>
            <a:off x="0" y="-91421"/>
            <a:ext cx="12192000" cy="1591765"/>
          </a:xfrm>
          <a:prstGeom prst="rect">
            <a:avLst/>
          </a:prstGeom>
        </p:spPr>
      </p:pic>
    </p:spTree>
    <p:extLst>
      <p:ext uri="{BB962C8B-B14F-4D97-AF65-F5344CB8AC3E}">
        <p14:creationId xmlns:p14="http://schemas.microsoft.com/office/powerpoint/2010/main" val="25023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E077782-B042-4FE1-8000-2486288A9932}"/>
              </a:ext>
            </a:extLst>
          </p:cNvPr>
          <p:cNvSpPr>
            <a:spLocks noGrp="1"/>
          </p:cNvSpPr>
          <p:nvPr>
            <p:ph type="ctrTitle"/>
          </p:nvPr>
        </p:nvSpPr>
        <p:spPr>
          <a:xfrm>
            <a:off x="421591" y="1814023"/>
            <a:ext cx="2054710" cy="910601"/>
          </a:xfrm>
        </p:spPr>
        <p:txBody>
          <a:bodyPr anchor="ctr">
            <a:normAutofit/>
          </a:bodyPr>
          <a:lstStyle/>
          <a:p>
            <a:r>
              <a:rPr lang="da-DK" sz="3200" b="1" dirty="0"/>
              <a:t>Calcium</a:t>
            </a:r>
          </a:p>
        </p:txBody>
      </p:sp>
      <p:sp>
        <p:nvSpPr>
          <p:cNvPr id="7" name="Tekstfelt 6">
            <a:extLst>
              <a:ext uri="{FF2B5EF4-FFF2-40B4-BE49-F238E27FC236}">
                <a16:creationId xmlns:a16="http://schemas.microsoft.com/office/drawing/2014/main" id="{E6F1A08D-9A6F-4562-A761-1D76049D9F95}"/>
              </a:ext>
            </a:extLst>
          </p:cNvPr>
          <p:cNvSpPr txBox="1"/>
          <p:nvPr/>
        </p:nvSpPr>
        <p:spPr>
          <a:xfrm>
            <a:off x="922546" y="2739399"/>
            <a:ext cx="10228340" cy="3139321"/>
          </a:xfrm>
          <a:prstGeom prst="rect">
            <a:avLst/>
          </a:prstGeom>
          <a:noFill/>
        </p:spPr>
        <p:txBody>
          <a:bodyPr wrap="square" rtlCol="0">
            <a:spAutoFit/>
          </a:bodyPr>
          <a:lstStyle/>
          <a:p>
            <a:pPr marL="342900" indent="-342900">
              <a:buFont typeface="Arial" panose="020B0604020202020204" pitchFamily="34" charset="0"/>
              <a:buChar char="•"/>
            </a:pPr>
            <a:r>
              <a:rPr lang="da-DK" sz="2200" dirty="0"/>
              <a:t>Calcium er et vigtigt mineral, der sammen med D-vitamin, er nødvendigt for at opbygge og vedligeholde knogler. Det er derfor særligt vigtigt, at man får den nødvendige daglige mængde calcium, når man vokser!</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dirty="0"/>
              <a:t>Gode kilder til calcium er bl.a. mælk og mejeriprodukter, men mørke grøntsager, såsom broccoli, grønne bønner og grønkål samt rugbrød og mandler bidrager også til det daglige indtag af calcium. </a:t>
            </a:r>
          </a:p>
          <a:p>
            <a:endParaRPr lang="da-DK" sz="2200" dirty="0"/>
          </a:p>
          <a:p>
            <a:pPr marL="342900" indent="-342900">
              <a:buFont typeface="Arial" panose="020B0604020202020204" pitchFamily="34" charset="0"/>
              <a:buChar char="•"/>
            </a:pPr>
            <a:endParaRPr lang="da-DK" sz="2200" dirty="0">
              <a:highlight>
                <a:srgbClr val="FFFF00"/>
              </a:highlight>
            </a:endParaRPr>
          </a:p>
        </p:txBody>
      </p:sp>
      <p:pic>
        <p:nvPicPr>
          <p:cNvPr id="5" name="Billede 4">
            <a:extLst>
              <a:ext uri="{FF2B5EF4-FFF2-40B4-BE49-F238E27FC236}">
                <a16:creationId xmlns:a16="http://schemas.microsoft.com/office/drawing/2014/main" id="{0913EA93-A1D8-8546-A143-6D4718910D54}"/>
              </a:ext>
            </a:extLst>
          </p:cNvPr>
          <p:cNvPicPr>
            <a:picLocks noChangeAspect="1"/>
          </p:cNvPicPr>
          <p:nvPr/>
        </p:nvPicPr>
        <p:blipFill>
          <a:blip r:embed="rId3"/>
          <a:stretch>
            <a:fillRect/>
          </a:stretch>
        </p:blipFill>
        <p:spPr>
          <a:xfrm>
            <a:off x="0" y="-91421"/>
            <a:ext cx="12192000" cy="1591765"/>
          </a:xfrm>
          <a:prstGeom prst="rect">
            <a:avLst/>
          </a:prstGeom>
        </p:spPr>
      </p:pic>
      <p:graphicFrame>
        <p:nvGraphicFramePr>
          <p:cNvPr id="3" name="Tabel 2">
            <a:extLst>
              <a:ext uri="{FF2B5EF4-FFF2-40B4-BE49-F238E27FC236}">
                <a16:creationId xmlns:a16="http://schemas.microsoft.com/office/drawing/2014/main" id="{C493C05C-A1F0-2818-FBF7-C8584CB9B912}"/>
              </a:ext>
            </a:extLst>
          </p:cNvPr>
          <p:cNvGraphicFramePr>
            <a:graphicFrameLocks noGrp="1"/>
          </p:cNvGraphicFramePr>
          <p:nvPr>
            <p:extLst>
              <p:ext uri="{D42A27DB-BD31-4B8C-83A1-F6EECF244321}">
                <p14:modId xmlns:p14="http://schemas.microsoft.com/office/powerpoint/2010/main" val="890595331"/>
              </p:ext>
            </p:extLst>
          </p:nvPr>
        </p:nvGraphicFramePr>
        <p:xfrm>
          <a:off x="1351868" y="5344565"/>
          <a:ext cx="5736620" cy="1285240"/>
        </p:xfrm>
        <a:graphic>
          <a:graphicData uri="http://schemas.openxmlformats.org/drawingml/2006/table">
            <a:tbl>
              <a:tblPr firstRow="1" bandRow="1">
                <a:tableStyleId>{69C7853C-536D-4A76-A0AE-DD22124D55A5}</a:tableStyleId>
              </a:tblPr>
              <a:tblGrid>
                <a:gridCol w="779213">
                  <a:extLst>
                    <a:ext uri="{9D8B030D-6E8A-4147-A177-3AD203B41FA5}">
                      <a16:colId xmlns:a16="http://schemas.microsoft.com/office/drawing/2014/main" val="3843378547"/>
                    </a:ext>
                  </a:extLst>
                </a:gridCol>
                <a:gridCol w="1579418">
                  <a:extLst>
                    <a:ext uri="{9D8B030D-6E8A-4147-A177-3AD203B41FA5}">
                      <a16:colId xmlns:a16="http://schemas.microsoft.com/office/drawing/2014/main" val="3391157966"/>
                    </a:ext>
                  </a:extLst>
                </a:gridCol>
                <a:gridCol w="1398050">
                  <a:extLst>
                    <a:ext uri="{9D8B030D-6E8A-4147-A177-3AD203B41FA5}">
                      <a16:colId xmlns:a16="http://schemas.microsoft.com/office/drawing/2014/main" val="342802056"/>
                    </a:ext>
                  </a:extLst>
                </a:gridCol>
                <a:gridCol w="1979939">
                  <a:extLst>
                    <a:ext uri="{9D8B030D-6E8A-4147-A177-3AD203B41FA5}">
                      <a16:colId xmlns:a16="http://schemas.microsoft.com/office/drawing/2014/main" val="1663351459"/>
                    </a:ext>
                  </a:extLst>
                </a:gridCol>
              </a:tblGrid>
              <a:tr h="370840">
                <a:tc gridSpan="4">
                  <a:txBody>
                    <a:bodyPr/>
                    <a:lstStyle/>
                    <a:p>
                      <a:r>
                        <a:rPr lang="da-DK" sz="1400" dirty="0"/>
                        <a:t>Anbefalet indtag af mælk og ost. Alt. kun mælk, hvis man ikke spiser ost.</a:t>
                      </a:r>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val="3238336004"/>
                  </a:ext>
                </a:extLst>
              </a:tr>
              <a:tr h="292429">
                <a:tc>
                  <a:txBody>
                    <a:bodyPr/>
                    <a:lstStyle/>
                    <a:p>
                      <a:r>
                        <a:rPr lang="da-DK" sz="1400" dirty="0"/>
                        <a:t>Alder</a:t>
                      </a:r>
                    </a:p>
                  </a:txBody>
                  <a:tcPr/>
                </a:tc>
                <a:tc>
                  <a:txBody>
                    <a:bodyPr/>
                    <a:lstStyle/>
                    <a:p>
                      <a:r>
                        <a:rPr lang="da-DK" sz="1400" dirty="0"/>
                        <a:t>Mælk, ml/dag</a:t>
                      </a:r>
                    </a:p>
                  </a:txBody>
                  <a:tcPr/>
                </a:tc>
                <a:tc>
                  <a:txBody>
                    <a:bodyPr/>
                    <a:lstStyle/>
                    <a:p>
                      <a:r>
                        <a:rPr lang="da-DK" sz="1400" dirty="0"/>
                        <a:t>Ost, g/dag</a:t>
                      </a:r>
                    </a:p>
                  </a:txBody>
                  <a:tcPr/>
                </a:tc>
                <a:tc>
                  <a:txBody>
                    <a:bodyPr/>
                    <a:lstStyle/>
                    <a:p>
                      <a:r>
                        <a:rPr lang="da-DK" sz="1400" dirty="0"/>
                        <a:t>Kun mælk, ml/dag</a:t>
                      </a:r>
                    </a:p>
                  </a:txBody>
                  <a:tcPr/>
                </a:tc>
                <a:extLst>
                  <a:ext uri="{0D108BD9-81ED-4DB2-BD59-A6C34878D82A}">
                    <a16:rowId xmlns:a16="http://schemas.microsoft.com/office/drawing/2014/main" val="2301728495"/>
                  </a:ext>
                </a:extLst>
              </a:tr>
              <a:tr h="282353">
                <a:tc>
                  <a:txBody>
                    <a:bodyPr/>
                    <a:lstStyle/>
                    <a:p>
                      <a:r>
                        <a:rPr lang="da-DK" sz="1400" dirty="0"/>
                        <a:t>2-3 år</a:t>
                      </a:r>
                    </a:p>
                  </a:txBody>
                  <a:tcPr/>
                </a:tc>
                <a:tc>
                  <a:txBody>
                    <a:bodyPr/>
                    <a:lstStyle/>
                    <a:p>
                      <a:r>
                        <a:rPr lang="da-DK" sz="1400" dirty="0"/>
                        <a:t>250</a:t>
                      </a:r>
                    </a:p>
                  </a:txBody>
                  <a:tcPr/>
                </a:tc>
                <a:tc>
                  <a:txBody>
                    <a:bodyPr/>
                    <a:lstStyle/>
                    <a:p>
                      <a:r>
                        <a:rPr lang="da-DK" sz="1400" dirty="0"/>
                        <a:t>5</a:t>
                      </a:r>
                    </a:p>
                  </a:txBody>
                  <a:tcPr/>
                </a:tc>
                <a:tc>
                  <a:txBody>
                    <a:bodyPr/>
                    <a:lstStyle/>
                    <a:p>
                      <a:r>
                        <a:rPr lang="da-DK" sz="1400" dirty="0"/>
                        <a:t>300</a:t>
                      </a:r>
                    </a:p>
                  </a:txBody>
                  <a:tcPr/>
                </a:tc>
                <a:extLst>
                  <a:ext uri="{0D108BD9-81ED-4DB2-BD59-A6C34878D82A}">
                    <a16:rowId xmlns:a16="http://schemas.microsoft.com/office/drawing/2014/main" val="1705420984"/>
                  </a:ext>
                </a:extLst>
              </a:tr>
              <a:tr h="242049">
                <a:tc>
                  <a:txBody>
                    <a:bodyPr/>
                    <a:lstStyle/>
                    <a:p>
                      <a:r>
                        <a:rPr lang="da-DK" sz="1400" dirty="0"/>
                        <a:t>4-5 år</a:t>
                      </a:r>
                    </a:p>
                  </a:txBody>
                  <a:tcPr/>
                </a:tc>
                <a:tc>
                  <a:txBody>
                    <a:bodyPr/>
                    <a:lstStyle/>
                    <a:p>
                      <a:r>
                        <a:rPr lang="da-DK" sz="1400" dirty="0"/>
                        <a:t>300</a:t>
                      </a:r>
                    </a:p>
                  </a:txBody>
                  <a:tcPr/>
                </a:tc>
                <a:tc>
                  <a:txBody>
                    <a:bodyPr/>
                    <a:lstStyle/>
                    <a:p>
                      <a:r>
                        <a:rPr lang="da-DK" sz="1400" dirty="0"/>
                        <a:t>10</a:t>
                      </a:r>
                    </a:p>
                  </a:txBody>
                  <a:tcPr/>
                </a:tc>
                <a:tc>
                  <a:txBody>
                    <a:bodyPr/>
                    <a:lstStyle/>
                    <a:p>
                      <a:r>
                        <a:rPr lang="da-DK" sz="1400" dirty="0"/>
                        <a:t>350</a:t>
                      </a:r>
                    </a:p>
                  </a:txBody>
                  <a:tcPr/>
                </a:tc>
                <a:extLst>
                  <a:ext uri="{0D108BD9-81ED-4DB2-BD59-A6C34878D82A}">
                    <a16:rowId xmlns:a16="http://schemas.microsoft.com/office/drawing/2014/main" val="503539632"/>
                  </a:ext>
                </a:extLst>
              </a:tr>
            </a:tbl>
          </a:graphicData>
        </a:graphic>
      </p:graphicFrame>
      <p:sp>
        <p:nvSpPr>
          <p:cNvPr id="4" name="Tekstfelt 3">
            <a:extLst>
              <a:ext uri="{FF2B5EF4-FFF2-40B4-BE49-F238E27FC236}">
                <a16:creationId xmlns:a16="http://schemas.microsoft.com/office/drawing/2014/main" id="{328C0236-FD4E-8DC8-A54B-8FD2BB3968B6}"/>
              </a:ext>
            </a:extLst>
          </p:cNvPr>
          <p:cNvSpPr txBox="1"/>
          <p:nvPr/>
        </p:nvSpPr>
        <p:spPr>
          <a:xfrm>
            <a:off x="9723311" y="6488668"/>
            <a:ext cx="2468689" cy="369332"/>
          </a:xfrm>
          <a:prstGeom prst="rect">
            <a:avLst/>
          </a:prstGeom>
          <a:noFill/>
        </p:spPr>
        <p:txBody>
          <a:bodyPr wrap="none" rtlCol="0">
            <a:spAutoFit/>
          </a:bodyPr>
          <a:lstStyle/>
          <a:p>
            <a:r>
              <a:rPr lang="da-DK" dirty="0"/>
              <a:t>Kilde: Fødevarestyrelsen</a:t>
            </a:r>
          </a:p>
        </p:txBody>
      </p:sp>
    </p:spTree>
    <p:extLst>
      <p:ext uri="{BB962C8B-B14F-4D97-AF65-F5344CB8AC3E}">
        <p14:creationId xmlns:p14="http://schemas.microsoft.com/office/powerpoint/2010/main" val="189620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1BE7F61-838C-4DD6-B40D-F3EA205181A7}"/>
              </a:ext>
            </a:extLst>
          </p:cNvPr>
          <p:cNvSpPr>
            <a:spLocks noGrp="1"/>
          </p:cNvSpPr>
          <p:nvPr>
            <p:ph idx="1"/>
          </p:nvPr>
        </p:nvSpPr>
        <p:spPr/>
        <p:txBody>
          <a:bodyPr>
            <a:normAutofit lnSpcReduction="10000"/>
          </a:bodyPr>
          <a:lstStyle/>
          <a:p>
            <a:pPr marL="0" indent="0">
              <a:buNone/>
            </a:pPr>
            <a:r>
              <a:rPr lang="da-DK" sz="3200" b="1" dirty="0">
                <a:latin typeface="+mj-lt"/>
              </a:rPr>
              <a:t>Mælk og mejeriprodukter</a:t>
            </a:r>
          </a:p>
          <a:p>
            <a:pPr marL="0" indent="0">
              <a:buNone/>
            </a:pPr>
            <a:endParaRPr lang="da-DK" dirty="0"/>
          </a:p>
          <a:p>
            <a:r>
              <a:rPr lang="da-DK" sz="2200" dirty="0"/>
              <a:t>Mælk indeholder mange næringsstoffer bl.a. calcium, </a:t>
            </a:r>
            <a:r>
              <a:rPr lang="da-DK" sz="2200" dirty="0" err="1"/>
              <a:t>Riboflavin</a:t>
            </a:r>
            <a:r>
              <a:rPr lang="da-DK" sz="2200" dirty="0"/>
              <a:t> (B</a:t>
            </a:r>
            <a:r>
              <a:rPr lang="da-DK" sz="1800" dirty="0"/>
              <a:t>2 </a:t>
            </a:r>
            <a:r>
              <a:rPr lang="da-DK" sz="2200" dirty="0"/>
              <a:t>vitamin) og B</a:t>
            </a:r>
            <a:r>
              <a:rPr lang="da-DK" sz="1800" dirty="0"/>
              <a:t>12 </a:t>
            </a:r>
            <a:r>
              <a:rPr lang="da-DK" sz="2200" dirty="0"/>
              <a:t>vitamin. </a:t>
            </a:r>
          </a:p>
          <a:p>
            <a:endParaRPr lang="da-DK" sz="2200" dirty="0"/>
          </a:p>
          <a:p>
            <a:r>
              <a:rPr lang="da-DK" sz="2200" dirty="0"/>
              <a:t>Mælk og mejeriprodukter bidrager bl.a. til vedligeholdelse af kroppens knogler og tænder pga. det høje calcium indhold.</a:t>
            </a:r>
          </a:p>
          <a:p>
            <a:endParaRPr lang="da-DK" sz="2200" dirty="0"/>
          </a:p>
          <a:p>
            <a:r>
              <a:rPr lang="da-DK" sz="2200" dirty="0"/>
              <a:t>Plantedrikke, som fx soja-, ris-, og havredrikke kan </a:t>
            </a:r>
            <a:r>
              <a:rPr lang="da-DK" sz="2200" i="1" dirty="0"/>
              <a:t>ikke</a:t>
            </a:r>
            <a:r>
              <a:rPr lang="da-DK" sz="2200" dirty="0"/>
              <a:t> erstatte mælk. Plantedrikke indeholder hverken B</a:t>
            </a:r>
            <a:r>
              <a:rPr lang="da-DK" sz="1800" dirty="0"/>
              <a:t>12</a:t>
            </a:r>
            <a:r>
              <a:rPr lang="da-DK" sz="2200" dirty="0"/>
              <a:t> vitamin eller </a:t>
            </a:r>
            <a:r>
              <a:rPr lang="da-DK" sz="2200" dirty="0" err="1"/>
              <a:t>Riboflavin</a:t>
            </a:r>
            <a:r>
              <a:rPr lang="da-DK" sz="2200" dirty="0"/>
              <a:t> (B</a:t>
            </a:r>
            <a:r>
              <a:rPr lang="da-DK" sz="1800" dirty="0"/>
              <a:t>2 </a:t>
            </a:r>
            <a:r>
              <a:rPr lang="da-DK" sz="2200" dirty="0"/>
              <a:t>vitamin). Plantedrikke har generelt et lavere indhold af vitaminer og mineraler sammenlignet med komælk, dog med undtagelse af E-vitamin, som er vigtigt for vores immunforsvar</a:t>
            </a:r>
          </a:p>
        </p:txBody>
      </p:sp>
      <p:pic>
        <p:nvPicPr>
          <p:cNvPr id="5" name="Billede 4">
            <a:extLst>
              <a:ext uri="{FF2B5EF4-FFF2-40B4-BE49-F238E27FC236}">
                <a16:creationId xmlns:a16="http://schemas.microsoft.com/office/drawing/2014/main" id="{4654AA39-0393-417B-AD9F-95994B9C9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2" name="Tekstfelt 1">
            <a:extLst>
              <a:ext uri="{FF2B5EF4-FFF2-40B4-BE49-F238E27FC236}">
                <a16:creationId xmlns:a16="http://schemas.microsoft.com/office/drawing/2014/main" id="{EB4F7F3C-9E2D-1F4D-BF39-8E59808154F9}"/>
              </a:ext>
            </a:extLst>
          </p:cNvPr>
          <p:cNvSpPr txBox="1"/>
          <p:nvPr/>
        </p:nvSpPr>
        <p:spPr>
          <a:xfrm>
            <a:off x="0" y="6574762"/>
            <a:ext cx="9005455" cy="261610"/>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https://altomkost.dk/raad-og-anbefalinger/de-officielle-kostraad-godt-for-sundhed-og-klima/vaelg-planteolier-og-magre-mejeriprodukter/</a:t>
            </a:r>
            <a:r>
              <a:rPr lang="en-US" sz="1100" dirty="0"/>
              <a:t> </a:t>
            </a:r>
          </a:p>
        </p:txBody>
      </p:sp>
      <p:pic>
        <p:nvPicPr>
          <p:cNvPr id="6" name="Billede 5">
            <a:extLst>
              <a:ext uri="{FF2B5EF4-FFF2-40B4-BE49-F238E27FC236}">
                <a16:creationId xmlns:a16="http://schemas.microsoft.com/office/drawing/2014/main" id="{2C18B2A3-DD0D-FF45-BEBC-D1C63FA3711A}"/>
              </a:ext>
            </a:extLst>
          </p:cNvPr>
          <p:cNvPicPr>
            <a:picLocks noChangeAspect="1"/>
          </p:cNvPicPr>
          <p:nvPr/>
        </p:nvPicPr>
        <p:blipFill>
          <a:blip r:embed="rId5"/>
          <a:stretch>
            <a:fillRect/>
          </a:stretch>
        </p:blipFill>
        <p:spPr>
          <a:xfrm>
            <a:off x="0" y="-91421"/>
            <a:ext cx="12192000" cy="1591765"/>
          </a:xfrm>
          <a:prstGeom prst="rect">
            <a:avLst/>
          </a:prstGeom>
        </p:spPr>
      </p:pic>
    </p:spTree>
    <p:extLst>
      <p:ext uri="{BB962C8B-B14F-4D97-AF65-F5344CB8AC3E}">
        <p14:creationId xmlns:p14="http://schemas.microsoft.com/office/powerpoint/2010/main" val="192402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D777F58-E53D-45CE-B1A5-12E68D949801}"/>
              </a:ext>
            </a:extLst>
          </p:cNvPr>
          <p:cNvSpPr>
            <a:spLocks noGrp="1"/>
          </p:cNvSpPr>
          <p:nvPr>
            <p:ph type="ctrTitle"/>
          </p:nvPr>
        </p:nvSpPr>
        <p:spPr>
          <a:xfrm>
            <a:off x="1524000" y="4038260"/>
            <a:ext cx="9144000" cy="1937624"/>
          </a:xfrm>
        </p:spPr>
        <p:txBody>
          <a:bodyPr>
            <a:noAutofit/>
          </a:bodyPr>
          <a:lstStyle/>
          <a:p>
            <a:r>
              <a:rPr lang="da-DK" sz="4400" dirty="0"/>
              <a:t>Dagskostforslag til </a:t>
            </a:r>
            <a:r>
              <a:rPr lang="da-DK" sz="4400" b="1" dirty="0"/>
              <a:t>3-5 årige børn</a:t>
            </a:r>
            <a:r>
              <a:rPr lang="da-DK" sz="4400" dirty="0"/>
              <a:t>, </a:t>
            </a:r>
            <a:br>
              <a:rPr lang="da-DK" sz="4400" dirty="0"/>
            </a:br>
            <a:r>
              <a:rPr lang="da-DK" sz="4400" dirty="0"/>
              <a:t>ca. 6230 kJ = 1483 kcal </a:t>
            </a:r>
            <a:br>
              <a:rPr lang="da-DK" sz="4400" dirty="0"/>
            </a:br>
            <a:r>
              <a:rPr lang="da-DK" sz="4400" dirty="0"/>
              <a:t>fordelt på </a:t>
            </a:r>
            <a:br>
              <a:rPr lang="da-DK" sz="4400" dirty="0"/>
            </a:br>
            <a:r>
              <a:rPr lang="da-DK" sz="4400" dirty="0"/>
              <a:t>3 hovedmåltider og 3 mellemmåltider</a:t>
            </a:r>
            <a:br>
              <a:rPr lang="da-DK" sz="4400" dirty="0"/>
            </a:br>
            <a:endParaRPr lang="da-DK" sz="4400" dirty="0"/>
          </a:p>
        </p:txBody>
      </p:sp>
      <p:sp>
        <p:nvSpPr>
          <p:cNvPr id="2" name="Tekstfelt 1">
            <a:extLst>
              <a:ext uri="{FF2B5EF4-FFF2-40B4-BE49-F238E27FC236}">
                <a16:creationId xmlns:a16="http://schemas.microsoft.com/office/drawing/2014/main" id="{422ED608-2C17-4F66-9EAA-C57211D72A29}"/>
              </a:ext>
            </a:extLst>
          </p:cNvPr>
          <p:cNvSpPr txBox="1"/>
          <p:nvPr/>
        </p:nvSpPr>
        <p:spPr>
          <a:xfrm>
            <a:off x="0" y="6550223"/>
            <a:ext cx="7317074" cy="307777"/>
          </a:xfrm>
          <a:prstGeom prst="rect">
            <a:avLst/>
          </a:prstGeom>
          <a:noFill/>
        </p:spPr>
        <p:txBody>
          <a:bodyPr wrap="square" rtlCol="0">
            <a:spAutoFit/>
          </a:bodyPr>
          <a:lstStyle/>
          <a:p>
            <a:pPr algn="r"/>
            <a:r>
              <a:rPr lang="da-DK" sz="1400" i="1" dirty="0"/>
              <a:t>Energimængden passer 3-5 årige med moderat aktivitetsniveau og med en referencevægt på 15 kg</a:t>
            </a:r>
          </a:p>
        </p:txBody>
      </p:sp>
      <p:pic>
        <p:nvPicPr>
          <p:cNvPr id="6" name="Billede 5">
            <a:extLst>
              <a:ext uri="{FF2B5EF4-FFF2-40B4-BE49-F238E27FC236}">
                <a16:creationId xmlns:a16="http://schemas.microsoft.com/office/drawing/2014/main" id="{878B818B-8BD4-41BD-9F64-38927A4DD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pic>
        <p:nvPicPr>
          <p:cNvPr id="7" name="Billede 6">
            <a:extLst>
              <a:ext uri="{FF2B5EF4-FFF2-40B4-BE49-F238E27FC236}">
                <a16:creationId xmlns:a16="http://schemas.microsoft.com/office/drawing/2014/main" id="{17AEF57E-A918-5441-9E47-CC6E4CA6D094}"/>
              </a:ext>
            </a:extLst>
          </p:cNvPr>
          <p:cNvPicPr>
            <a:picLocks noChangeAspect="1"/>
          </p:cNvPicPr>
          <p:nvPr/>
        </p:nvPicPr>
        <p:blipFill>
          <a:blip r:embed="rId4"/>
          <a:stretch>
            <a:fillRect/>
          </a:stretch>
        </p:blipFill>
        <p:spPr>
          <a:xfrm>
            <a:off x="0" y="-91421"/>
            <a:ext cx="12192000" cy="1591765"/>
          </a:xfrm>
          <a:prstGeom prst="rect">
            <a:avLst/>
          </a:prstGeom>
        </p:spPr>
      </p:pic>
    </p:spTree>
    <p:extLst>
      <p:ext uri="{BB962C8B-B14F-4D97-AF65-F5344CB8AC3E}">
        <p14:creationId xmlns:p14="http://schemas.microsoft.com/office/powerpoint/2010/main" val="2234443148"/>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79D154-D665-44C8-B88B-300732998B67}">
  <ds:schemaRefs>
    <ds:schemaRef ds:uri="http://schemas.microsoft.com/sharepoint/v3/contenttype/forms"/>
  </ds:schemaRefs>
</ds:datastoreItem>
</file>

<file path=customXml/itemProps2.xml><?xml version="1.0" encoding="utf-8"?>
<ds:datastoreItem xmlns:ds="http://schemas.openxmlformats.org/officeDocument/2006/customXml" ds:itemID="{C0FE138D-CF9D-4B12-B114-8A094063B0E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6BA78D5-235A-49D7-AE5E-45BA694A74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2105</Words>
  <Application>Microsoft Office PowerPoint</Application>
  <PresentationFormat>Widescreen</PresentationFormat>
  <Paragraphs>213</Paragraphs>
  <Slides>22</Slides>
  <Notes>18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Calibri</vt:lpstr>
      <vt:lpstr>Calibri </vt:lpstr>
      <vt:lpstr>Calibri Light</vt:lpstr>
      <vt:lpstr>LF Press Sans</vt:lpstr>
      <vt:lpstr>Office-tema</vt:lpstr>
      <vt:lpstr>Sund mad og råderumsfødevarer  3-5-årige børn</vt:lpstr>
      <vt:lpstr>PowerPoint-præsentation</vt:lpstr>
      <vt:lpstr>PowerPoint-præsentation</vt:lpstr>
      <vt:lpstr>PowerPoint-præsentation</vt:lpstr>
      <vt:lpstr>PowerPoint-præsentation</vt:lpstr>
      <vt:lpstr>Sukkerindtag blandt danske børn</vt:lpstr>
      <vt:lpstr>Calcium</vt:lpstr>
      <vt:lpstr>PowerPoint-præsentation</vt:lpstr>
      <vt:lpstr>Dagskostforslag til 3-5 årige børn,  ca. 6230 kJ = 1483 kcal  fordelt på  3 hovedmåltider og 3 mellemmåltider </vt:lpstr>
      <vt:lpstr>Morgenmad</vt:lpstr>
      <vt:lpstr>Mellemmåltid</vt:lpstr>
      <vt:lpstr>Frokost</vt:lpstr>
      <vt:lpstr>Mellemmåltid</vt:lpstr>
      <vt:lpstr>Aftensmad</vt:lpstr>
      <vt:lpstr>Mellemmåltid</vt:lpstr>
      <vt:lpstr>PowerPoint-præsentation</vt:lpstr>
      <vt:lpstr>PowerPoint-præsentation</vt:lpstr>
      <vt:lpstr>Måltidsberegner – Lav personlige kostplaner</vt:lpstr>
      <vt:lpstr>PowerPoint-præsentation</vt:lpstr>
      <vt:lpstr>PowerPoint-præsentation</vt:lpstr>
      <vt:lpstr> Vidste du at…  Sund mad og råderumsfødevarer,  3-5 årige børn  kan bestilles eller downloades gratis her:  www.ernæringsfokus.dk</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Puk Maia Holm-Søndergaard</cp:lastModifiedBy>
  <cp:revision>225</cp:revision>
  <dcterms:created xsi:type="dcterms:W3CDTF">2018-11-29T07:25:44Z</dcterms:created>
  <dcterms:modified xsi:type="dcterms:W3CDTF">2025-01-20T10:38:55Z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