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90" r:id="rId6"/>
    <p:sldId id="263" r:id="rId7"/>
    <p:sldId id="264" r:id="rId8"/>
    <p:sldId id="281" r:id="rId9"/>
    <p:sldId id="284" r:id="rId10"/>
    <p:sldId id="286" r:id="rId11"/>
    <p:sldId id="258" r:id="rId12"/>
    <p:sldId id="259" r:id="rId13"/>
    <p:sldId id="260" r:id="rId14"/>
    <p:sldId id="261" r:id="rId15"/>
    <p:sldId id="262" r:id="rId16"/>
    <p:sldId id="280" r:id="rId17"/>
    <p:sldId id="289" r:id="rId18"/>
    <p:sldId id="277" r:id="rId19"/>
    <p:sldId id="288" r:id="rId20"/>
    <p:sldId id="279"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ne J. A. Worck" initials="SJAW" lastIdx="1" clrIdx="0">
    <p:extLst>
      <p:ext uri="{19B8F6BF-5375-455C-9EA6-DF929625EA0E}">
        <p15:presenceInfo xmlns:p15="http://schemas.microsoft.com/office/powerpoint/2012/main" userId="S::sjaw@lf.dk::ecc6f1b5-ddb3-4dad-be76-b872c41356ec" providerId="AD"/>
      </p:ext>
    </p:extLst>
  </p:cmAuthor>
  <p:cmAuthor id="2" name="Mette Buch Krarup" initials="MBK" lastIdx="7" clrIdx="1">
    <p:extLst>
      <p:ext uri="{19B8F6BF-5375-455C-9EA6-DF929625EA0E}">
        <p15:presenceInfo xmlns:p15="http://schemas.microsoft.com/office/powerpoint/2012/main" userId="S-1-5-21-448769487-3943699621-2193482561-37164" providerId="AD"/>
      </p:ext>
    </p:extLst>
  </p:cmAuthor>
  <p:cmAuthor id="3" name="Mette Buch Krarup" initials="mebk" lastIdx="9" clrIdx="2"/>
  <p:cmAuthor id="4" name="Puk Maia Ingemann Holm" initials="PMIH" lastIdx="9" clrIdx="3">
    <p:extLst>
      <p:ext uri="{19B8F6BF-5375-455C-9EA6-DF929625EA0E}">
        <p15:presenceInfo xmlns:p15="http://schemas.microsoft.com/office/powerpoint/2012/main" userId="S::PMIH@lf.dk::4b297fe5-3ac4-4722-8e3d-f46f1df0a9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5899" autoAdjust="0"/>
  </p:normalViewPr>
  <p:slideViewPr>
    <p:cSldViewPr snapToGrid="0">
      <p:cViewPr varScale="1">
        <p:scale>
          <a:sx n="98" d="100"/>
          <a:sy n="98" d="100"/>
        </p:scale>
        <p:origin x="10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Ændringsforslag - 9029 kJ</a:t>
            </a:r>
          </a:p>
        </c:rich>
      </c:tx>
      <c:layout>
        <c:manualLayout>
          <c:xMode val="edge"/>
          <c:yMode val="edge"/>
          <c:x val="0.30475333026724266"/>
          <c:y val="4.221318055042663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BCD-47AF-9BEF-D121A785F90D}"/>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DBCD-47AF-9BEF-D121A785F90D}"/>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DBCD-47AF-9BEF-D121A785F90D}"/>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DBCD-47AF-9BEF-D121A785F90D}"/>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DBCD-47AF-9BEF-D121A785F90D}"/>
              </c:ext>
            </c:extLst>
          </c:dPt>
          <c:cat>
            <c:strRef>
              <c:f>'65+'!$O$2:$O$6</c:f>
              <c:strCache>
                <c:ptCount val="5"/>
                <c:pt idx="0">
                  <c:v>Protein</c:v>
                </c:pt>
                <c:pt idx="1">
                  <c:v>Fedt</c:v>
                </c:pt>
                <c:pt idx="2">
                  <c:v>Mættet fedt </c:v>
                </c:pt>
                <c:pt idx="3">
                  <c:v>Kulhydrat</c:v>
                </c:pt>
                <c:pt idx="4">
                  <c:v>Alkohol</c:v>
                </c:pt>
              </c:strCache>
            </c:strRef>
          </c:cat>
          <c:val>
            <c:numRef>
              <c:f>'65+'!$P$2:$P$6</c:f>
              <c:numCache>
                <c:formatCode>General</c:formatCode>
                <c:ptCount val="5"/>
                <c:pt idx="0">
                  <c:v>19</c:v>
                </c:pt>
                <c:pt idx="1">
                  <c:v>18</c:v>
                </c:pt>
                <c:pt idx="2">
                  <c:v>10</c:v>
                </c:pt>
                <c:pt idx="3">
                  <c:v>50</c:v>
                </c:pt>
                <c:pt idx="4">
                  <c:v>3</c:v>
                </c:pt>
              </c:numCache>
            </c:numRef>
          </c:val>
          <c:extLst>
            <c:ext xmlns:c16="http://schemas.microsoft.com/office/drawing/2014/chart" uri="{C3380CC4-5D6E-409C-BE32-E72D297353CC}">
              <c16:uniqueId val="{0000000A-DBCD-47AF-9BEF-D121A785F9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Det du spiser nu - 9087 kJ</a:t>
            </a:r>
          </a:p>
        </c:rich>
      </c:tx>
      <c:layout>
        <c:manualLayout>
          <c:xMode val="edge"/>
          <c:yMode val="edge"/>
          <c:x val="0.29405111621735108"/>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BCB-4924-B5FE-C89ECC9DA538}"/>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BCB-4924-B5FE-C89ECC9DA538}"/>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5BCB-4924-B5FE-C89ECC9DA538}"/>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5BCB-4924-B5FE-C89ECC9DA538}"/>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5BCB-4924-B5FE-C89ECC9DA538}"/>
              </c:ext>
            </c:extLst>
          </c:dPt>
          <c:cat>
            <c:strRef>
              <c:f>'65+'!$I$2:$I$6</c:f>
              <c:strCache>
                <c:ptCount val="5"/>
                <c:pt idx="0">
                  <c:v>Protein</c:v>
                </c:pt>
                <c:pt idx="1">
                  <c:v>Fedt</c:v>
                </c:pt>
                <c:pt idx="2">
                  <c:v>Mættet fedt</c:v>
                </c:pt>
                <c:pt idx="3">
                  <c:v>Kulhydrat</c:v>
                </c:pt>
                <c:pt idx="4">
                  <c:v>Alkohol</c:v>
                </c:pt>
              </c:strCache>
            </c:strRef>
          </c:cat>
          <c:val>
            <c:numRef>
              <c:f>'65+'!$J$2:$J$6</c:f>
              <c:numCache>
                <c:formatCode>General</c:formatCode>
                <c:ptCount val="5"/>
                <c:pt idx="0">
                  <c:v>16</c:v>
                </c:pt>
                <c:pt idx="1">
                  <c:v>19</c:v>
                </c:pt>
                <c:pt idx="2">
                  <c:v>18</c:v>
                </c:pt>
                <c:pt idx="3">
                  <c:v>41</c:v>
                </c:pt>
                <c:pt idx="4">
                  <c:v>6</c:v>
                </c:pt>
              </c:numCache>
            </c:numRef>
          </c:val>
          <c:extLst>
            <c:ext xmlns:c16="http://schemas.microsoft.com/office/drawing/2014/chart" uri="{C3380CC4-5D6E-409C-BE32-E72D297353CC}">
              <c16:uniqueId val="{0000000A-5BCB-4924-B5FE-C89ECC9DA5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Anbefalet</a:t>
            </a:r>
            <a:r>
              <a:rPr lang="da-DK" baseline="0"/>
              <a:t> makronæringsstoffordeling - 9000 kJ</a:t>
            </a:r>
            <a:endParaRPr lang="da-DK"/>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95E-4117-AA66-472430BDA91F}"/>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895E-4117-AA66-472430BDA91F}"/>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895E-4117-AA66-472430BDA91F}"/>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95E-4117-AA66-472430BDA91F}"/>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895E-4117-AA66-472430BDA9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04-01T11:36:39.674" idx="2">
    <p:pos x="6736" y="3197"/>
    <p:text>Tilføj slide om at materialet kan bestilles gratis på e-fokus. Jeg synes vi der kan skrive en note om at der gælder andre råd til småtspisende ældre og henvise til VDA småtspisende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4E8A-3D8E-4D83-A5B3-73ED77E6AA1B}" type="datetimeFigureOut">
              <a:rPr lang="da-DK" smtClean="0"/>
              <a:t>17-11-2022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DE163-C871-40E7-AA7B-52BA741749B6}" type="slidenum">
              <a:rPr lang="da-DK" smtClean="0"/>
              <a:t>‹nr.›</a:t>
            </a:fld>
            <a:endParaRPr lang="da-DK"/>
          </a:p>
        </p:txBody>
      </p:sp>
    </p:spTree>
    <p:extLst>
      <p:ext uri="{BB962C8B-B14F-4D97-AF65-F5344CB8AC3E}">
        <p14:creationId xmlns:p14="http://schemas.microsoft.com/office/powerpoint/2010/main" val="308416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2013. Sammensætning af makronæringsstoffer på arket matcher de gældende De officielle Kostråd og Nordiske Næringsstofanbefalinger 2012 (NNR). Vidste du at… arkene bliver opdateret, når NNR udkommer i en opdateret udgave, forventeligt ultimo 2022, og kostrådene evt. efterfølgende er blevet revideret. </a:t>
            </a:r>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man spiser fisk flere gange om ugen, mindskes risikoen for hjerte-kar-sygdomme. De sunde Omega-3-fedtsyrer har en lang række gavnlige effekter på hjertet og kredsløbet og det betyder, at du mindsker risikoen for åreforkalkning, dannelse af blodpropper og forhøjet blodtryk. S</a:t>
            </a:r>
            <a:r>
              <a:rPr lang="da-DK" b="0" dirty="0"/>
              <a:t>piser du fisk, så erstatter du mættet fedt fra dyreriget med umættet fedt </a:t>
            </a:r>
          </a:p>
          <a:p>
            <a:r>
              <a:rPr lang="da-DK" b="1" dirty="0"/>
              <a:t>De officielle anbefalinger </a:t>
            </a:r>
          </a:p>
          <a:p>
            <a:r>
              <a:rPr lang="da-DK" dirty="0"/>
              <a:t>Spis 350 g. fisk om ugen, heraf 200 g fede fisk. Fede fisk er fx sild, makrel, laks og ørred. Hvis du har fået konstateret en hjerte-kar-sygdom, bør du spise 300 g fede fisk om ugen ud af de 350 g (Kilde: Hjerteforeningen)</a:t>
            </a:r>
          </a:p>
          <a:p>
            <a:r>
              <a:rPr lang="da-DK" b="1" dirty="0"/>
              <a:t>Hvorfor skal vi spise fisk?</a:t>
            </a:r>
          </a:p>
          <a:p>
            <a:r>
              <a:rPr lang="da-DK" dirty="0"/>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b="1" dirty="0"/>
              <a:t>Hvorfor er D-vitamin vigtig? </a:t>
            </a:r>
            <a:r>
              <a:rPr lang="en-GB" sz="1200" b="1" i="0" u="none" strike="noStrike" kern="1200" dirty="0" err="1">
                <a:solidFill>
                  <a:schemeClr val="tx1"/>
                </a:solidFill>
                <a:effectLst/>
                <a:latin typeface="+mn-lt"/>
                <a:ea typeface="+mn-ea"/>
                <a:cs typeface="+mn-cs"/>
              </a:rPr>
              <a:t>Funktion</a:t>
            </a:r>
            <a:r>
              <a:rPr lang="en-GB" sz="1200" i="0" u="none" strike="noStrike" kern="1200" dirty="0">
                <a:solidFill>
                  <a:schemeClr val="tx1"/>
                </a:solidFill>
                <a:effectLst/>
                <a:latin typeface="+mn-lt"/>
                <a:ea typeface="+mn-ea"/>
                <a:cs typeface="+mn-cs"/>
              </a:rPr>
              <a:t>:</a:t>
            </a:r>
            <a:r>
              <a:rPr lang="da-DK" dirty="0"/>
              <a:t> </a:t>
            </a:r>
            <a:r>
              <a:rPr lang="en-GB" sz="1200" i="0" u="none" strike="noStrike" kern="1200" dirty="0" err="1">
                <a:solidFill>
                  <a:schemeClr val="tx1"/>
                </a:solidFill>
                <a:effectLst/>
                <a:latin typeface="+mn-lt"/>
                <a:ea typeface="+mn-ea"/>
                <a:cs typeface="+mn-cs"/>
              </a:rPr>
              <a:t>Knoglemetabolisme</a:t>
            </a:r>
            <a:r>
              <a:rPr lang="en-GB" sz="1200" i="0" u="none" strike="noStrike" kern="1200" dirty="0">
                <a:solidFill>
                  <a:schemeClr val="tx1"/>
                </a:solidFill>
                <a:effectLst/>
                <a:latin typeface="+mn-lt"/>
                <a:ea typeface="+mn-ea"/>
                <a:cs typeface="+mn-cs"/>
              </a:rPr>
              <a:t>, </a:t>
            </a:r>
            <a:r>
              <a:rPr lang="en-GB" sz="1200" i="0" u="none" strike="noStrike" kern="1200" dirty="0" err="1">
                <a:solidFill>
                  <a:schemeClr val="tx1"/>
                </a:solidFill>
                <a:effectLst/>
                <a:latin typeface="+mn-lt"/>
                <a:ea typeface="+mn-ea"/>
                <a:cs typeface="+mn-cs"/>
              </a:rPr>
              <a:t>kalcium</a:t>
            </a:r>
            <a:r>
              <a:rPr lang="en-GB" sz="1200" i="0" u="none" strike="noStrike" kern="1200" dirty="0">
                <a:solidFill>
                  <a:schemeClr val="tx1"/>
                </a:solidFill>
                <a:effectLst/>
                <a:latin typeface="+mn-lt"/>
                <a:ea typeface="+mn-ea"/>
                <a:cs typeface="+mn-cs"/>
              </a:rPr>
              <a:t> </a:t>
            </a:r>
            <a:r>
              <a:rPr lang="en-GB" sz="1200" i="0" u="none" strike="noStrike" kern="1200" dirty="0" err="1">
                <a:solidFill>
                  <a:schemeClr val="tx1"/>
                </a:solidFill>
                <a:effectLst/>
                <a:latin typeface="+mn-lt"/>
                <a:ea typeface="+mn-ea"/>
                <a:cs typeface="+mn-cs"/>
              </a:rPr>
              <a:t>optagelse</a:t>
            </a:r>
            <a:r>
              <a:rPr lang="en-GB" sz="1200" i="0" u="none" strike="noStrike" kern="1200" dirty="0">
                <a:solidFill>
                  <a:schemeClr val="tx1"/>
                </a:solidFill>
                <a:effectLst/>
                <a:latin typeface="+mn-lt"/>
                <a:ea typeface="+mn-ea"/>
                <a:cs typeface="+mn-cs"/>
              </a:rPr>
              <a:t> og </a:t>
            </a:r>
            <a:r>
              <a:rPr lang="en-GB" sz="1200" i="0" u="none" strike="noStrike" kern="1200" dirty="0" err="1">
                <a:solidFill>
                  <a:schemeClr val="tx1"/>
                </a:solidFill>
                <a:effectLst/>
                <a:latin typeface="+mn-lt"/>
                <a:ea typeface="+mn-ea"/>
                <a:cs typeface="+mn-cs"/>
              </a:rPr>
              <a:t>homeostase</a:t>
            </a:r>
            <a:r>
              <a:rPr lang="en-GB" sz="1200" i="0" u="none" strike="noStrike" kern="1200" dirty="0">
                <a:solidFill>
                  <a:schemeClr val="tx1"/>
                </a:solidFill>
                <a:effectLst/>
                <a:latin typeface="+mn-lt"/>
                <a:ea typeface="+mn-ea"/>
                <a:cs typeface="+mn-cs"/>
              </a:rPr>
              <a:t>, renin prod., insulin secretion. </a:t>
            </a:r>
            <a:r>
              <a:rPr lang="en-GB" sz="1200" b="1" i="0" u="none" strike="noStrike" kern="1200" dirty="0">
                <a:solidFill>
                  <a:schemeClr val="tx1"/>
                </a:solidFill>
                <a:effectLst/>
                <a:latin typeface="+mn-lt"/>
                <a:ea typeface="+mn-ea"/>
                <a:cs typeface="+mn-cs"/>
              </a:rPr>
              <a:t>D-</a:t>
            </a:r>
            <a:r>
              <a:rPr lang="en-GB" sz="1200" b="1" i="0" u="none" strike="noStrike" kern="1200" dirty="0" err="1">
                <a:solidFill>
                  <a:schemeClr val="tx1"/>
                </a:solidFill>
                <a:effectLst/>
                <a:latin typeface="+mn-lt"/>
                <a:ea typeface="+mn-ea"/>
                <a:cs typeface="+mn-cs"/>
              </a:rPr>
              <a:t>vitaminmangel</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resulterer</a:t>
            </a:r>
            <a:r>
              <a:rPr lang="en-GB" b="1" dirty="0"/>
              <a:t>:</a:t>
            </a:r>
            <a:r>
              <a:rPr lang="da-DK" dirty="0"/>
              <a:t> </a:t>
            </a:r>
            <a:r>
              <a:rPr lang="en-GB" sz="1200" b="0" i="0" u="none" strike="noStrike" kern="1200" dirty="0">
                <a:solidFill>
                  <a:schemeClr val="tx1"/>
                </a:solidFill>
                <a:effectLst/>
                <a:latin typeface="+mn-lt"/>
                <a:ea typeface="+mn-ea"/>
                <a:cs typeface="+mn-cs"/>
              </a:rPr>
              <a:t>Calcium malabsorption, </a:t>
            </a:r>
            <a:r>
              <a:rPr lang="en-GB" sz="1200" b="0" i="0" u="none" strike="noStrike" kern="1200" dirty="0" err="1">
                <a:solidFill>
                  <a:schemeClr val="tx1"/>
                </a:solidFill>
                <a:effectLst/>
                <a:latin typeface="+mn-lt"/>
                <a:ea typeface="+mn-ea"/>
                <a:cs typeface="+mn-cs"/>
              </a:rPr>
              <a:t>knoglerelaterede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sygdomme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muskelsvaghed</a:t>
            </a:r>
            <a:r>
              <a:rPr lang="en-GB" sz="1200" b="0" i="0" u="none" strike="noStrike" kern="1200" dirty="0">
                <a:solidFill>
                  <a:schemeClr val="tx1"/>
                </a:solidFill>
                <a:effectLst/>
                <a:latin typeface="+mn-lt"/>
                <a:ea typeface="+mn-ea"/>
                <a:cs typeface="+mn-cs"/>
              </a:rPr>
              <a:t>, CVD, </a:t>
            </a:r>
            <a:r>
              <a:rPr lang="en-GB" sz="1200" b="0" i="0" u="none" strike="noStrike" kern="1200" dirty="0" err="1">
                <a:solidFill>
                  <a:schemeClr val="tx1"/>
                </a:solidFill>
                <a:effectLst/>
                <a:latin typeface="+mn-lt"/>
                <a:ea typeface="+mn-ea"/>
                <a:cs typeface="+mn-cs"/>
              </a:rPr>
              <a:t>metabolisk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syndrom</a:t>
            </a:r>
            <a:r>
              <a:rPr lang="en-GB" sz="1200" b="0" i="0" u="none" strike="noStrike" kern="1200" dirty="0">
                <a:solidFill>
                  <a:schemeClr val="tx1"/>
                </a:solidFill>
                <a:effectLst/>
                <a:latin typeface="+mn-lt"/>
                <a:ea typeface="+mn-ea"/>
                <a:cs typeface="+mn-cs"/>
              </a:rPr>
              <a:t> og total </a:t>
            </a:r>
            <a:r>
              <a:rPr lang="en-GB" sz="1200" b="0" i="0" u="none" strike="noStrike" kern="1200" dirty="0" err="1">
                <a:solidFill>
                  <a:schemeClr val="tx1"/>
                </a:solidFill>
                <a:effectLst/>
                <a:latin typeface="+mn-lt"/>
                <a:ea typeface="+mn-ea"/>
                <a:cs typeface="+mn-cs"/>
              </a:rPr>
              <a:t>dødelighed</a:t>
            </a:r>
            <a:endParaRPr lang="da-DK" sz="1200" b="0" i="0" u="none" strike="noStrike" kern="1200" dirty="0">
              <a:solidFill>
                <a:schemeClr val="tx1"/>
              </a:solidFill>
              <a:effectLst/>
              <a:latin typeface="+mn-lt"/>
              <a:ea typeface="+mn-ea"/>
              <a:cs typeface="+mn-cs"/>
            </a:endParaRP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10</a:t>
            </a:fld>
            <a:endParaRPr lang="da-DK"/>
          </a:p>
        </p:txBody>
      </p:sp>
    </p:spTree>
    <p:extLst>
      <p:ext uri="{BB962C8B-B14F-4D97-AF65-F5344CB8AC3E}">
        <p14:creationId xmlns:p14="http://schemas.microsoft.com/office/powerpoint/2010/main" val="207201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Kropssammensætningen hos ældre ændre sig: </a:t>
            </a:r>
            <a:r>
              <a:rPr lang="da-DK" altLang="da-DK" dirty="0">
                <a:cs typeface="Arial" panose="020B0604020202020204" pitchFamily="34" charset="0"/>
              </a:rPr>
              <a:t>Kroppens væskeindhold falder. Muskelmasse og muskelstyrke svækkes. Kalkindhold falder. Fedtindhold stiger. </a:t>
            </a:r>
            <a:endParaRPr lang="da-DK" altLang="da-DK" dirty="0"/>
          </a:p>
          <a:p>
            <a:endParaRPr lang="da-DK" altLang="da-DK" dirty="0"/>
          </a:p>
          <a:p>
            <a:r>
              <a:rPr lang="da-DK" altLang="da-DK" dirty="0"/>
              <a:t>Ældre der spiser og drikker som da de var yngre, vil tage på i vægt. Det skyldes bl.a.: </a:t>
            </a:r>
            <a:r>
              <a:rPr lang="da-DK" altLang="da-DK" sz="1200" dirty="0"/>
              <a:t>Nedsat energibehov. Ændring i kropsmassen. Ændring i energibehov. Det er derfor ikke normalt at ældre taber i vægt og årsagen skal kortlægges. </a:t>
            </a:r>
          </a:p>
          <a:p>
            <a:endParaRPr lang="da-DK" altLang="da-DK" dirty="0"/>
          </a:p>
          <a:p>
            <a:r>
              <a:rPr lang="da-DK" altLang="da-DK" sz="1200" dirty="0"/>
              <a:t>Ældre med utilsigtet vægttab (fx ved sygdom) vil ofte tabe muskler. Vægttabet kan ikke sammenlignes med et almindeligt vægttab af fedt!. Overvægtige skal IKKE tabe i vægt i forbindelse med sygdom.</a:t>
            </a:r>
          </a:p>
          <a:p>
            <a:endParaRPr lang="da-DK" altLang="da-DK" sz="1200" dirty="0"/>
          </a:p>
          <a:p>
            <a:r>
              <a:rPr lang="da-DK" altLang="da-DK" sz="1200" dirty="0"/>
              <a:t>Derfor er det vigtigt at have fokus på ældres ernæring: Øget levealder. Livskvalitet i de sidste leveår. Fysisk sundhed og velvære. Mere energi. Færre infektioner. Hurtigere sårheling. Bedre muskelfunktion. Lavere medicinforbrug. Færre komplikationer og mildere og kortere sygdomsforløb. En hospitals indlæggelse koster gennemsnitligt om dagen 5000 Kr. ( Kilde: Jakob Kjellberg)</a:t>
            </a:r>
            <a:endParaRPr lang="da-DK" altLang="da-DK" dirty="0"/>
          </a:p>
          <a:p>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12</a:t>
            </a:fld>
            <a:endParaRPr lang="da-DK"/>
          </a:p>
        </p:txBody>
      </p:sp>
    </p:spTree>
    <p:extLst>
      <p:ext uri="{BB962C8B-B14F-4D97-AF65-F5344CB8AC3E}">
        <p14:creationId xmlns:p14="http://schemas.microsoft.com/office/powerpoint/2010/main" val="381964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14</a:t>
            </a:fld>
            <a:endParaRPr lang="da-DK"/>
          </a:p>
        </p:txBody>
      </p:sp>
    </p:spTree>
    <p:extLst>
      <p:ext uri="{BB962C8B-B14F-4D97-AF65-F5344CB8AC3E}">
        <p14:creationId xmlns:p14="http://schemas.microsoft.com/office/powerpoint/2010/main" val="175672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fysiske aktivitet skal være med moderat intensitet og ligge ud over almindelige, kortvarige dagligdagsaktiviteter. Hvis de 30 minutter deles op, skal hver aktivitet vare mindst 10 minutter.</a:t>
            </a:r>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15</a:t>
            </a:fld>
            <a:endParaRPr lang="da-DK"/>
          </a:p>
        </p:txBody>
      </p:sp>
    </p:spTree>
    <p:extLst>
      <p:ext uri="{BB962C8B-B14F-4D97-AF65-F5344CB8AC3E}">
        <p14:creationId xmlns:p14="http://schemas.microsoft.com/office/powerpoint/2010/main" val="225967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25269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7E41B-6447-43C1-8551-F2693E559CC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604CBB7-D0A8-417B-A938-AF18CD026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BE67849-722F-4B4B-8752-DE641ECF528F}"/>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5" name="Pladsholder til sidefod 4">
            <a:extLst>
              <a:ext uri="{FF2B5EF4-FFF2-40B4-BE49-F238E27FC236}">
                <a16:creationId xmlns:a16="http://schemas.microsoft.com/office/drawing/2014/main" id="{100833EC-1D1E-43C0-A0BA-43A129D514D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BD5F33-45BF-452A-B03A-381EBCC1B0CB}"/>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113392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78CB0-B241-45F8-9EEF-7A7280B01BB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2936DEE-9099-4906-8987-396813E366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584753B-CA21-4C8F-A2FC-0F6B8C935441}"/>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5" name="Pladsholder til sidefod 4">
            <a:extLst>
              <a:ext uri="{FF2B5EF4-FFF2-40B4-BE49-F238E27FC236}">
                <a16:creationId xmlns:a16="http://schemas.microsoft.com/office/drawing/2014/main" id="{023584B9-F476-45FF-A85C-F3B8BB82D2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270357-2879-48E6-8375-D19A1D3557C5}"/>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34079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F25CE8D-31D3-47A4-BEE8-A2B652EDC72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23703B-12C0-41E5-9D65-73189778222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54A225E-B950-4DDB-B097-3D8199035491}"/>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5" name="Pladsholder til sidefod 4">
            <a:extLst>
              <a:ext uri="{FF2B5EF4-FFF2-40B4-BE49-F238E27FC236}">
                <a16:creationId xmlns:a16="http://schemas.microsoft.com/office/drawing/2014/main" id="{7D024098-6B2E-4986-8A0B-D9FD5C0C7D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2A36F0-1E74-451B-A3AC-F44CDC2E29A6}"/>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06682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09100-2B1F-4B7C-8AC8-EB12B883C9C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59FDDCD-3ABF-4B08-89A6-8009B5F8EC7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14C02D0-70B4-4C93-9CDC-09B16B5C48A9}"/>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5" name="Pladsholder til sidefod 4">
            <a:extLst>
              <a:ext uri="{FF2B5EF4-FFF2-40B4-BE49-F238E27FC236}">
                <a16:creationId xmlns:a16="http://schemas.microsoft.com/office/drawing/2014/main" id="{86B17F13-98E2-4618-8E7E-C4C55EB190B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0D4C61D-26FE-4166-9423-DADFA3D35CF6}"/>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416476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A8CCE-8F98-4FD5-932C-C866219CE6A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4096D95-8D92-4153-94DD-FC203FED0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19D6EDA-E338-459F-9DCB-78F72B90D730}"/>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5" name="Pladsholder til sidefod 4">
            <a:extLst>
              <a:ext uri="{FF2B5EF4-FFF2-40B4-BE49-F238E27FC236}">
                <a16:creationId xmlns:a16="http://schemas.microsoft.com/office/drawing/2014/main" id="{E8E84579-3B1A-4FC3-B601-51492FA2056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91C6D5-1DE9-4E20-AB39-55AFB6648E16}"/>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13167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F3C5-8066-42BD-92F7-A536685485D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8605B1-598E-43E7-B649-1DAFC413D7D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4CA9CC8-2700-46C4-ACE8-4CC1795213A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1DDB8DC-300E-490A-85ED-304C69D5E82E}"/>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6" name="Pladsholder til sidefod 5">
            <a:extLst>
              <a:ext uri="{FF2B5EF4-FFF2-40B4-BE49-F238E27FC236}">
                <a16:creationId xmlns:a16="http://schemas.microsoft.com/office/drawing/2014/main" id="{46F26F05-808A-47B3-9B23-9A733DD984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7C8CAEB-29F3-4AAE-A261-BD5E1F32F931}"/>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9269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72A05-95FD-4ED6-B9FC-747CF64C58F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D42F7B6-28A5-4974-B0AB-DA96DEC22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17E87AD-A726-4D1E-8EFB-6582A30CCC5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F770DEE-46E9-4BEA-8632-EFC141792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079EC2A-F0CB-43E6-913F-C52A2279F51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8DEA905-297C-41AE-9D5D-7873810E437F}"/>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8" name="Pladsholder til sidefod 7">
            <a:extLst>
              <a:ext uri="{FF2B5EF4-FFF2-40B4-BE49-F238E27FC236}">
                <a16:creationId xmlns:a16="http://schemas.microsoft.com/office/drawing/2014/main" id="{43554819-9512-4EF8-A1CE-2B7031861B0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D931FE0-923D-4E39-84A3-7E1546A851A8}"/>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183295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91A78-0A7B-4088-B25C-59D9D283003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8FA11FD-DE86-4CFB-A8DD-48B0D542BE4B}"/>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4" name="Pladsholder til sidefod 3">
            <a:extLst>
              <a:ext uri="{FF2B5EF4-FFF2-40B4-BE49-F238E27FC236}">
                <a16:creationId xmlns:a16="http://schemas.microsoft.com/office/drawing/2014/main" id="{B3FAAFE3-DDBC-442D-A1DE-52BE58A59F1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C1E083E-C5F2-467E-9733-CE3CF2046CB1}"/>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05685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8E42758-0B73-4F7C-811F-17C9FB2EAB1A}"/>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3" name="Pladsholder til sidefod 2">
            <a:extLst>
              <a:ext uri="{FF2B5EF4-FFF2-40B4-BE49-F238E27FC236}">
                <a16:creationId xmlns:a16="http://schemas.microsoft.com/office/drawing/2014/main" id="{E8DF8A1C-3C2C-4142-AAE2-5B71C08AC89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43E8AC5-0AA6-4D93-9927-A898F84393A5}"/>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23188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53A81-6F44-4BD8-9D3D-A851E1F654C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179DC7F-F3D4-44B8-954B-5FFC0CFBA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FF6423B-E200-456E-BF3D-767BDBE4F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AE216FA-92A7-47DE-95F8-D3E8049553C5}"/>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6" name="Pladsholder til sidefod 5">
            <a:extLst>
              <a:ext uri="{FF2B5EF4-FFF2-40B4-BE49-F238E27FC236}">
                <a16:creationId xmlns:a16="http://schemas.microsoft.com/office/drawing/2014/main" id="{285C1059-9FBB-476A-95E1-C4C9FD33A23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E709CA-B37E-4765-8A0D-0BEF973AFF31}"/>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230319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DF2CA-D196-4DD6-8F5F-543C01E9F01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229D7B5-358C-4A75-8D80-D896173B1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7B045FF-117F-4508-BED4-00D15883D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C53FFB1-2081-4082-95F7-6A3B87479D91}"/>
              </a:ext>
            </a:extLst>
          </p:cNvPr>
          <p:cNvSpPr>
            <a:spLocks noGrp="1"/>
          </p:cNvSpPr>
          <p:nvPr>
            <p:ph type="dt" sz="half" idx="10"/>
          </p:nvPr>
        </p:nvSpPr>
        <p:spPr/>
        <p:txBody>
          <a:bodyPr/>
          <a:lstStyle/>
          <a:p>
            <a:fld id="{CC05DEBC-41A2-4811-8CF5-9B05AD4EA407}" type="datetimeFigureOut">
              <a:rPr lang="da-DK" smtClean="0"/>
              <a:t>17-11-2022</a:t>
            </a:fld>
            <a:endParaRPr lang="da-DK"/>
          </a:p>
        </p:txBody>
      </p:sp>
      <p:sp>
        <p:nvSpPr>
          <p:cNvPr id="6" name="Pladsholder til sidefod 5">
            <a:extLst>
              <a:ext uri="{FF2B5EF4-FFF2-40B4-BE49-F238E27FC236}">
                <a16:creationId xmlns:a16="http://schemas.microsoft.com/office/drawing/2014/main" id="{BC0AC43F-F996-47E1-864D-669672952B4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3E51881-A5FC-4035-AF92-0DCA29118F02}"/>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213816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560DFAD-E878-4342-8520-F9782874B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1A3C13B-2F76-43C7-BFD9-471F57A6C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2BE8141-487E-4BC7-A840-A4BC82182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5DEBC-41A2-4811-8CF5-9B05AD4EA407}" type="datetimeFigureOut">
              <a:rPr lang="da-DK" smtClean="0"/>
              <a:t>17-11-2022</a:t>
            </a:fld>
            <a:endParaRPr lang="da-DK"/>
          </a:p>
        </p:txBody>
      </p:sp>
      <p:sp>
        <p:nvSpPr>
          <p:cNvPr id="5" name="Pladsholder til sidefod 4">
            <a:extLst>
              <a:ext uri="{FF2B5EF4-FFF2-40B4-BE49-F238E27FC236}">
                <a16:creationId xmlns:a16="http://schemas.microsoft.com/office/drawing/2014/main" id="{C4D1A15E-4909-40BB-91D9-E92E82B99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DBD2E37-7F70-4134-8DFF-8C6C37612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D36C1-0C9C-4230-943B-BA0C8B56244A}" type="slidenum">
              <a:rPr lang="da-DK" smtClean="0"/>
              <a:t>‹nr.›</a:t>
            </a:fld>
            <a:endParaRPr lang="da-DK"/>
          </a:p>
        </p:txBody>
      </p:sp>
    </p:spTree>
    <p:extLst>
      <p:ext uri="{BB962C8B-B14F-4D97-AF65-F5344CB8AC3E}">
        <p14:creationId xmlns:p14="http://schemas.microsoft.com/office/powerpoint/2010/main" val="305941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kosth&#229;ndbogen.dk/content/normalkost-til-%C3%A6ldre" TargetMode="Externa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4.png"/><Relationship Id="rId7" Type="http://schemas.openxmlformats.org/officeDocument/2006/relationships/hyperlink" Target="https://altomkost.dk/maerker/noeglehullet/privat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altomkost.dk/maerker/fuldkornslogoet/" TargetMode="Externa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altomkost.dk/fakta/fysiskaktivitet/#c72534"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rnaeringsfokus.dk/vidste-du-at/tomme-kalorier/3-5-aarige-boern"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voresmad.dk/"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altomkost.dk/raad-og-anbefalinger/de-officielle-kostraad-godt-for-sundhed-og-klima/"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altomkost.dk/raad-og-anbefalinger/raad-om-mad-og-drikke-naar-du-er-over-65-aa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ltomkost.dk/raad-og-anbefalinger/raad-om-mad-og-drikke-naar-du-er-over-65-aa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ltomkost.dk/raad-og-anbefalinger/raad-om-mad-og-drikke-naar-du-er-over-65-aa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felt 9">
            <a:extLst>
              <a:ext uri="{FF2B5EF4-FFF2-40B4-BE49-F238E27FC236}">
                <a16:creationId xmlns:a16="http://schemas.microsoft.com/office/drawing/2014/main" id="{006BB6B0-FA9B-4E69-B171-A7B95209F847}"/>
              </a:ext>
            </a:extLst>
          </p:cNvPr>
          <p:cNvSpPr txBox="1"/>
          <p:nvPr/>
        </p:nvSpPr>
        <p:spPr>
          <a:xfrm>
            <a:off x="1241571" y="3070371"/>
            <a:ext cx="9437614" cy="1077218"/>
          </a:xfrm>
          <a:prstGeom prst="rect">
            <a:avLst/>
          </a:prstGeom>
          <a:noFill/>
        </p:spPr>
        <p:txBody>
          <a:bodyPr wrap="square" rtlCol="0">
            <a:spAutoFit/>
          </a:bodyPr>
          <a:lstStyle/>
          <a:p>
            <a:pPr algn="ctr"/>
            <a:r>
              <a:rPr lang="da-DK" sz="4000" b="1" dirty="0"/>
              <a:t>Sund mad til raske ældre 65+</a:t>
            </a:r>
          </a:p>
          <a:p>
            <a:pPr algn="ctr"/>
            <a:r>
              <a:rPr lang="da-DK" sz="2400" dirty="0"/>
              <a:t>- små ændringer i kosten kan gøre, at ældre møder De officielle Kostråd</a:t>
            </a:r>
          </a:p>
        </p:txBody>
      </p:sp>
      <p:pic>
        <p:nvPicPr>
          <p:cNvPr id="11" name="Billede 10">
            <a:extLst>
              <a:ext uri="{FF2B5EF4-FFF2-40B4-BE49-F238E27FC236}">
                <a16:creationId xmlns:a16="http://schemas.microsoft.com/office/drawing/2014/main" id="{088E78F9-0A71-442E-B0D0-B517C710B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7" name="Billede 6">
            <a:extLst>
              <a:ext uri="{FF2B5EF4-FFF2-40B4-BE49-F238E27FC236}">
                <a16:creationId xmlns:a16="http://schemas.microsoft.com/office/drawing/2014/main" id="{D636D70B-8217-4DFA-9561-77DA9E6E4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133808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8C78325-1784-490B-8CAA-AC30ED5F9E02}"/>
              </a:ext>
            </a:extLst>
          </p:cNvPr>
          <p:cNvSpPr txBox="1"/>
          <p:nvPr/>
        </p:nvSpPr>
        <p:spPr>
          <a:xfrm>
            <a:off x="5318204" y="1700854"/>
            <a:ext cx="2368432" cy="584775"/>
          </a:xfrm>
          <a:prstGeom prst="rect">
            <a:avLst/>
          </a:prstGeom>
          <a:noFill/>
        </p:spPr>
        <p:txBody>
          <a:bodyPr wrap="square" rtlCol="0">
            <a:spAutoFit/>
          </a:bodyPr>
          <a:lstStyle/>
          <a:p>
            <a:r>
              <a:rPr lang="da-DK" sz="3200" dirty="0">
                <a:latin typeface="+mj-lt"/>
              </a:rPr>
              <a:t>Frokost</a:t>
            </a:r>
          </a:p>
        </p:txBody>
      </p:sp>
      <p:pic>
        <p:nvPicPr>
          <p:cNvPr id="6" name="Billede 5">
            <a:extLst>
              <a:ext uri="{FF2B5EF4-FFF2-40B4-BE49-F238E27FC236}">
                <a16:creationId xmlns:a16="http://schemas.microsoft.com/office/drawing/2014/main" id="{70EC19F7-5589-410E-A163-61F835C6F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7" name="Billede 6">
            <a:extLst>
              <a:ext uri="{FF2B5EF4-FFF2-40B4-BE49-F238E27FC236}">
                <a16:creationId xmlns:a16="http://schemas.microsoft.com/office/drawing/2014/main" id="{64B98012-84F3-4A95-AA67-7B1C20304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876" y="2592116"/>
            <a:ext cx="3358328" cy="3285055"/>
          </a:xfrm>
          <a:prstGeom prst="rect">
            <a:avLst/>
          </a:prstGeom>
        </p:spPr>
      </p:pic>
      <p:pic>
        <p:nvPicPr>
          <p:cNvPr id="10" name="Billede 9">
            <a:extLst>
              <a:ext uri="{FF2B5EF4-FFF2-40B4-BE49-F238E27FC236}">
                <a16:creationId xmlns:a16="http://schemas.microsoft.com/office/drawing/2014/main" id="{B0C9D504-C0E1-4C44-863C-CF7B66517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795" y="2430457"/>
            <a:ext cx="3358327" cy="3165735"/>
          </a:xfrm>
          <a:prstGeom prst="rect">
            <a:avLst/>
          </a:prstGeom>
        </p:spPr>
      </p:pic>
      <p:sp>
        <p:nvSpPr>
          <p:cNvPr id="11" name="Tekstfelt 10">
            <a:extLst>
              <a:ext uri="{FF2B5EF4-FFF2-40B4-BE49-F238E27FC236}">
                <a16:creationId xmlns:a16="http://schemas.microsoft.com/office/drawing/2014/main" id="{6D146E5A-EAEB-4AE0-8F3C-212E305A10F7}"/>
              </a:ext>
            </a:extLst>
          </p:cNvPr>
          <p:cNvSpPr txBox="1"/>
          <p:nvPr/>
        </p:nvSpPr>
        <p:spPr>
          <a:xfrm>
            <a:off x="2845569" y="2374806"/>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12" name="Tekstfelt 11">
            <a:extLst>
              <a:ext uri="{FF2B5EF4-FFF2-40B4-BE49-F238E27FC236}">
                <a16:creationId xmlns:a16="http://schemas.microsoft.com/office/drawing/2014/main" id="{09E2945C-8306-4465-8C68-7EE85C21496C}"/>
              </a:ext>
            </a:extLst>
          </p:cNvPr>
          <p:cNvSpPr txBox="1"/>
          <p:nvPr/>
        </p:nvSpPr>
        <p:spPr>
          <a:xfrm>
            <a:off x="7484191" y="2376343"/>
            <a:ext cx="2708246"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19" name="Tekstfelt 18">
            <a:extLst>
              <a:ext uri="{FF2B5EF4-FFF2-40B4-BE49-F238E27FC236}">
                <a16:creationId xmlns:a16="http://schemas.microsoft.com/office/drawing/2014/main" id="{1D1B5A14-EA16-4A91-9CF1-BB04D6EB743B}"/>
              </a:ext>
            </a:extLst>
          </p:cNvPr>
          <p:cNvSpPr txBox="1"/>
          <p:nvPr/>
        </p:nvSpPr>
        <p:spPr>
          <a:xfrm>
            <a:off x="991136" y="2806510"/>
            <a:ext cx="1140288" cy="461665"/>
          </a:xfrm>
          <a:prstGeom prst="rect">
            <a:avLst/>
          </a:prstGeom>
          <a:noFill/>
        </p:spPr>
        <p:txBody>
          <a:bodyPr wrap="square" rtlCol="0">
            <a:spAutoFit/>
          </a:bodyPr>
          <a:lstStyle/>
          <a:p>
            <a:r>
              <a:rPr lang="da-DK" sz="1200" dirty="0"/>
              <a:t>Sodavand </a:t>
            </a:r>
            <a:br>
              <a:rPr lang="da-DK" sz="1200" dirty="0"/>
            </a:br>
            <a:r>
              <a:rPr lang="da-DK" sz="1200" dirty="0"/>
              <a:t>(1½ dl)</a:t>
            </a:r>
          </a:p>
        </p:txBody>
      </p:sp>
      <p:sp>
        <p:nvSpPr>
          <p:cNvPr id="23" name="Tekstfelt 22">
            <a:extLst>
              <a:ext uri="{FF2B5EF4-FFF2-40B4-BE49-F238E27FC236}">
                <a16:creationId xmlns:a16="http://schemas.microsoft.com/office/drawing/2014/main" id="{CD01CF26-F797-4577-8F3D-BA1BA1FE59F1}"/>
              </a:ext>
            </a:extLst>
          </p:cNvPr>
          <p:cNvSpPr txBox="1"/>
          <p:nvPr/>
        </p:nvSpPr>
        <p:spPr>
          <a:xfrm>
            <a:off x="925532" y="3558200"/>
            <a:ext cx="1543575" cy="276999"/>
          </a:xfrm>
          <a:prstGeom prst="rect">
            <a:avLst/>
          </a:prstGeom>
          <a:noFill/>
        </p:spPr>
        <p:txBody>
          <a:bodyPr wrap="square" rtlCol="0">
            <a:spAutoFit/>
          </a:bodyPr>
          <a:lstStyle/>
          <a:p>
            <a:r>
              <a:rPr lang="da-DK" sz="1200" dirty="0"/>
              <a:t>1 skive ost 45+ (20g)</a:t>
            </a:r>
          </a:p>
        </p:txBody>
      </p:sp>
      <p:sp>
        <p:nvSpPr>
          <p:cNvPr id="41" name="Tekstfelt 40">
            <a:extLst>
              <a:ext uri="{FF2B5EF4-FFF2-40B4-BE49-F238E27FC236}">
                <a16:creationId xmlns:a16="http://schemas.microsoft.com/office/drawing/2014/main" id="{89B0B694-3567-4FF7-8CC3-F0D4B9F5E5B0}"/>
              </a:ext>
            </a:extLst>
          </p:cNvPr>
          <p:cNvSpPr txBox="1"/>
          <p:nvPr/>
        </p:nvSpPr>
        <p:spPr>
          <a:xfrm>
            <a:off x="3069293" y="5686567"/>
            <a:ext cx="6260956" cy="95410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Spis gerne 350 g fisk om ugen – både som pålæg og som hovedret. Fisk indeholder omega-3 fedtsyrer og D-vitamin </a:t>
            </a:r>
          </a:p>
          <a:p>
            <a:pPr marL="285750" indent="-285750">
              <a:buFontTx/>
              <a:buChar char="-"/>
            </a:pPr>
            <a:r>
              <a:rPr lang="da-DK" sz="1400" dirty="0">
                <a:solidFill>
                  <a:schemeClr val="tx1"/>
                </a:solidFill>
              </a:rPr>
              <a:t>Erstat sukkersødet saftevand/sodavand med et glas vand eller mælk</a:t>
            </a:r>
          </a:p>
        </p:txBody>
      </p:sp>
      <p:pic>
        <p:nvPicPr>
          <p:cNvPr id="44" name="Billede 43">
            <a:extLst>
              <a:ext uri="{FF2B5EF4-FFF2-40B4-BE49-F238E27FC236}">
                <a16:creationId xmlns:a16="http://schemas.microsoft.com/office/drawing/2014/main" id="{C7464BE1-1357-463D-BD58-BB07A78A84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7" name="Tekstfelt 36">
            <a:extLst>
              <a:ext uri="{FF2B5EF4-FFF2-40B4-BE49-F238E27FC236}">
                <a16:creationId xmlns:a16="http://schemas.microsoft.com/office/drawing/2014/main" id="{9A1130DB-4114-4E35-B1E4-FE6AFF4F0ACD}"/>
              </a:ext>
            </a:extLst>
          </p:cNvPr>
          <p:cNvSpPr txBox="1"/>
          <p:nvPr/>
        </p:nvSpPr>
        <p:spPr>
          <a:xfrm>
            <a:off x="6205819" y="2825105"/>
            <a:ext cx="937400" cy="461665"/>
          </a:xfrm>
          <a:prstGeom prst="rect">
            <a:avLst/>
          </a:prstGeom>
          <a:noFill/>
        </p:spPr>
        <p:txBody>
          <a:bodyPr wrap="square" rtlCol="0">
            <a:spAutoFit/>
          </a:bodyPr>
          <a:lstStyle/>
          <a:p>
            <a:r>
              <a:rPr lang="da-DK" sz="1200" dirty="0"/>
              <a:t>Minimælk</a:t>
            </a:r>
          </a:p>
          <a:p>
            <a:r>
              <a:rPr lang="da-DK" sz="1200" dirty="0"/>
              <a:t>(2 dl)</a:t>
            </a:r>
          </a:p>
        </p:txBody>
      </p:sp>
      <p:sp>
        <p:nvSpPr>
          <p:cNvPr id="38" name="Tekstfelt 37">
            <a:extLst>
              <a:ext uri="{FF2B5EF4-FFF2-40B4-BE49-F238E27FC236}">
                <a16:creationId xmlns:a16="http://schemas.microsoft.com/office/drawing/2014/main" id="{89259248-244A-4854-A76C-C230CB750EB6}"/>
              </a:ext>
            </a:extLst>
          </p:cNvPr>
          <p:cNvSpPr txBox="1"/>
          <p:nvPr/>
        </p:nvSpPr>
        <p:spPr>
          <a:xfrm>
            <a:off x="10027122" y="3419700"/>
            <a:ext cx="1835525" cy="276999"/>
          </a:xfrm>
          <a:prstGeom prst="rect">
            <a:avLst/>
          </a:prstGeom>
          <a:noFill/>
        </p:spPr>
        <p:txBody>
          <a:bodyPr wrap="square" rtlCol="0">
            <a:spAutoFit/>
          </a:bodyPr>
          <a:lstStyle/>
          <a:p>
            <a:r>
              <a:rPr lang="da-DK" sz="1200" dirty="0"/>
              <a:t>Grøntsager som tilbehør</a:t>
            </a:r>
          </a:p>
        </p:txBody>
      </p:sp>
      <p:sp>
        <p:nvSpPr>
          <p:cNvPr id="39" name="Tekstfelt 38">
            <a:extLst>
              <a:ext uri="{FF2B5EF4-FFF2-40B4-BE49-F238E27FC236}">
                <a16:creationId xmlns:a16="http://schemas.microsoft.com/office/drawing/2014/main" id="{87C14F03-191B-48B1-8F3B-E11D56BCA705}"/>
              </a:ext>
            </a:extLst>
          </p:cNvPr>
          <p:cNvSpPr txBox="1"/>
          <p:nvPr/>
        </p:nvSpPr>
        <p:spPr>
          <a:xfrm>
            <a:off x="5743999" y="3957324"/>
            <a:ext cx="1457154" cy="461665"/>
          </a:xfrm>
          <a:prstGeom prst="rect">
            <a:avLst/>
          </a:prstGeom>
          <a:noFill/>
        </p:spPr>
        <p:txBody>
          <a:bodyPr wrap="square" rtlCol="0">
            <a:spAutoFit/>
          </a:bodyPr>
          <a:lstStyle/>
          <a:p>
            <a:r>
              <a:rPr lang="da-DK" sz="1200" dirty="0"/>
              <a:t>Fiskepålæg – makrel (30 g) og laks (20 g)</a:t>
            </a:r>
          </a:p>
        </p:txBody>
      </p:sp>
      <p:sp>
        <p:nvSpPr>
          <p:cNvPr id="43" name="Tekstfelt 42">
            <a:extLst>
              <a:ext uri="{FF2B5EF4-FFF2-40B4-BE49-F238E27FC236}">
                <a16:creationId xmlns:a16="http://schemas.microsoft.com/office/drawing/2014/main" id="{07B89CE2-2A7D-4E35-B078-9AAEBF8D3A4D}"/>
              </a:ext>
            </a:extLst>
          </p:cNvPr>
          <p:cNvSpPr txBox="1"/>
          <p:nvPr/>
        </p:nvSpPr>
        <p:spPr>
          <a:xfrm>
            <a:off x="5123304" y="3109315"/>
            <a:ext cx="889110" cy="461665"/>
          </a:xfrm>
          <a:prstGeom prst="rect">
            <a:avLst/>
          </a:prstGeom>
          <a:noFill/>
        </p:spPr>
        <p:txBody>
          <a:bodyPr wrap="square" rtlCol="0">
            <a:spAutoFit/>
          </a:bodyPr>
          <a:lstStyle/>
          <a:p>
            <a:r>
              <a:rPr lang="da-DK" sz="1200" dirty="0"/>
              <a:t>Kødpålæg (20 g)</a:t>
            </a:r>
          </a:p>
        </p:txBody>
      </p:sp>
      <p:sp>
        <p:nvSpPr>
          <p:cNvPr id="45" name="Tekstfelt 44">
            <a:extLst>
              <a:ext uri="{FF2B5EF4-FFF2-40B4-BE49-F238E27FC236}">
                <a16:creationId xmlns:a16="http://schemas.microsoft.com/office/drawing/2014/main" id="{EDD93271-C606-4550-AAAC-FE962F6B60B3}"/>
              </a:ext>
            </a:extLst>
          </p:cNvPr>
          <p:cNvSpPr txBox="1"/>
          <p:nvPr/>
        </p:nvSpPr>
        <p:spPr>
          <a:xfrm>
            <a:off x="1390949" y="3965915"/>
            <a:ext cx="1365620" cy="461665"/>
          </a:xfrm>
          <a:prstGeom prst="rect">
            <a:avLst/>
          </a:prstGeom>
          <a:noFill/>
        </p:spPr>
        <p:txBody>
          <a:bodyPr wrap="square" rtlCol="0">
            <a:spAutoFit/>
          </a:bodyPr>
          <a:lstStyle/>
          <a:p>
            <a:r>
              <a:rPr lang="da-DK" sz="1200" dirty="0"/>
              <a:t>Rugbrød (85 g) med smør</a:t>
            </a:r>
          </a:p>
        </p:txBody>
      </p:sp>
      <p:sp>
        <p:nvSpPr>
          <p:cNvPr id="46" name="Tekstfelt 45">
            <a:extLst>
              <a:ext uri="{FF2B5EF4-FFF2-40B4-BE49-F238E27FC236}">
                <a16:creationId xmlns:a16="http://schemas.microsoft.com/office/drawing/2014/main" id="{FED98DC0-38DE-4AD2-B79B-F4E576BC809B}"/>
              </a:ext>
            </a:extLst>
          </p:cNvPr>
          <p:cNvSpPr txBox="1"/>
          <p:nvPr/>
        </p:nvSpPr>
        <p:spPr>
          <a:xfrm>
            <a:off x="10198489" y="3835199"/>
            <a:ext cx="1134234" cy="461665"/>
          </a:xfrm>
          <a:prstGeom prst="rect">
            <a:avLst/>
          </a:prstGeom>
          <a:noFill/>
        </p:spPr>
        <p:txBody>
          <a:bodyPr wrap="square" rtlCol="0">
            <a:spAutoFit/>
          </a:bodyPr>
          <a:lstStyle/>
          <a:p>
            <a:r>
              <a:rPr lang="da-DK" sz="1200" dirty="0"/>
              <a:t>Rugbrød (85 g) uden smør</a:t>
            </a:r>
          </a:p>
        </p:txBody>
      </p:sp>
      <p:cxnSp>
        <p:nvCxnSpPr>
          <p:cNvPr id="27" name="Lige forbindelse 26">
            <a:extLst>
              <a:ext uri="{FF2B5EF4-FFF2-40B4-BE49-F238E27FC236}">
                <a16:creationId xmlns:a16="http://schemas.microsoft.com/office/drawing/2014/main" id="{CF179DCF-ADDC-437C-A839-0B9B46E9C9EF}"/>
              </a:ext>
            </a:extLst>
          </p:cNvPr>
          <p:cNvCxnSpPr>
            <a:cxnSpLocks/>
          </p:cNvCxnSpPr>
          <p:nvPr/>
        </p:nvCxnSpPr>
        <p:spPr>
          <a:xfrm>
            <a:off x="9247285" y="355820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932EFAE3-F064-4189-BC2A-D62B3A1A2E7B}"/>
              </a:ext>
            </a:extLst>
          </p:cNvPr>
          <p:cNvCxnSpPr>
            <a:cxnSpLocks/>
          </p:cNvCxnSpPr>
          <p:nvPr/>
        </p:nvCxnSpPr>
        <p:spPr>
          <a:xfrm>
            <a:off x="9418652" y="400905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DE99C94B-99A2-4C2F-B131-CA1FF6454FDB}"/>
              </a:ext>
            </a:extLst>
          </p:cNvPr>
          <p:cNvCxnSpPr>
            <a:cxnSpLocks/>
          </p:cNvCxnSpPr>
          <p:nvPr/>
        </p:nvCxnSpPr>
        <p:spPr>
          <a:xfrm flipV="1">
            <a:off x="6877455" y="3083773"/>
            <a:ext cx="531529" cy="1402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C90CCD03-6806-4E71-B090-41BBAC391FA2}"/>
              </a:ext>
            </a:extLst>
          </p:cNvPr>
          <p:cNvCxnSpPr>
            <a:cxnSpLocks/>
          </p:cNvCxnSpPr>
          <p:nvPr/>
        </p:nvCxnSpPr>
        <p:spPr>
          <a:xfrm>
            <a:off x="7132952" y="422562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441B79F2-0D50-4281-AB36-C45142F9121A}"/>
              </a:ext>
            </a:extLst>
          </p:cNvPr>
          <p:cNvCxnSpPr>
            <a:cxnSpLocks/>
          </p:cNvCxnSpPr>
          <p:nvPr/>
        </p:nvCxnSpPr>
        <p:spPr>
          <a:xfrm>
            <a:off x="1660940" y="309779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C4255FDD-F202-4E52-8662-97A656A138B9}"/>
              </a:ext>
            </a:extLst>
          </p:cNvPr>
          <p:cNvCxnSpPr>
            <a:cxnSpLocks/>
          </p:cNvCxnSpPr>
          <p:nvPr/>
        </p:nvCxnSpPr>
        <p:spPr>
          <a:xfrm>
            <a:off x="2394700" y="422562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Lige forbindelse 34">
            <a:extLst>
              <a:ext uri="{FF2B5EF4-FFF2-40B4-BE49-F238E27FC236}">
                <a16:creationId xmlns:a16="http://schemas.microsoft.com/office/drawing/2014/main" id="{61D00A8D-9414-42BA-81DE-17820A0F7093}"/>
              </a:ext>
            </a:extLst>
          </p:cNvPr>
          <p:cNvCxnSpPr>
            <a:cxnSpLocks/>
          </p:cNvCxnSpPr>
          <p:nvPr/>
        </p:nvCxnSpPr>
        <p:spPr>
          <a:xfrm>
            <a:off x="2440777" y="370690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12389DA1-2EF0-4F1D-90AA-F234E82A4090}"/>
              </a:ext>
            </a:extLst>
          </p:cNvPr>
          <p:cNvCxnSpPr>
            <a:cxnSpLocks/>
          </p:cNvCxnSpPr>
          <p:nvPr/>
        </p:nvCxnSpPr>
        <p:spPr>
          <a:xfrm flipV="1">
            <a:off x="4538367" y="3340148"/>
            <a:ext cx="607565" cy="18367"/>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5704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4789538" y="1676888"/>
            <a:ext cx="2692507" cy="584775"/>
          </a:xfrm>
          <a:prstGeom prst="rect">
            <a:avLst/>
          </a:prstGeom>
          <a:noFill/>
        </p:spPr>
        <p:txBody>
          <a:bodyPr wrap="square" rtlCol="0">
            <a:spAutoFit/>
          </a:bodyPr>
          <a:lstStyle/>
          <a:p>
            <a:r>
              <a:rPr lang="da-DK" sz="3200" dirty="0">
                <a:latin typeface="+mj-lt"/>
              </a:rPr>
              <a:t>Mellemmåltid</a:t>
            </a:r>
          </a:p>
        </p:txBody>
      </p:sp>
      <p:pic>
        <p:nvPicPr>
          <p:cNvPr id="8" name="Billede 7">
            <a:extLst>
              <a:ext uri="{FF2B5EF4-FFF2-40B4-BE49-F238E27FC236}">
                <a16:creationId xmlns:a16="http://schemas.microsoft.com/office/drawing/2014/main" id="{EB1359CE-568A-42FE-B073-C4284A493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147" y="2557926"/>
            <a:ext cx="3292310" cy="3252322"/>
          </a:xfrm>
          <a:prstGeom prst="rect">
            <a:avLst/>
          </a:prstGeom>
        </p:spPr>
      </p:pic>
      <p:pic>
        <p:nvPicPr>
          <p:cNvPr id="11" name="Billede 10">
            <a:extLst>
              <a:ext uri="{FF2B5EF4-FFF2-40B4-BE49-F238E27FC236}">
                <a16:creationId xmlns:a16="http://schemas.microsoft.com/office/drawing/2014/main" id="{F063F8F5-A53A-4F63-AA26-E08148272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055" y="2400250"/>
            <a:ext cx="3597153" cy="3261934"/>
          </a:xfrm>
          <a:prstGeom prst="rect">
            <a:avLst/>
          </a:prstGeom>
        </p:spPr>
      </p:pic>
      <p:sp>
        <p:nvSpPr>
          <p:cNvPr id="16" name="Tekstfelt 15">
            <a:extLst>
              <a:ext uri="{FF2B5EF4-FFF2-40B4-BE49-F238E27FC236}">
                <a16:creationId xmlns:a16="http://schemas.microsoft.com/office/drawing/2014/main" id="{9D36FD06-D370-4DB2-ACF2-ACFEAE5ACD45}"/>
              </a:ext>
            </a:extLst>
          </p:cNvPr>
          <p:cNvSpPr txBox="1"/>
          <p:nvPr/>
        </p:nvSpPr>
        <p:spPr>
          <a:xfrm>
            <a:off x="6804926" y="3260033"/>
            <a:ext cx="803208" cy="461665"/>
          </a:xfrm>
          <a:prstGeom prst="rect">
            <a:avLst/>
          </a:prstGeom>
          <a:noFill/>
        </p:spPr>
        <p:txBody>
          <a:bodyPr wrap="square" rtlCol="0">
            <a:spAutoFit/>
          </a:bodyPr>
          <a:lstStyle/>
          <a:p>
            <a:r>
              <a:rPr lang="da-DK" sz="1200" dirty="0"/>
              <a:t>Rugbrød (60 g)</a:t>
            </a:r>
          </a:p>
        </p:txBody>
      </p:sp>
      <p:sp>
        <p:nvSpPr>
          <p:cNvPr id="17" name="Tekstfelt 16">
            <a:extLst>
              <a:ext uri="{FF2B5EF4-FFF2-40B4-BE49-F238E27FC236}">
                <a16:creationId xmlns:a16="http://schemas.microsoft.com/office/drawing/2014/main" id="{B320207F-6EE8-46B6-A3E4-DF354346CC04}"/>
              </a:ext>
            </a:extLst>
          </p:cNvPr>
          <p:cNvSpPr txBox="1"/>
          <p:nvPr/>
        </p:nvSpPr>
        <p:spPr>
          <a:xfrm>
            <a:off x="10189705" y="3362000"/>
            <a:ext cx="1543575" cy="276999"/>
          </a:xfrm>
          <a:prstGeom prst="rect">
            <a:avLst/>
          </a:prstGeom>
          <a:noFill/>
        </p:spPr>
        <p:txBody>
          <a:bodyPr wrap="square" rtlCol="0">
            <a:spAutoFit/>
          </a:bodyPr>
          <a:lstStyle/>
          <a:p>
            <a:r>
              <a:rPr lang="da-DK" sz="1200" dirty="0"/>
              <a:t>Pære, frisk (105 g)</a:t>
            </a:r>
          </a:p>
        </p:txBody>
      </p:sp>
      <p:sp>
        <p:nvSpPr>
          <p:cNvPr id="18" name="Tekstfelt 17">
            <a:extLst>
              <a:ext uri="{FF2B5EF4-FFF2-40B4-BE49-F238E27FC236}">
                <a16:creationId xmlns:a16="http://schemas.microsoft.com/office/drawing/2014/main" id="{1970256B-6B70-4B2C-9847-AB3CF62AAD89}"/>
              </a:ext>
            </a:extLst>
          </p:cNvPr>
          <p:cNvSpPr txBox="1"/>
          <p:nvPr/>
        </p:nvSpPr>
        <p:spPr>
          <a:xfrm>
            <a:off x="9782927" y="4361117"/>
            <a:ext cx="1543575" cy="276999"/>
          </a:xfrm>
          <a:prstGeom prst="rect">
            <a:avLst/>
          </a:prstGeom>
          <a:noFill/>
        </p:spPr>
        <p:txBody>
          <a:bodyPr wrap="square" rtlCol="0">
            <a:spAutoFit/>
          </a:bodyPr>
          <a:lstStyle/>
          <a:p>
            <a:r>
              <a:rPr lang="da-DK" sz="1200" dirty="0"/>
              <a:t>Valnødder (5 små)</a:t>
            </a:r>
          </a:p>
        </p:txBody>
      </p:sp>
      <p:sp>
        <p:nvSpPr>
          <p:cNvPr id="32" name="Tekstfelt 31">
            <a:extLst>
              <a:ext uri="{FF2B5EF4-FFF2-40B4-BE49-F238E27FC236}">
                <a16:creationId xmlns:a16="http://schemas.microsoft.com/office/drawing/2014/main" id="{5B59453F-D9DD-45DA-A2AE-12EA24C46082}"/>
              </a:ext>
            </a:extLst>
          </p:cNvPr>
          <p:cNvSpPr txBox="1"/>
          <p:nvPr/>
        </p:nvSpPr>
        <p:spPr>
          <a:xfrm>
            <a:off x="2702734" y="2340929"/>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33" name="Tekstfelt 32">
            <a:extLst>
              <a:ext uri="{FF2B5EF4-FFF2-40B4-BE49-F238E27FC236}">
                <a16:creationId xmlns:a16="http://schemas.microsoft.com/office/drawing/2014/main" id="{6CF8E141-BB3B-4897-98AB-234D87C5F489}"/>
              </a:ext>
            </a:extLst>
          </p:cNvPr>
          <p:cNvSpPr txBox="1"/>
          <p:nvPr/>
        </p:nvSpPr>
        <p:spPr>
          <a:xfrm>
            <a:off x="8232159" y="2343375"/>
            <a:ext cx="2308439"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34" name="Tekstfelt 33">
            <a:extLst>
              <a:ext uri="{FF2B5EF4-FFF2-40B4-BE49-F238E27FC236}">
                <a16:creationId xmlns:a16="http://schemas.microsoft.com/office/drawing/2014/main" id="{13CFB418-D9E2-4E7F-9114-98F6E1AD2D82}"/>
              </a:ext>
            </a:extLst>
          </p:cNvPr>
          <p:cNvSpPr txBox="1"/>
          <p:nvPr/>
        </p:nvSpPr>
        <p:spPr>
          <a:xfrm>
            <a:off x="3821451" y="5785645"/>
            <a:ext cx="4549097" cy="95410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Rugbrød bidrager med fuldkorn og kostfibre</a:t>
            </a:r>
          </a:p>
          <a:p>
            <a:pPr marL="285750" indent="-285750">
              <a:buFontTx/>
              <a:buChar char="-"/>
            </a:pPr>
            <a:r>
              <a:rPr lang="da-DK" sz="1400" dirty="0">
                <a:solidFill>
                  <a:schemeClr val="tx1"/>
                </a:solidFill>
              </a:rPr>
              <a:t>Frugt bidrager med nødvendige vitaminer</a:t>
            </a:r>
          </a:p>
          <a:p>
            <a:pPr marL="285750" indent="-285750">
              <a:buFontTx/>
              <a:buChar char="-"/>
            </a:pPr>
            <a:r>
              <a:rPr lang="da-DK" sz="1400" dirty="0">
                <a:solidFill>
                  <a:schemeClr val="tx1"/>
                </a:solidFill>
              </a:rPr>
              <a:t>Lidt mørk chokolade tilfredsstiller den søde tand </a:t>
            </a:r>
          </a:p>
        </p:txBody>
      </p:sp>
      <p:pic>
        <p:nvPicPr>
          <p:cNvPr id="37" name="Billede 36">
            <a:extLst>
              <a:ext uri="{FF2B5EF4-FFF2-40B4-BE49-F238E27FC236}">
                <a16:creationId xmlns:a16="http://schemas.microsoft.com/office/drawing/2014/main" id="{6CDA0734-3956-4B01-8BC6-F9F37C058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2" name="Tekstfelt 21">
            <a:extLst>
              <a:ext uri="{FF2B5EF4-FFF2-40B4-BE49-F238E27FC236}">
                <a16:creationId xmlns:a16="http://schemas.microsoft.com/office/drawing/2014/main" id="{07E8FBD5-E3CB-46E2-AC09-81A8859EB383}"/>
              </a:ext>
            </a:extLst>
          </p:cNvPr>
          <p:cNvSpPr txBox="1"/>
          <p:nvPr/>
        </p:nvSpPr>
        <p:spPr>
          <a:xfrm>
            <a:off x="1163230" y="3891603"/>
            <a:ext cx="1543575" cy="276999"/>
          </a:xfrm>
          <a:prstGeom prst="rect">
            <a:avLst/>
          </a:prstGeom>
          <a:noFill/>
        </p:spPr>
        <p:txBody>
          <a:bodyPr wrap="square" rtlCol="0">
            <a:spAutoFit/>
          </a:bodyPr>
          <a:lstStyle/>
          <a:p>
            <a:r>
              <a:rPr lang="da-DK" sz="1200" dirty="0"/>
              <a:t>Pæretærte (95 g)</a:t>
            </a:r>
          </a:p>
        </p:txBody>
      </p:sp>
      <p:sp>
        <p:nvSpPr>
          <p:cNvPr id="24" name="Tekstfelt 23">
            <a:extLst>
              <a:ext uri="{FF2B5EF4-FFF2-40B4-BE49-F238E27FC236}">
                <a16:creationId xmlns:a16="http://schemas.microsoft.com/office/drawing/2014/main" id="{E84D208F-5E20-4EED-9DE6-983A5E0598E1}"/>
              </a:ext>
            </a:extLst>
          </p:cNvPr>
          <p:cNvSpPr txBox="1"/>
          <p:nvPr/>
        </p:nvSpPr>
        <p:spPr>
          <a:xfrm>
            <a:off x="4573335" y="3957972"/>
            <a:ext cx="1002599" cy="461665"/>
          </a:xfrm>
          <a:prstGeom prst="rect">
            <a:avLst/>
          </a:prstGeom>
          <a:noFill/>
        </p:spPr>
        <p:txBody>
          <a:bodyPr wrap="square" rtlCol="0">
            <a:spAutoFit/>
          </a:bodyPr>
          <a:lstStyle/>
          <a:p>
            <a:r>
              <a:rPr lang="da-DK" sz="1200" dirty="0"/>
              <a:t>Flødeskum (2 </a:t>
            </a:r>
            <a:r>
              <a:rPr lang="da-DK" sz="1200" dirty="0" err="1"/>
              <a:t>spsk</a:t>
            </a:r>
            <a:r>
              <a:rPr lang="da-DK" sz="1200" dirty="0"/>
              <a:t>)</a:t>
            </a:r>
          </a:p>
        </p:txBody>
      </p:sp>
      <p:sp>
        <p:nvSpPr>
          <p:cNvPr id="26" name="Tekstfelt 25">
            <a:extLst>
              <a:ext uri="{FF2B5EF4-FFF2-40B4-BE49-F238E27FC236}">
                <a16:creationId xmlns:a16="http://schemas.microsoft.com/office/drawing/2014/main" id="{07521D20-98CE-4A5E-AA99-3A672E19F6BA}"/>
              </a:ext>
            </a:extLst>
          </p:cNvPr>
          <p:cNvSpPr txBox="1"/>
          <p:nvPr/>
        </p:nvSpPr>
        <p:spPr>
          <a:xfrm>
            <a:off x="6330059" y="3998872"/>
            <a:ext cx="1218321" cy="461665"/>
          </a:xfrm>
          <a:prstGeom prst="rect">
            <a:avLst/>
          </a:prstGeom>
          <a:noFill/>
        </p:spPr>
        <p:txBody>
          <a:bodyPr wrap="square" rtlCol="0">
            <a:spAutoFit/>
          </a:bodyPr>
          <a:lstStyle/>
          <a:p>
            <a:r>
              <a:rPr lang="da-DK" sz="1200" dirty="0"/>
              <a:t>Mørk chokolade (20 g)</a:t>
            </a:r>
          </a:p>
        </p:txBody>
      </p:sp>
      <p:cxnSp>
        <p:nvCxnSpPr>
          <p:cNvPr id="23" name="Lige forbindelse 22">
            <a:extLst>
              <a:ext uri="{FF2B5EF4-FFF2-40B4-BE49-F238E27FC236}">
                <a16:creationId xmlns:a16="http://schemas.microsoft.com/office/drawing/2014/main" id="{9EE4F9C0-59C6-4781-9D1C-959E7118FA35}"/>
              </a:ext>
            </a:extLst>
          </p:cNvPr>
          <p:cNvCxnSpPr>
            <a:cxnSpLocks/>
          </p:cNvCxnSpPr>
          <p:nvPr/>
        </p:nvCxnSpPr>
        <p:spPr>
          <a:xfrm>
            <a:off x="9003090" y="450825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A239F792-E330-45C5-9551-4C27E70F1ED3}"/>
              </a:ext>
            </a:extLst>
          </p:cNvPr>
          <p:cNvCxnSpPr>
            <a:cxnSpLocks/>
          </p:cNvCxnSpPr>
          <p:nvPr/>
        </p:nvCxnSpPr>
        <p:spPr>
          <a:xfrm>
            <a:off x="9393009" y="354236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E504F0E6-D426-4E36-AF76-250A506F4C46}"/>
              </a:ext>
            </a:extLst>
          </p:cNvPr>
          <p:cNvCxnSpPr>
            <a:cxnSpLocks/>
          </p:cNvCxnSpPr>
          <p:nvPr/>
        </p:nvCxnSpPr>
        <p:spPr>
          <a:xfrm>
            <a:off x="2402732" y="4030103"/>
            <a:ext cx="88340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F900B4FB-83E2-48B1-AFBB-383F520AF736}"/>
              </a:ext>
            </a:extLst>
          </p:cNvPr>
          <p:cNvCxnSpPr>
            <a:cxnSpLocks/>
          </p:cNvCxnSpPr>
          <p:nvPr/>
        </p:nvCxnSpPr>
        <p:spPr>
          <a:xfrm>
            <a:off x="3821451" y="420804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5B4527E5-EDA7-4866-AEF8-8ED068B15BE5}"/>
              </a:ext>
            </a:extLst>
          </p:cNvPr>
          <p:cNvCxnSpPr>
            <a:cxnSpLocks/>
          </p:cNvCxnSpPr>
          <p:nvPr/>
        </p:nvCxnSpPr>
        <p:spPr>
          <a:xfrm>
            <a:off x="7452322" y="422342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01C98BBE-5428-4495-BBC6-0F2BD8F7381E}"/>
              </a:ext>
            </a:extLst>
          </p:cNvPr>
          <p:cNvCxnSpPr>
            <a:cxnSpLocks/>
          </p:cNvCxnSpPr>
          <p:nvPr/>
        </p:nvCxnSpPr>
        <p:spPr>
          <a:xfrm>
            <a:off x="7452323" y="3498588"/>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68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4955238" y="1639300"/>
            <a:ext cx="2353437" cy="584775"/>
          </a:xfrm>
          <a:prstGeom prst="rect">
            <a:avLst/>
          </a:prstGeom>
          <a:noFill/>
        </p:spPr>
        <p:txBody>
          <a:bodyPr wrap="square" rtlCol="0">
            <a:spAutoFit/>
          </a:bodyPr>
          <a:lstStyle/>
          <a:p>
            <a:r>
              <a:rPr lang="da-DK" sz="3200" dirty="0">
                <a:latin typeface="+mj-lt"/>
              </a:rPr>
              <a:t>Aftensmad</a:t>
            </a:r>
          </a:p>
        </p:txBody>
      </p:sp>
      <p:pic>
        <p:nvPicPr>
          <p:cNvPr id="6" name="Billede 5">
            <a:extLst>
              <a:ext uri="{FF2B5EF4-FFF2-40B4-BE49-F238E27FC236}">
                <a16:creationId xmlns:a16="http://schemas.microsoft.com/office/drawing/2014/main" id="{6BE035AA-296E-4158-A739-EE708A4A6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902" y="2371853"/>
            <a:ext cx="3022022" cy="2842851"/>
          </a:xfrm>
          <a:prstGeom prst="rect">
            <a:avLst/>
          </a:prstGeom>
        </p:spPr>
      </p:pic>
      <p:pic>
        <p:nvPicPr>
          <p:cNvPr id="10" name="Billede 9">
            <a:extLst>
              <a:ext uri="{FF2B5EF4-FFF2-40B4-BE49-F238E27FC236}">
                <a16:creationId xmlns:a16="http://schemas.microsoft.com/office/drawing/2014/main" id="{1BAC5495-7AD8-47E7-84F7-1D8109A56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800" y="2309313"/>
            <a:ext cx="3427495" cy="2988960"/>
          </a:xfrm>
          <a:prstGeom prst="rect">
            <a:avLst/>
          </a:prstGeom>
        </p:spPr>
      </p:pic>
      <p:sp>
        <p:nvSpPr>
          <p:cNvPr id="13" name="Tekstfelt 12">
            <a:extLst>
              <a:ext uri="{FF2B5EF4-FFF2-40B4-BE49-F238E27FC236}">
                <a16:creationId xmlns:a16="http://schemas.microsoft.com/office/drawing/2014/main" id="{1E039992-9F53-4313-9D1D-8C47AA9CA4CB}"/>
              </a:ext>
            </a:extLst>
          </p:cNvPr>
          <p:cNvSpPr txBox="1"/>
          <p:nvPr/>
        </p:nvSpPr>
        <p:spPr>
          <a:xfrm>
            <a:off x="1078700" y="2580335"/>
            <a:ext cx="665801" cy="461665"/>
          </a:xfrm>
          <a:prstGeom prst="rect">
            <a:avLst/>
          </a:prstGeom>
          <a:noFill/>
        </p:spPr>
        <p:txBody>
          <a:bodyPr wrap="square" rtlCol="0">
            <a:spAutoFit/>
          </a:bodyPr>
          <a:lstStyle/>
          <a:p>
            <a:r>
              <a:rPr lang="da-DK" sz="1200" dirty="0"/>
              <a:t>Rødvin </a:t>
            </a:r>
          </a:p>
          <a:p>
            <a:r>
              <a:rPr lang="da-DK" sz="1200" dirty="0"/>
              <a:t>(2 dl)</a:t>
            </a:r>
          </a:p>
        </p:txBody>
      </p:sp>
      <p:sp>
        <p:nvSpPr>
          <p:cNvPr id="17" name="Tekstfelt 16">
            <a:extLst>
              <a:ext uri="{FF2B5EF4-FFF2-40B4-BE49-F238E27FC236}">
                <a16:creationId xmlns:a16="http://schemas.microsoft.com/office/drawing/2014/main" id="{D5FF42AD-106E-4C0E-8287-23ED139A7A04}"/>
              </a:ext>
            </a:extLst>
          </p:cNvPr>
          <p:cNvSpPr txBox="1"/>
          <p:nvPr/>
        </p:nvSpPr>
        <p:spPr>
          <a:xfrm>
            <a:off x="6117228" y="2482716"/>
            <a:ext cx="674684" cy="461665"/>
          </a:xfrm>
          <a:prstGeom prst="rect">
            <a:avLst/>
          </a:prstGeom>
          <a:noFill/>
        </p:spPr>
        <p:txBody>
          <a:bodyPr wrap="square" rtlCol="0">
            <a:spAutoFit/>
          </a:bodyPr>
          <a:lstStyle/>
          <a:p>
            <a:r>
              <a:rPr lang="da-DK" sz="1200" dirty="0"/>
              <a:t>Rødvin (1 dl)</a:t>
            </a:r>
          </a:p>
        </p:txBody>
      </p:sp>
      <p:sp>
        <p:nvSpPr>
          <p:cNvPr id="2" name="Tekstfelt 1">
            <a:extLst>
              <a:ext uri="{FF2B5EF4-FFF2-40B4-BE49-F238E27FC236}">
                <a16:creationId xmlns:a16="http://schemas.microsoft.com/office/drawing/2014/main" id="{479C7BA8-6CDF-486E-A010-05D28DB14602}"/>
              </a:ext>
            </a:extLst>
          </p:cNvPr>
          <p:cNvSpPr txBox="1"/>
          <p:nvPr/>
        </p:nvSpPr>
        <p:spPr>
          <a:xfrm>
            <a:off x="1397245" y="3864562"/>
            <a:ext cx="1438066" cy="461665"/>
          </a:xfrm>
          <a:prstGeom prst="rect">
            <a:avLst/>
          </a:prstGeom>
          <a:noFill/>
        </p:spPr>
        <p:txBody>
          <a:bodyPr wrap="square" rtlCol="0">
            <a:spAutoFit/>
          </a:bodyPr>
          <a:lstStyle/>
          <a:p>
            <a:r>
              <a:rPr lang="da-DK" sz="1200" dirty="0"/>
              <a:t>Kyllingebryst med skind (170 g)</a:t>
            </a:r>
          </a:p>
        </p:txBody>
      </p:sp>
      <p:sp>
        <p:nvSpPr>
          <p:cNvPr id="16" name="Tekstfelt 15">
            <a:extLst>
              <a:ext uri="{FF2B5EF4-FFF2-40B4-BE49-F238E27FC236}">
                <a16:creationId xmlns:a16="http://schemas.microsoft.com/office/drawing/2014/main" id="{E25525A5-E28B-4902-B9CE-0A0D390A41DF}"/>
              </a:ext>
            </a:extLst>
          </p:cNvPr>
          <p:cNvSpPr txBox="1"/>
          <p:nvPr/>
        </p:nvSpPr>
        <p:spPr>
          <a:xfrm>
            <a:off x="4770579" y="3394842"/>
            <a:ext cx="1253679" cy="276999"/>
          </a:xfrm>
          <a:prstGeom prst="rect">
            <a:avLst/>
          </a:prstGeom>
          <a:noFill/>
        </p:spPr>
        <p:txBody>
          <a:bodyPr wrap="square" rtlCol="0">
            <a:spAutoFit/>
          </a:bodyPr>
          <a:lstStyle/>
          <a:p>
            <a:r>
              <a:rPr lang="da-DK" sz="1200" dirty="0"/>
              <a:t>Kartofler (200 g)</a:t>
            </a:r>
          </a:p>
        </p:txBody>
      </p:sp>
      <p:sp>
        <p:nvSpPr>
          <p:cNvPr id="18" name="Tekstfelt 17">
            <a:extLst>
              <a:ext uri="{FF2B5EF4-FFF2-40B4-BE49-F238E27FC236}">
                <a16:creationId xmlns:a16="http://schemas.microsoft.com/office/drawing/2014/main" id="{3FABA660-FA8B-479D-8BF7-EC591583582E}"/>
              </a:ext>
            </a:extLst>
          </p:cNvPr>
          <p:cNvSpPr txBox="1"/>
          <p:nvPr/>
        </p:nvSpPr>
        <p:spPr>
          <a:xfrm>
            <a:off x="9816662" y="3407043"/>
            <a:ext cx="1294623" cy="276999"/>
          </a:xfrm>
          <a:prstGeom prst="rect">
            <a:avLst/>
          </a:prstGeom>
          <a:noFill/>
        </p:spPr>
        <p:txBody>
          <a:bodyPr wrap="square" rtlCol="0">
            <a:spAutoFit/>
          </a:bodyPr>
          <a:lstStyle/>
          <a:p>
            <a:r>
              <a:rPr lang="da-DK" sz="1200" dirty="0"/>
              <a:t>Kartofler (100 g)</a:t>
            </a:r>
          </a:p>
        </p:txBody>
      </p:sp>
      <p:sp>
        <p:nvSpPr>
          <p:cNvPr id="19" name="Tekstfelt 18">
            <a:extLst>
              <a:ext uri="{FF2B5EF4-FFF2-40B4-BE49-F238E27FC236}">
                <a16:creationId xmlns:a16="http://schemas.microsoft.com/office/drawing/2014/main" id="{9EE891A7-1638-452B-95D9-0548FB19D2BC}"/>
              </a:ext>
            </a:extLst>
          </p:cNvPr>
          <p:cNvSpPr txBox="1"/>
          <p:nvPr/>
        </p:nvSpPr>
        <p:spPr>
          <a:xfrm>
            <a:off x="9500132" y="4001822"/>
            <a:ext cx="1404574" cy="461665"/>
          </a:xfrm>
          <a:prstGeom prst="rect">
            <a:avLst/>
          </a:prstGeom>
          <a:noFill/>
        </p:spPr>
        <p:txBody>
          <a:bodyPr wrap="square" rtlCol="0">
            <a:spAutoFit/>
          </a:bodyPr>
          <a:lstStyle/>
          <a:p>
            <a:r>
              <a:rPr lang="da-DK" sz="1200" dirty="0"/>
              <a:t>Kyllingebryst uden skind (210 g)</a:t>
            </a:r>
          </a:p>
        </p:txBody>
      </p:sp>
      <p:sp>
        <p:nvSpPr>
          <p:cNvPr id="21" name="Tekstfelt 20">
            <a:extLst>
              <a:ext uri="{FF2B5EF4-FFF2-40B4-BE49-F238E27FC236}">
                <a16:creationId xmlns:a16="http://schemas.microsoft.com/office/drawing/2014/main" id="{45A8B661-B9D1-4B62-8CDD-0FC8E1F620E9}"/>
              </a:ext>
            </a:extLst>
          </p:cNvPr>
          <p:cNvSpPr txBox="1"/>
          <p:nvPr/>
        </p:nvSpPr>
        <p:spPr>
          <a:xfrm>
            <a:off x="6198758" y="3789912"/>
            <a:ext cx="1248472" cy="461665"/>
          </a:xfrm>
          <a:prstGeom prst="rect">
            <a:avLst/>
          </a:prstGeom>
          <a:noFill/>
        </p:spPr>
        <p:txBody>
          <a:bodyPr wrap="square" rtlCol="0">
            <a:spAutoFit/>
          </a:bodyPr>
          <a:lstStyle/>
          <a:p>
            <a:r>
              <a:rPr lang="da-DK" sz="1200" dirty="0"/>
              <a:t>Flødesovs (¼ dl) med 9% fedt</a:t>
            </a:r>
          </a:p>
        </p:txBody>
      </p:sp>
      <p:sp>
        <p:nvSpPr>
          <p:cNvPr id="23" name="Tekstfelt 22">
            <a:extLst>
              <a:ext uri="{FF2B5EF4-FFF2-40B4-BE49-F238E27FC236}">
                <a16:creationId xmlns:a16="http://schemas.microsoft.com/office/drawing/2014/main" id="{84DDB61B-742B-474E-9FBC-9426213ACF02}"/>
              </a:ext>
            </a:extLst>
          </p:cNvPr>
          <p:cNvSpPr txBox="1"/>
          <p:nvPr/>
        </p:nvSpPr>
        <p:spPr>
          <a:xfrm>
            <a:off x="4761726" y="3937922"/>
            <a:ext cx="1360997" cy="461665"/>
          </a:xfrm>
          <a:prstGeom prst="rect">
            <a:avLst/>
          </a:prstGeom>
          <a:noFill/>
        </p:spPr>
        <p:txBody>
          <a:bodyPr wrap="square" rtlCol="0">
            <a:spAutoFit/>
          </a:bodyPr>
          <a:lstStyle/>
          <a:p>
            <a:r>
              <a:rPr lang="da-DK" sz="1200" dirty="0"/>
              <a:t>Flødesovs (¾ dl) med 18% fedt</a:t>
            </a:r>
          </a:p>
        </p:txBody>
      </p:sp>
      <p:sp>
        <p:nvSpPr>
          <p:cNvPr id="43" name="Tekstfelt 42">
            <a:extLst>
              <a:ext uri="{FF2B5EF4-FFF2-40B4-BE49-F238E27FC236}">
                <a16:creationId xmlns:a16="http://schemas.microsoft.com/office/drawing/2014/main" id="{DE4B91BF-7279-4548-89E3-8DC205E53822}"/>
              </a:ext>
            </a:extLst>
          </p:cNvPr>
          <p:cNvSpPr txBox="1"/>
          <p:nvPr/>
        </p:nvSpPr>
        <p:spPr>
          <a:xfrm>
            <a:off x="2875472" y="2210392"/>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44" name="Tekstfelt 43">
            <a:extLst>
              <a:ext uri="{FF2B5EF4-FFF2-40B4-BE49-F238E27FC236}">
                <a16:creationId xmlns:a16="http://schemas.microsoft.com/office/drawing/2014/main" id="{07FA715E-2A56-481E-A1F1-520FBAB42255}"/>
              </a:ext>
            </a:extLst>
          </p:cNvPr>
          <p:cNvSpPr txBox="1"/>
          <p:nvPr/>
        </p:nvSpPr>
        <p:spPr>
          <a:xfrm>
            <a:off x="7941097" y="2210392"/>
            <a:ext cx="2191457"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45" name="Tekstfelt 44">
            <a:extLst>
              <a:ext uri="{FF2B5EF4-FFF2-40B4-BE49-F238E27FC236}">
                <a16:creationId xmlns:a16="http://schemas.microsoft.com/office/drawing/2014/main" id="{EE9322C3-68B6-4F6B-8355-CCBFCB38E7C2}"/>
              </a:ext>
            </a:extLst>
          </p:cNvPr>
          <p:cNvSpPr txBox="1"/>
          <p:nvPr/>
        </p:nvSpPr>
        <p:spPr>
          <a:xfrm>
            <a:off x="1744501" y="5474553"/>
            <a:ext cx="8702997"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Protein i maden mindsker aldersbetinget tab af muskelmasse. Spis en variation af fisk, æg, kød, fjerkræ og proteinholdige bælgfrugter som bønner og linser</a:t>
            </a:r>
          </a:p>
          <a:p>
            <a:pPr marL="285750" indent="-285750">
              <a:buFontTx/>
              <a:buChar char="-"/>
            </a:pPr>
            <a:r>
              <a:rPr lang="da-DK" sz="1400" dirty="0">
                <a:solidFill>
                  <a:schemeClr val="tx1"/>
                </a:solidFill>
              </a:rPr>
              <a:t>Vælg kød med max 10 E% fedt, for at mindske indtaget af mættet fedt, som fx findes i skindet på kylling og i fede mejeriprodukter </a:t>
            </a:r>
          </a:p>
        </p:txBody>
      </p:sp>
      <p:pic>
        <p:nvPicPr>
          <p:cNvPr id="48" name="Billede 47">
            <a:extLst>
              <a:ext uri="{FF2B5EF4-FFF2-40B4-BE49-F238E27FC236}">
                <a16:creationId xmlns:a16="http://schemas.microsoft.com/office/drawing/2014/main" id="{CD9C77F9-E5C9-4E6B-8208-7F9DBE6CE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cxnSp>
        <p:nvCxnSpPr>
          <p:cNvPr id="26" name="Lige forbindelse 25">
            <a:extLst>
              <a:ext uri="{FF2B5EF4-FFF2-40B4-BE49-F238E27FC236}">
                <a16:creationId xmlns:a16="http://schemas.microsoft.com/office/drawing/2014/main" id="{98A6E8DF-7B13-44FD-85FA-23719D614052}"/>
              </a:ext>
            </a:extLst>
          </p:cNvPr>
          <p:cNvCxnSpPr>
            <a:cxnSpLocks/>
          </p:cNvCxnSpPr>
          <p:nvPr/>
        </p:nvCxnSpPr>
        <p:spPr>
          <a:xfrm>
            <a:off x="1627896" y="283775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F1A9D9C9-6E68-4D1D-B3BD-6542AED3A547}"/>
              </a:ext>
            </a:extLst>
          </p:cNvPr>
          <p:cNvCxnSpPr>
            <a:cxnSpLocks/>
          </p:cNvCxnSpPr>
          <p:nvPr/>
        </p:nvCxnSpPr>
        <p:spPr>
          <a:xfrm>
            <a:off x="6629906" y="272361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F74A3825-F7FE-4B75-BCF0-745656B6BC5F}"/>
              </a:ext>
            </a:extLst>
          </p:cNvPr>
          <p:cNvCxnSpPr>
            <a:cxnSpLocks/>
          </p:cNvCxnSpPr>
          <p:nvPr/>
        </p:nvCxnSpPr>
        <p:spPr>
          <a:xfrm>
            <a:off x="4191145" y="3545542"/>
            <a:ext cx="57943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13A64C25-F7E9-4A29-9DA1-9988E4C534F7}"/>
              </a:ext>
            </a:extLst>
          </p:cNvPr>
          <p:cNvCxnSpPr>
            <a:cxnSpLocks/>
          </p:cNvCxnSpPr>
          <p:nvPr/>
        </p:nvCxnSpPr>
        <p:spPr>
          <a:xfrm>
            <a:off x="7308675" y="400182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C7429BE1-6857-4AF3-89A8-2897F70674C2}"/>
              </a:ext>
            </a:extLst>
          </p:cNvPr>
          <p:cNvCxnSpPr>
            <a:cxnSpLocks/>
          </p:cNvCxnSpPr>
          <p:nvPr/>
        </p:nvCxnSpPr>
        <p:spPr>
          <a:xfrm>
            <a:off x="8720295" y="423160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9DB6D7DE-B629-4E09-B331-D1B375925ABA}"/>
              </a:ext>
            </a:extLst>
          </p:cNvPr>
          <p:cNvCxnSpPr>
            <a:cxnSpLocks/>
          </p:cNvCxnSpPr>
          <p:nvPr/>
        </p:nvCxnSpPr>
        <p:spPr>
          <a:xfrm>
            <a:off x="4023871" y="414286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Lige forbindelse 34">
            <a:extLst>
              <a:ext uri="{FF2B5EF4-FFF2-40B4-BE49-F238E27FC236}">
                <a16:creationId xmlns:a16="http://schemas.microsoft.com/office/drawing/2014/main" id="{F159680B-7E0F-4599-A6AD-828725905D7D}"/>
              </a:ext>
            </a:extLst>
          </p:cNvPr>
          <p:cNvCxnSpPr>
            <a:cxnSpLocks/>
          </p:cNvCxnSpPr>
          <p:nvPr/>
        </p:nvCxnSpPr>
        <p:spPr>
          <a:xfrm>
            <a:off x="2485554" y="412938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C58504D8-C19C-494B-BEC7-60CF18D48121}"/>
              </a:ext>
            </a:extLst>
          </p:cNvPr>
          <p:cNvCxnSpPr>
            <a:cxnSpLocks/>
          </p:cNvCxnSpPr>
          <p:nvPr/>
        </p:nvCxnSpPr>
        <p:spPr>
          <a:xfrm>
            <a:off x="9036826" y="3564418"/>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350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CD0816B5-B3FA-3944-B7F7-CF7A5907760B}"/>
              </a:ext>
            </a:extLst>
          </p:cNvPr>
          <p:cNvGraphicFramePr>
            <a:graphicFrameLocks/>
          </p:cNvGraphicFramePr>
          <p:nvPr>
            <p:extLst>
              <p:ext uri="{D42A27DB-BD31-4B8C-83A1-F6EECF244321}">
                <p14:modId xmlns:p14="http://schemas.microsoft.com/office/powerpoint/2010/main" val="1784768674"/>
              </p:ext>
            </p:extLst>
          </p:nvPr>
        </p:nvGraphicFramePr>
        <p:xfrm>
          <a:off x="7614432" y="2525136"/>
          <a:ext cx="4870480" cy="3008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a:extLst>
              <a:ext uri="{FF2B5EF4-FFF2-40B4-BE49-F238E27FC236}">
                <a16:creationId xmlns:a16="http://schemas.microsoft.com/office/drawing/2014/main" id="{77ED72B5-7846-534B-8687-CF95B53E5AA7}"/>
              </a:ext>
            </a:extLst>
          </p:cNvPr>
          <p:cNvGraphicFramePr>
            <a:graphicFrameLocks/>
          </p:cNvGraphicFramePr>
          <p:nvPr>
            <p:extLst>
              <p:ext uri="{D42A27DB-BD31-4B8C-83A1-F6EECF244321}">
                <p14:modId xmlns:p14="http://schemas.microsoft.com/office/powerpoint/2010/main" val="1289874815"/>
              </p:ext>
            </p:extLst>
          </p:nvPr>
        </p:nvGraphicFramePr>
        <p:xfrm>
          <a:off x="4082904" y="2503731"/>
          <a:ext cx="4670103" cy="3008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38654AC3-B8E2-6A40-861D-4CC2D38FF7B4}"/>
              </a:ext>
            </a:extLst>
          </p:cNvPr>
          <p:cNvGraphicFramePr>
            <a:graphicFrameLocks/>
          </p:cNvGraphicFramePr>
          <p:nvPr>
            <p:extLst>
              <p:ext uri="{D42A27DB-BD31-4B8C-83A1-F6EECF244321}">
                <p14:modId xmlns:p14="http://schemas.microsoft.com/office/powerpoint/2010/main" val="2489145833"/>
              </p:ext>
            </p:extLst>
          </p:nvPr>
        </p:nvGraphicFramePr>
        <p:xfrm>
          <a:off x="37802" y="2485745"/>
          <a:ext cx="4870481" cy="3008539"/>
        </p:xfrm>
        <a:graphic>
          <a:graphicData uri="http://schemas.openxmlformats.org/drawingml/2006/chart">
            <c:chart xmlns:c="http://schemas.openxmlformats.org/drawingml/2006/chart" xmlns:r="http://schemas.openxmlformats.org/officeDocument/2006/relationships" r:id="rId4"/>
          </a:graphicData>
        </a:graphic>
      </p:graphicFrame>
      <p:pic>
        <p:nvPicPr>
          <p:cNvPr id="3" name="Billede 2">
            <a:extLst>
              <a:ext uri="{FF2B5EF4-FFF2-40B4-BE49-F238E27FC236}">
                <a16:creationId xmlns:a16="http://schemas.microsoft.com/office/drawing/2014/main" id="{EEB3EC51-FEA8-44F2-A1CB-500E384CA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pic>
        <p:nvPicPr>
          <p:cNvPr id="16" name="Billede 15">
            <a:extLst>
              <a:ext uri="{FF2B5EF4-FFF2-40B4-BE49-F238E27FC236}">
                <a16:creationId xmlns:a16="http://schemas.microsoft.com/office/drawing/2014/main" id="{750B6D3D-82C4-4CD7-835A-E87A97339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5ECFB55-02EA-414C-B7A3-EC6F14F37D10}"/>
              </a:ext>
            </a:extLst>
          </p:cNvPr>
          <p:cNvSpPr txBox="1"/>
          <p:nvPr/>
        </p:nvSpPr>
        <p:spPr>
          <a:xfrm>
            <a:off x="49797" y="6571923"/>
            <a:ext cx="5232321"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https://kosthåndbogen.dk/content/</a:t>
            </a:r>
            <a:r>
              <a:rPr lang="en-US" sz="1100" dirty="0" err="1">
                <a:hlinkClick r:id="rId7"/>
              </a:rPr>
              <a:t>normalkost</a:t>
            </a:r>
            <a:r>
              <a:rPr lang="en-US" sz="1100" dirty="0">
                <a:hlinkClick r:id="rId7"/>
              </a:rPr>
              <a:t>-</a:t>
            </a:r>
            <a:r>
              <a:rPr lang="en-US" sz="1100" dirty="0" err="1">
                <a:hlinkClick r:id="rId7"/>
              </a:rPr>
              <a:t>til</a:t>
            </a:r>
            <a:r>
              <a:rPr lang="en-US" sz="1100" dirty="0">
                <a:hlinkClick r:id="rId7"/>
              </a:rPr>
              <a:t>-%C3%A6ldre</a:t>
            </a:r>
            <a:r>
              <a:rPr lang="en-US" sz="1100" dirty="0"/>
              <a:t> og NNR2012 </a:t>
            </a:r>
          </a:p>
        </p:txBody>
      </p:sp>
      <p:sp>
        <p:nvSpPr>
          <p:cNvPr id="18" name="Tekstfelt 17">
            <a:extLst>
              <a:ext uri="{FF2B5EF4-FFF2-40B4-BE49-F238E27FC236}">
                <a16:creationId xmlns:a16="http://schemas.microsoft.com/office/drawing/2014/main" id="{049BD5B7-784A-0747-89D6-33514B66E6B4}"/>
              </a:ext>
            </a:extLst>
          </p:cNvPr>
          <p:cNvSpPr txBox="1"/>
          <p:nvPr/>
        </p:nvSpPr>
        <p:spPr>
          <a:xfrm>
            <a:off x="1242265" y="4019613"/>
            <a:ext cx="1250449" cy="276999"/>
          </a:xfrm>
          <a:prstGeom prst="rect">
            <a:avLst/>
          </a:prstGeom>
          <a:noFill/>
        </p:spPr>
        <p:txBody>
          <a:bodyPr wrap="square" rtlCol="0">
            <a:spAutoFit/>
          </a:bodyPr>
          <a:lstStyle/>
          <a:p>
            <a:r>
              <a:rPr lang="da-DK" sz="1200" dirty="0"/>
              <a:t>Kulhydrat: 52 E%</a:t>
            </a:r>
          </a:p>
        </p:txBody>
      </p:sp>
      <p:sp>
        <p:nvSpPr>
          <p:cNvPr id="19" name="Tekstfelt 18">
            <a:extLst>
              <a:ext uri="{FF2B5EF4-FFF2-40B4-BE49-F238E27FC236}">
                <a16:creationId xmlns:a16="http://schemas.microsoft.com/office/drawing/2014/main" id="{D96CA0DA-4A24-6641-8CA4-9CF3F9C5DE26}"/>
              </a:ext>
            </a:extLst>
          </p:cNvPr>
          <p:cNvSpPr txBox="1"/>
          <p:nvPr/>
        </p:nvSpPr>
        <p:spPr>
          <a:xfrm>
            <a:off x="2458199" y="3281464"/>
            <a:ext cx="1250449" cy="276999"/>
          </a:xfrm>
          <a:prstGeom prst="rect">
            <a:avLst/>
          </a:prstGeom>
          <a:noFill/>
        </p:spPr>
        <p:txBody>
          <a:bodyPr wrap="square" rtlCol="0">
            <a:spAutoFit/>
          </a:bodyPr>
          <a:lstStyle/>
          <a:p>
            <a:r>
              <a:rPr lang="da-DK" sz="1200" dirty="0"/>
              <a:t>Protein: 15 E%</a:t>
            </a:r>
          </a:p>
        </p:txBody>
      </p:sp>
      <p:sp>
        <p:nvSpPr>
          <p:cNvPr id="26" name="Tekstfelt 25">
            <a:extLst>
              <a:ext uri="{FF2B5EF4-FFF2-40B4-BE49-F238E27FC236}">
                <a16:creationId xmlns:a16="http://schemas.microsoft.com/office/drawing/2014/main" id="{D4A8E709-31A1-1849-9C16-73C9CA49B22E}"/>
              </a:ext>
            </a:extLst>
          </p:cNvPr>
          <p:cNvSpPr txBox="1"/>
          <p:nvPr/>
        </p:nvSpPr>
        <p:spPr>
          <a:xfrm>
            <a:off x="5195929" y="4099886"/>
            <a:ext cx="1250449" cy="276999"/>
          </a:xfrm>
          <a:prstGeom prst="rect">
            <a:avLst/>
          </a:prstGeom>
          <a:noFill/>
        </p:spPr>
        <p:txBody>
          <a:bodyPr wrap="square" rtlCol="0">
            <a:spAutoFit/>
          </a:bodyPr>
          <a:lstStyle/>
          <a:p>
            <a:r>
              <a:rPr lang="da-DK" sz="1200" dirty="0"/>
              <a:t>Kulhydrat: 41 E%</a:t>
            </a:r>
          </a:p>
        </p:txBody>
      </p:sp>
      <p:sp>
        <p:nvSpPr>
          <p:cNvPr id="27" name="Tekstfelt 26">
            <a:extLst>
              <a:ext uri="{FF2B5EF4-FFF2-40B4-BE49-F238E27FC236}">
                <a16:creationId xmlns:a16="http://schemas.microsoft.com/office/drawing/2014/main" id="{C8C751AD-528A-B74E-AFC5-06822A0F7729}"/>
              </a:ext>
            </a:extLst>
          </p:cNvPr>
          <p:cNvSpPr txBox="1"/>
          <p:nvPr/>
        </p:nvSpPr>
        <p:spPr>
          <a:xfrm>
            <a:off x="6363983" y="3366944"/>
            <a:ext cx="1250449" cy="276999"/>
          </a:xfrm>
          <a:prstGeom prst="rect">
            <a:avLst/>
          </a:prstGeom>
          <a:noFill/>
        </p:spPr>
        <p:txBody>
          <a:bodyPr wrap="square" rtlCol="0">
            <a:spAutoFit/>
          </a:bodyPr>
          <a:lstStyle/>
          <a:p>
            <a:r>
              <a:rPr lang="da-DK" sz="1200" dirty="0"/>
              <a:t>Protein: 16 E%</a:t>
            </a:r>
          </a:p>
        </p:txBody>
      </p:sp>
      <p:sp>
        <p:nvSpPr>
          <p:cNvPr id="28" name="Tekstfelt 27">
            <a:extLst>
              <a:ext uri="{FF2B5EF4-FFF2-40B4-BE49-F238E27FC236}">
                <a16:creationId xmlns:a16="http://schemas.microsoft.com/office/drawing/2014/main" id="{E5B28282-DF24-0E4D-B3DB-168D4A1BC882}"/>
              </a:ext>
            </a:extLst>
          </p:cNvPr>
          <p:cNvSpPr txBox="1"/>
          <p:nvPr/>
        </p:nvSpPr>
        <p:spPr>
          <a:xfrm>
            <a:off x="6574389" y="4076952"/>
            <a:ext cx="1042987" cy="276999"/>
          </a:xfrm>
          <a:prstGeom prst="rect">
            <a:avLst/>
          </a:prstGeom>
          <a:noFill/>
        </p:spPr>
        <p:txBody>
          <a:bodyPr wrap="square" rtlCol="0">
            <a:spAutoFit/>
          </a:bodyPr>
          <a:lstStyle/>
          <a:p>
            <a:r>
              <a:rPr lang="da-DK" sz="1200" dirty="0"/>
              <a:t>Fedt: 37 E%</a:t>
            </a:r>
          </a:p>
        </p:txBody>
      </p:sp>
      <p:sp>
        <p:nvSpPr>
          <p:cNvPr id="29" name="Tekstfelt 28">
            <a:extLst>
              <a:ext uri="{FF2B5EF4-FFF2-40B4-BE49-F238E27FC236}">
                <a16:creationId xmlns:a16="http://schemas.microsoft.com/office/drawing/2014/main" id="{FEC3E5C0-994F-4C44-B2DC-0B628AB5A10A}"/>
              </a:ext>
            </a:extLst>
          </p:cNvPr>
          <p:cNvSpPr txBox="1"/>
          <p:nvPr/>
        </p:nvSpPr>
        <p:spPr>
          <a:xfrm>
            <a:off x="5552192" y="2952613"/>
            <a:ext cx="1194064" cy="276999"/>
          </a:xfrm>
          <a:prstGeom prst="rect">
            <a:avLst/>
          </a:prstGeom>
          <a:noFill/>
        </p:spPr>
        <p:txBody>
          <a:bodyPr wrap="square" rtlCol="0">
            <a:spAutoFit/>
          </a:bodyPr>
          <a:lstStyle/>
          <a:p>
            <a:r>
              <a:rPr lang="da-DK" sz="1200" dirty="0"/>
              <a:t>Alkohol: 6 E%</a:t>
            </a:r>
          </a:p>
        </p:txBody>
      </p:sp>
      <p:sp>
        <p:nvSpPr>
          <p:cNvPr id="34" name="Tekstfelt 33">
            <a:extLst>
              <a:ext uri="{FF2B5EF4-FFF2-40B4-BE49-F238E27FC236}">
                <a16:creationId xmlns:a16="http://schemas.microsoft.com/office/drawing/2014/main" id="{C37B4738-879F-9A42-BE37-6B0EBA2EEE8C}"/>
              </a:ext>
            </a:extLst>
          </p:cNvPr>
          <p:cNvSpPr txBox="1"/>
          <p:nvPr/>
        </p:nvSpPr>
        <p:spPr>
          <a:xfrm>
            <a:off x="10025510" y="3503570"/>
            <a:ext cx="1250449" cy="276999"/>
          </a:xfrm>
          <a:prstGeom prst="rect">
            <a:avLst/>
          </a:prstGeom>
          <a:noFill/>
        </p:spPr>
        <p:txBody>
          <a:bodyPr wrap="square" rtlCol="0">
            <a:spAutoFit/>
          </a:bodyPr>
          <a:lstStyle/>
          <a:p>
            <a:r>
              <a:rPr lang="da-DK" sz="1200" dirty="0"/>
              <a:t>Protein: 19 E%</a:t>
            </a:r>
          </a:p>
        </p:txBody>
      </p:sp>
      <p:sp>
        <p:nvSpPr>
          <p:cNvPr id="35" name="Tekstfelt 34">
            <a:extLst>
              <a:ext uri="{FF2B5EF4-FFF2-40B4-BE49-F238E27FC236}">
                <a16:creationId xmlns:a16="http://schemas.microsoft.com/office/drawing/2014/main" id="{051B6B3F-0EE1-4F40-BE8B-619764B0B1BF}"/>
              </a:ext>
            </a:extLst>
          </p:cNvPr>
          <p:cNvSpPr txBox="1"/>
          <p:nvPr/>
        </p:nvSpPr>
        <p:spPr>
          <a:xfrm>
            <a:off x="9505093" y="2993868"/>
            <a:ext cx="1789298" cy="276999"/>
          </a:xfrm>
          <a:prstGeom prst="rect">
            <a:avLst/>
          </a:prstGeom>
          <a:noFill/>
        </p:spPr>
        <p:txBody>
          <a:bodyPr wrap="square" rtlCol="0">
            <a:spAutoFit/>
          </a:bodyPr>
          <a:lstStyle/>
          <a:p>
            <a:r>
              <a:rPr lang="da-DK" sz="1200" dirty="0"/>
              <a:t>Alkohol: 3 E%</a:t>
            </a:r>
          </a:p>
        </p:txBody>
      </p:sp>
      <p:sp>
        <p:nvSpPr>
          <p:cNvPr id="36" name="Tekstfelt 35">
            <a:extLst>
              <a:ext uri="{FF2B5EF4-FFF2-40B4-BE49-F238E27FC236}">
                <a16:creationId xmlns:a16="http://schemas.microsoft.com/office/drawing/2014/main" id="{0C634601-6EBD-D341-9CE9-E07D1A9F4097}"/>
              </a:ext>
            </a:extLst>
          </p:cNvPr>
          <p:cNvSpPr txBox="1"/>
          <p:nvPr/>
        </p:nvSpPr>
        <p:spPr>
          <a:xfrm>
            <a:off x="8844547" y="4114137"/>
            <a:ext cx="1250449" cy="276999"/>
          </a:xfrm>
          <a:prstGeom prst="rect">
            <a:avLst/>
          </a:prstGeom>
          <a:noFill/>
        </p:spPr>
        <p:txBody>
          <a:bodyPr wrap="square" rtlCol="0">
            <a:spAutoFit/>
          </a:bodyPr>
          <a:lstStyle/>
          <a:p>
            <a:r>
              <a:rPr lang="da-DK" sz="1200" dirty="0"/>
              <a:t>Kulhydrat: 50 E%</a:t>
            </a:r>
          </a:p>
        </p:txBody>
      </p:sp>
      <p:sp>
        <p:nvSpPr>
          <p:cNvPr id="37" name="Tekstfelt 36">
            <a:extLst>
              <a:ext uri="{FF2B5EF4-FFF2-40B4-BE49-F238E27FC236}">
                <a16:creationId xmlns:a16="http://schemas.microsoft.com/office/drawing/2014/main" id="{3490765F-EBE3-314A-AD8D-747646A433D0}"/>
              </a:ext>
            </a:extLst>
          </p:cNvPr>
          <p:cNvSpPr txBox="1"/>
          <p:nvPr/>
        </p:nvSpPr>
        <p:spPr>
          <a:xfrm>
            <a:off x="10322972" y="4151771"/>
            <a:ext cx="1042987" cy="276999"/>
          </a:xfrm>
          <a:prstGeom prst="rect">
            <a:avLst/>
          </a:prstGeom>
          <a:noFill/>
        </p:spPr>
        <p:txBody>
          <a:bodyPr wrap="square" rtlCol="0">
            <a:spAutoFit/>
          </a:bodyPr>
          <a:lstStyle/>
          <a:p>
            <a:r>
              <a:rPr lang="da-DK" sz="1200" dirty="0"/>
              <a:t>Fedt: 28 E%</a:t>
            </a:r>
          </a:p>
        </p:txBody>
      </p:sp>
      <p:sp>
        <p:nvSpPr>
          <p:cNvPr id="17" name="Tekstfelt 16">
            <a:extLst>
              <a:ext uri="{FF2B5EF4-FFF2-40B4-BE49-F238E27FC236}">
                <a16:creationId xmlns:a16="http://schemas.microsoft.com/office/drawing/2014/main" id="{CA505877-3E48-1E47-9BD2-5B0AD169B60D}"/>
              </a:ext>
            </a:extLst>
          </p:cNvPr>
          <p:cNvSpPr txBox="1"/>
          <p:nvPr/>
        </p:nvSpPr>
        <p:spPr>
          <a:xfrm>
            <a:off x="2699174" y="4089694"/>
            <a:ext cx="1042987" cy="276999"/>
          </a:xfrm>
          <a:prstGeom prst="rect">
            <a:avLst/>
          </a:prstGeom>
          <a:noFill/>
        </p:spPr>
        <p:txBody>
          <a:bodyPr wrap="square" rtlCol="0">
            <a:spAutoFit/>
          </a:bodyPr>
          <a:lstStyle/>
          <a:p>
            <a:r>
              <a:rPr lang="da-DK" sz="1200" dirty="0"/>
              <a:t>Fedt</a:t>
            </a:r>
            <a:r>
              <a:rPr lang="da-DK" sz="1200"/>
              <a:t>: 33 </a:t>
            </a:r>
            <a:r>
              <a:rPr lang="da-DK" sz="1200" dirty="0"/>
              <a:t>E%</a:t>
            </a:r>
          </a:p>
        </p:txBody>
      </p:sp>
      <p:sp>
        <p:nvSpPr>
          <p:cNvPr id="5" name="Tekstfelt 4">
            <a:extLst>
              <a:ext uri="{FF2B5EF4-FFF2-40B4-BE49-F238E27FC236}">
                <a16:creationId xmlns:a16="http://schemas.microsoft.com/office/drawing/2014/main" id="{852ACAC8-2D4A-A5BF-C162-B338A9BC3F85}"/>
              </a:ext>
            </a:extLst>
          </p:cNvPr>
          <p:cNvSpPr txBox="1"/>
          <p:nvPr/>
        </p:nvSpPr>
        <p:spPr>
          <a:xfrm>
            <a:off x="2544810" y="4792243"/>
            <a:ext cx="1250448" cy="461665"/>
          </a:xfrm>
          <a:prstGeom prst="rect">
            <a:avLst/>
          </a:prstGeom>
          <a:noFill/>
        </p:spPr>
        <p:txBody>
          <a:bodyPr wrap="square" rtlCol="0">
            <a:spAutoFit/>
          </a:bodyPr>
          <a:lstStyle/>
          <a:p>
            <a:r>
              <a:rPr lang="da-DK" sz="1200" dirty="0"/>
              <a:t>Heraf mættet fedt max: 10 E%</a:t>
            </a:r>
          </a:p>
        </p:txBody>
      </p:sp>
      <p:sp>
        <p:nvSpPr>
          <p:cNvPr id="6" name="Tekstfelt 5">
            <a:extLst>
              <a:ext uri="{FF2B5EF4-FFF2-40B4-BE49-F238E27FC236}">
                <a16:creationId xmlns:a16="http://schemas.microsoft.com/office/drawing/2014/main" id="{CFA5E898-B08A-564D-AE31-08276758A483}"/>
              </a:ext>
            </a:extLst>
          </p:cNvPr>
          <p:cNvSpPr txBox="1"/>
          <p:nvPr/>
        </p:nvSpPr>
        <p:spPr>
          <a:xfrm>
            <a:off x="817507" y="5530256"/>
            <a:ext cx="3483256"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7" name="Tekstfelt 6">
            <a:extLst>
              <a:ext uri="{FF2B5EF4-FFF2-40B4-BE49-F238E27FC236}">
                <a16:creationId xmlns:a16="http://schemas.microsoft.com/office/drawing/2014/main" id="{6503F057-885F-B121-995A-0E5C2E134752}"/>
              </a:ext>
            </a:extLst>
          </p:cNvPr>
          <p:cNvSpPr txBox="1"/>
          <p:nvPr/>
        </p:nvSpPr>
        <p:spPr>
          <a:xfrm>
            <a:off x="320721" y="4555045"/>
            <a:ext cx="1438083"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9" name="Tekstfelt 8">
            <a:extLst>
              <a:ext uri="{FF2B5EF4-FFF2-40B4-BE49-F238E27FC236}">
                <a16:creationId xmlns:a16="http://schemas.microsoft.com/office/drawing/2014/main" id="{7A7A2997-8E6C-5E0A-5539-942788A2FC82}"/>
              </a:ext>
            </a:extLst>
          </p:cNvPr>
          <p:cNvSpPr txBox="1"/>
          <p:nvPr/>
        </p:nvSpPr>
        <p:spPr>
          <a:xfrm>
            <a:off x="2769466" y="2937715"/>
            <a:ext cx="1300810"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1" name="Tekstfelt 10">
            <a:extLst>
              <a:ext uri="{FF2B5EF4-FFF2-40B4-BE49-F238E27FC236}">
                <a16:creationId xmlns:a16="http://schemas.microsoft.com/office/drawing/2014/main" id="{2BE55E81-5315-2063-8DEC-3D04D07204D2}"/>
              </a:ext>
            </a:extLst>
          </p:cNvPr>
          <p:cNvSpPr txBox="1"/>
          <p:nvPr/>
        </p:nvSpPr>
        <p:spPr>
          <a:xfrm>
            <a:off x="3330818" y="4451239"/>
            <a:ext cx="1137994"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3" name="Tekstfelt 12">
            <a:extLst>
              <a:ext uri="{FF2B5EF4-FFF2-40B4-BE49-F238E27FC236}">
                <a16:creationId xmlns:a16="http://schemas.microsoft.com/office/drawing/2014/main" id="{5D866445-AE97-1D50-934B-5DB6D5F7A847}"/>
              </a:ext>
            </a:extLst>
          </p:cNvPr>
          <p:cNvSpPr txBox="1"/>
          <p:nvPr/>
        </p:nvSpPr>
        <p:spPr>
          <a:xfrm>
            <a:off x="6264618" y="4792242"/>
            <a:ext cx="1107897" cy="461665"/>
          </a:xfrm>
          <a:prstGeom prst="rect">
            <a:avLst/>
          </a:prstGeom>
          <a:noFill/>
        </p:spPr>
        <p:txBody>
          <a:bodyPr wrap="square" rtlCol="0">
            <a:spAutoFit/>
          </a:bodyPr>
          <a:lstStyle/>
          <a:p>
            <a:r>
              <a:rPr lang="da-DK" sz="1200" dirty="0"/>
              <a:t>Heraf mættet fedt: 18 E%</a:t>
            </a:r>
          </a:p>
        </p:txBody>
      </p:sp>
      <p:sp>
        <p:nvSpPr>
          <p:cNvPr id="15" name="Tekstfelt 14">
            <a:extLst>
              <a:ext uri="{FF2B5EF4-FFF2-40B4-BE49-F238E27FC236}">
                <a16:creationId xmlns:a16="http://schemas.microsoft.com/office/drawing/2014/main" id="{33BCF04D-E301-4237-1FE6-80432474D14F}"/>
              </a:ext>
            </a:extLst>
          </p:cNvPr>
          <p:cNvSpPr txBox="1"/>
          <p:nvPr/>
        </p:nvSpPr>
        <p:spPr>
          <a:xfrm>
            <a:off x="10220401" y="4832044"/>
            <a:ext cx="1162316" cy="461665"/>
          </a:xfrm>
          <a:prstGeom prst="rect">
            <a:avLst/>
          </a:prstGeom>
          <a:noFill/>
        </p:spPr>
        <p:txBody>
          <a:bodyPr wrap="square" rtlCol="0">
            <a:spAutoFit/>
          </a:bodyPr>
          <a:lstStyle/>
          <a:p>
            <a:r>
              <a:rPr lang="da-DK" sz="1200" dirty="0"/>
              <a:t>Heraf mættet fedt: 10 E%</a:t>
            </a:r>
          </a:p>
        </p:txBody>
      </p:sp>
    </p:spTree>
    <p:extLst>
      <p:ext uri="{BB962C8B-B14F-4D97-AF65-F5344CB8AC3E}">
        <p14:creationId xmlns:p14="http://schemas.microsoft.com/office/powerpoint/2010/main" val="220036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Miljø- og Fødevareministeriets officielle ernæringsmærke, der på en enkel og synlig måde gør det nemmere at finde de sundere fødevarer og madretter. </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brød, knækbrød og pasta med fuldkornslogoet. Børn i alderen 4-10 år anbefales 40-60 gram fuldkorn om dagen, da de ikke spiser så meget mad, mens den øvrige, raske befolkning anbefales at spise 75 gram fuldkorn om dagen. </a:t>
            </a:r>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921"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621531" y="1642178"/>
            <a:ext cx="10948938" cy="584775"/>
          </a:xfrm>
          <a:prstGeom prst="rect">
            <a:avLst/>
          </a:prstGeom>
          <a:noFill/>
        </p:spPr>
        <p:txBody>
          <a:bodyPr wrap="square" rtlCol="0">
            <a:spAutoFit/>
          </a:bodyPr>
          <a:lstStyle/>
          <a:p>
            <a:r>
              <a:rPr lang="da-DK" sz="3200" b="1"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14" name="Billede 13">
            <a:extLst>
              <a:ext uri="{FF2B5EF4-FFF2-40B4-BE49-F238E27FC236}">
                <a16:creationId xmlns:a16="http://schemas.microsoft.com/office/drawing/2014/main" id="{DEB67821-3395-438F-8F9B-E83DF2BD5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411027"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https://altomkost.dk/maerker/noeglehullet/private/</a:t>
            </a:r>
            <a:r>
              <a:rPr lang="en-US" sz="1100" dirty="0"/>
              <a:t>  </a:t>
            </a:r>
          </a:p>
        </p:txBody>
      </p:sp>
      <p:pic>
        <p:nvPicPr>
          <p:cNvPr id="15" name="Billede 14">
            <a:extLst>
              <a:ext uri="{FF2B5EF4-FFF2-40B4-BE49-F238E27FC236}">
                <a16:creationId xmlns:a16="http://schemas.microsoft.com/office/drawing/2014/main" id="{C6BC0C2E-4F47-409E-A638-14EDECCB9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3028" y="3681559"/>
            <a:ext cx="2682747" cy="2682747"/>
          </a:xfrm>
          <a:prstGeom prst="rect">
            <a:avLst/>
          </a:prstGeom>
        </p:spPr>
      </p:pic>
    </p:spTree>
    <p:extLst>
      <p:ext uri="{BB962C8B-B14F-4D97-AF65-F5344CB8AC3E}">
        <p14:creationId xmlns:p14="http://schemas.microsoft.com/office/powerpoint/2010/main" val="256913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a:bodyPr>
          <a:lstStyle/>
          <a:p>
            <a:pPr marL="0" indent="0" algn="ctr">
              <a:buNone/>
            </a:pPr>
            <a:r>
              <a:rPr lang="da-DK" sz="4000" dirty="0"/>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a:t>
            </a:r>
          </a:p>
          <a:p>
            <a:pPr>
              <a:lnSpc>
                <a:spcPct val="150000"/>
              </a:lnSpc>
            </a:pPr>
            <a:r>
              <a:rPr lang="da-DK" sz="2000" dirty="0"/>
              <a:t>Fysisk aktivitet mindst 30 minutter om dagen, fremmer og vedligeholder kondition, muskelstyrke, bevægelighed og knoglesundhed</a:t>
            </a:r>
          </a:p>
        </p:txBody>
      </p:sp>
      <p:pic>
        <p:nvPicPr>
          <p:cNvPr id="5" name="Billede 4">
            <a:extLst>
              <a:ext uri="{FF2B5EF4-FFF2-40B4-BE49-F238E27FC236}">
                <a16:creationId xmlns:a16="http://schemas.microsoft.com/office/drawing/2014/main" id="{3CBE6305-370F-4743-B013-DED873B31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6" name="Billede 5">
            <a:extLst>
              <a:ext uri="{FF2B5EF4-FFF2-40B4-BE49-F238E27FC236}">
                <a16:creationId xmlns:a16="http://schemas.microsoft.com/office/drawing/2014/main" id="{BF439CEC-A5C0-422A-9168-2D024F2F0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AD23E7E6-BD4F-D444-BA27-F1E71384D0F1}"/>
              </a:ext>
            </a:extLst>
          </p:cNvPr>
          <p:cNvSpPr txBox="1"/>
          <p:nvPr/>
        </p:nvSpPr>
        <p:spPr>
          <a:xfrm>
            <a:off x="0" y="6596390"/>
            <a:ext cx="8345557"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https://altomkost.dk/fakta/fysiskaktivitet/#c72534</a:t>
            </a:r>
            <a:r>
              <a:rPr lang="en-US" sz="1100" dirty="0"/>
              <a:t> </a:t>
            </a:r>
          </a:p>
        </p:txBody>
      </p:sp>
    </p:spTree>
    <p:extLst>
      <p:ext uri="{BB962C8B-B14F-4D97-AF65-F5344CB8AC3E}">
        <p14:creationId xmlns:p14="http://schemas.microsoft.com/office/powerpoint/2010/main" val="280626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1035148" y="2286514"/>
            <a:ext cx="10515600" cy="2580908"/>
          </a:xfrm>
        </p:spPr>
        <p:txBody>
          <a:bodyPr>
            <a:noAutofit/>
          </a:bodyPr>
          <a:lstStyle/>
          <a:p>
            <a:pPr algn="ctr"/>
            <a:br>
              <a:rPr lang="da-DK" sz="4000" b="1" dirty="0"/>
            </a:br>
            <a:r>
              <a:rPr lang="da-DK" sz="4000" dirty="0"/>
              <a:t>Vidste du at… Raske ældre 65+</a:t>
            </a:r>
            <a:br>
              <a:rPr lang="da-DK" sz="4000" dirty="0"/>
            </a:br>
            <a:r>
              <a:rPr lang="da-DK" sz="4000" dirty="0"/>
              <a:t>kan bestilles eller downloades </a:t>
            </a:r>
            <a:r>
              <a:rPr lang="da-DK" sz="4000" u="sng" dirty="0"/>
              <a:t>gratis</a:t>
            </a:r>
            <a:r>
              <a:rPr lang="da-DK" sz="4000" dirty="0"/>
              <a:t> her:</a:t>
            </a:r>
            <a:br>
              <a:rPr lang="da-DK" sz="4000" dirty="0"/>
            </a:br>
            <a:br>
              <a:rPr lang="da-DK" sz="4000" dirty="0"/>
            </a:br>
            <a:br>
              <a:rPr lang="da-DK" sz="4000" dirty="0"/>
            </a:br>
            <a:r>
              <a:rPr lang="da-DK" sz="4000" dirty="0"/>
              <a:t> 		</a:t>
            </a:r>
            <a:r>
              <a:rPr lang="da-DK" sz="4000" dirty="0">
                <a:hlinkClick r:id="rId2"/>
              </a:rPr>
              <a:t>www.ernæringsfokus.dk</a:t>
            </a:r>
            <a:endParaRPr lang="da-DK" sz="4000" dirty="0"/>
          </a:p>
        </p:txBody>
      </p:sp>
      <p:pic>
        <p:nvPicPr>
          <p:cNvPr id="8" name="Billede 7">
            <a:extLst>
              <a:ext uri="{FF2B5EF4-FFF2-40B4-BE49-F238E27FC236}">
                <a16:creationId xmlns:a16="http://schemas.microsoft.com/office/drawing/2014/main" id="{D94D4200-8510-4C59-AE1F-C5E994FA9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7" name="Billede 6">
            <a:extLst>
              <a:ext uri="{FF2B5EF4-FFF2-40B4-BE49-F238E27FC236}">
                <a16:creationId xmlns:a16="http://schemas.microsoft.com/office/drawing/2014/main" id="{59C45DB0-20D1-490B-809B-B90D02125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142" y="3371689"/>
            <a:ext cx="2610214" cy="2867425"/>
          </a:xfrm>
          <a:prstGeom prst="rect">
            <a:avLst/>
          </a:prstGeom>
        </p:spPr>
      </p:pic>
      <p:pic>
        <p:nvPicPr>
          <p:cNvPr id="9" name="Billede 8">
            <a:extLst>
              <a:ext uri="{FF2B5EF4-FFF2-40B4-BE49-F238E27FC236}">
                <a16:creationId xmlns:a16="http://schemas.microsoft.com/office/drawing/2014/main" id="{CB02F844-B1CB-4891-BF1F-F8580A68C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5" name="Billede 4">
            <a:extLst>
              <a:ext uri="{FF2B5EF4-FFF2-40B4-BE49-F238E27FC236}">
                <a16:creationId xmlns:a16="http://schemas.microsoft.com/office/drawing/2014/main" id="{621D1646-095D-4C6A-9C65-7022DCC91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1544"/>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8" name="Billede 7">
            <a:extLst>
              <a:ext uri="{FF2B5EF4-FFF2-40B4-BE49-F238E27FC236}">
                <a16:creationId xmlns:a16="http://schemas.microsoft.com/office/drawing/2014/main" id="{17402758-A6B7-40F0-943A-405D657A8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9" name="Billede 8">
            <a:extLst>
              <a:ext uri="{FF2B5EF4-FFF2-40B4-BE49-F238E27FC236}">
                <a16:creationId xmlns:a16="http://schemas.microsoft.com/office/drawing/2014/main" id="{A4BA6C90-FB2B-40A6-B9B7-9ED515414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9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645952" y="1830461"/>
            <a:ext cx="10964411" cy="4832092"/>
          </a:xfrm>
          <a:prstGeom prst="rect">
            <a:avLst/>
          </a:prstGeom>
          <a:noFill/>
        </p:spPr>
        <p:txBody>
          <a:bodyPr wrap="square" rtlCol="0">
            <a:spAutoFit/>
          </a:bodyPr>
          <a:lstStyle/>
          <a:p>
            <a:r>
              <a:rPr lang="da-DK" sz="2200" b="1" dirty="0"/>
              <a:t>Senest</a:t>
            </a:r>
            <a:r>
              <a:rPr lang="da-DK" sz="2200" dirty="0"/>
              <a:t> når man runder de 65 år, skal man være </a:t>
            </a:r>
            <a:r>
              <a:rPr lang="da-DK" sz="2200" b="1" dirty="0"/>
              <a:t>opmærksom</a:t>
            </a:r>
            <a:r>
              <a:rPr lang="da-DK" sz="2200" dirty="0"/>
              <a:t> på at spise mad der…</a:t>
            </a:r>
          </a:p>
          <a:p>
            <a:pPr marL="742950" lvl="1" indent="-285750">
              <a:buFont typeface="Arial" panose="020B0604020202020204" pitchFamily="34" charset="0"/>
              <a:buChar char="•"/>
            </a:pPr>
            <a:r>
              <a:rPr lang="da-DK" sz="2200" dirty="0"/>
              <a:t>…bevarer </a:t>
            </a:r>
            <a:r>
              <a:rPr lang="da-DK" sz="2200" b="1" dirty="0"/>
              <a:t>muskelmassen</a:t>
            </a:r>
          </a:p>
          <a:p>
            <a:pPr marL="742950" lvl="1" indent="-285750">
              <a:buFont typeface="Arial" panose="020B0604020202020204" pitchFamily="34" charset="0"/>
              <a:buChar char="•"/>
            </a:pPr>
            <a:r>
              <a:rPr lang="da-DK" sz="2200" dirty="0"/>
              <a:t>…bevarer </a:t>
            </a:r>
            <a:r>
              <a:rPr lang="da-DK" sz="2200" b="1" dirty="0"/>
              <a:t>stærke knogler</a:t>
            </a:r>
          </a:p>
          <a:p>
            <a:pPr marL="742950" lvl="1" indent="-285750">
              <a:buFont typeface="Arial" panose="020B0604020202020204" pitchFamily="34" charset="0"/>
              <a:buChar char="•"/>
            </a:pPr>
            <a:r>
              <a:rPr lang="da-DK" sz="2200" dirty="0"/>
              <a:t>…hjælper med at bevare </a:t>
            </a:r>
            <a:r>
              <a:rPr lang="da-DK" sz="2200" b="1" dirty="0"/>
              <a:t>en sund vægt </a:t>
            </a:r>
          </a:p>
          <a:p>
            <a:endParaRPr lang="da-DK" sz="2200" dirty="0"/>
          </a:p>
          <a:p>
            <a:r>
              <a:rPr lang="da-DK" sz="2200" dirty="0"/>
              <a:t>Når man </a:t>
            </a:r>
            <a:r>
              <a:rPr lang="da-DK" sz="2200" b="1" dirty="0"/>
              <a:t>spiser varieret </a:t>
            </a:r>
            <a:r>
              <a:rPr lang="da-DK" sz="2200" dirty="0"/>
              <a:t>og i </a:t>
            </a:r>
            <a:r>
              <a:rPr lang="da-DK" sz="2200" b="1" dirty="0"/>
              <a:t>passende mængder </a:t>
            </a:r>
            <a:r>
              <a:rPr lang="da-DK" sz="2200" dirty="0"/>
              <a:t>samt er </a:t>
            </a:r>
            <a:r>
              <a:rPr lang="da-DK" sz="2200" b="1" dirty="0"/>
              <a:t>fysisk aktiv</a:t>
            </a:r>
            <a:r>
              <a:rPr lang="da-DK" sz="2200" dirty="0"/>
              <a:t>, hjælper det til at bibeholde en sund og stærk krop, selvom man er blevet ældre.</a:t>
            </a:r>
          </a:p>
          <a:p>
            <a:endParaRPr lang="da-DK" sz="2200" dirty="0"/>
          </a:p>
          <a:p>
            <a:r>
              <a:rPr lang="da-DK" sz="2200" dirty="0"/>
              <a:t>Når man bliver ældre er det naturligt at…</a:t>
            </a:r>
          </a:p>
          <a:p>
            <a:pPr marL="717550" indent="-342900">
              <a:buFont typeface="Arial" panose="020B0604020202020204" pitchFamily="34" charset="0"/>
              <a:buChar char="•"/>
            </a:pPr>
            <a:r>
              <a:rPr lang="da-DK" sz="2200" dirty="0"/>
              <a:t>…aktivitetsniveauet falder og dermed også behovet for at tilføre kroppen energi</a:t>
            </a:r>
          </a:p>
          <a:p>
            <a:pPr marL="717550" indent="-342900">
              <a:buFont typeface="Arial" panose="020B0604020202020204" pitchFamily="34" charset="0"/>
              <a:buChar char="•"/>
            </a:pPr>
            <a:r>
              <a:rPr lang="da-DK" sz="2200" dirty="0"/>
              <a:t>…nogle får mindre appetit</a:t>
            </a:r>
          </a:p>
          <a:p>
            <a:pPr marL="717550" indent="-342900">
              <a:buFont typeface="Arial" panose="020B0604020202020204" pitchFamily="34" charset="0"/>
              <a:buChar char="•"/>
            </a:pPr>
            <a:r>
              <a:rPr lang="da-DK" sz="2200" dirty="0"/>
              <a:t>…kroppen bliver dårligere til at udnytte visse næringsstoffer</a:t>
            </a:r>
          </a:p>
          <a:p>
            <a:endParaRPr lang="da-DK" sz="2200" dirty="0"/>
          </a:p>
          <a:p>
            <a:r>
              <a:rPr lang="da-DK" sz="2200" dirty="0"/>
              <a:t>Derfor vil mange opleve et behov for at justere på kostvanerne.</a:t>
            </a:r>
          </a:p>
        </p:txBody>
      </p:sp>
      <p:pic>
        <p:nvPicPr>
          <p:cNvPr id="8" name="Billede 7">
            <a:extLst>
              <a:ext uri="{FF2B5EF4-FFF2-40B4-BE49-F238E27FC236}">
                <a16:creationId xmlns:a16="http://schemas.microsoft.com/office/drawing/2014/main" id="{68737574-B81D-4A74-8F7E-43F7FF6F6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241591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687898" y="1830461"/>
            <a:ext cx="9991288" cy="4862870"/>
          </a:xfrm>
          <a:prstGeom prst="rect">
            <a:avLst/>
          </a:prstGeom>
          <a:noFill/>
        </p:spPr>
        <p:txBody>
          <a:bodyPr wrap="square" rtlCol="0">
            <a:spAutoFit/>
          </a:bodyPr>
          <a:lstStyle/>
          <a:p>
            <a:r>
              <a:rPr lang="da-DK" sz="3200" dirty="0">
                <a:latin typeface="+mj-lt"/>
              </a:rPr>
              <a:t>Muskelmasse </a:t>
            </a:r>
          </a:p>
          <a:p>
            <a:endParaRPr lang="da-DK" sz="2200" b="1" dirty="0">
              <a:latin typeface="+mj-lt"/>
            </a:endParaRPr>
          </a:p>
          <a:p>
            <a:r>
              <a:rPr lang="da-DK" sz="2200" dirty="0"/>
              <a:t>Når man når en vis alder, har man et </a:t>
            </a:r>
            <a:r>
              <a:rPr lang="da-DK" sz="2200" b="1" dirty="0"/>
              <a:t>øget</a:t>
            </a:r>
            <a:r>
              <a:rPr lang="da-DK" sz="2200" dirty="0"/>
              <a:t> </a:t>
            </a:r>
            <a:r>
              <a:rPr lang="da-DK" sz="2200" b="1" dirty="0"/>
              <a:t>behov</a:t>
            </a:r>
            <a:r>
              <a:rPr lang="da-DK" sz="2200" dirty="0"/>
              <a:t> for </a:t>
            </a:r>
            <a:r>
              <a:rPr lang="da-DK" sz="2200" b="1" dirty="0"/>
              <a:t>proteiner</a:t>
            </a:r>
            <a:r>
              <a:rPr lang="da-DK" sz="2200" dirty="0"/>
              <a:t> for at bevare muskelmassen, der svinder hurtigere. Stærke muskler har stor betydning for, at man fortsat er i stand til at gøre sine daglige gøremål.</a:t>
            </a:r>
          </a:p>
          <a:p>
            <a:endParaRPr lang="da-DK" sz="2200" dirty="0"/>
          </a:p>
          <a:p>
            <a:r>
              <a:rPr lang="da-DK" sz="2200" dirty="0"/>
              <a:t>For at </a:t>
            </a:r>
            <a:r>
              <a:rPr lang="da-DK" sz="2200" b="1" dirty="0"/>
              <a:t>bevare muskelmasse</a:t>
            </a:r>
            <a:r>
              <a:rPr lang="da-DK" sz="2200" dirty="0"/>
              <a:t>, kan du med fordel spise en større mængde:</a:t>
            </a:r>
          </a:p>
          <a:p>
            <a:pPr marL="285750" indent="-285750">
              <a:buFontTx/>
              <a:buChar char="-"/>
            </a:pPr>
            <a:r>
              <a:rPr lang="da-DK" sz="2200" dirty="0"/>
              <a:t>Fisk, fjerkræ, mælkeprodukter, kød, bælgfrugter (fx bønner og linser)</a:t>
            </a:r>
          </a:p>
          <a:p>
            <a:pPr marL="285750" indent="-285750">
              <a:buFontTx/>
              <a:buChar char="-"/>
            </a:pPr>
            <a:r>
              <a:rPr lang="da-DK" sz="2200" dirty="0"/>
              <a:t>Få et ekstra proteinrigt element ind i din dagskost, erstat fx nogle kulhydrater med et æg til morgenmaden eller røræg lavet på mælk og med ristet skinke</a:t>
            </a:r>
          </a:p>
          <a:p>
            <a:pPr marL="285750" indent="-285750">
              <a:buFontTx/>
              <a:buChar char="-"/>
            </a:pPr>
            <a:r>
              <a:rPr lang="da-DK" sz="2200" dirty="0"/>
              <a:t>Hvis appetitten bliver mindre, så sørg for at spise en mindre men energirig mængde mad</a:t>
            </a:r>
            <a:endParaRPr lang="da-DK" dirty="0"/>
          </a:p>
          <a:p>
            <a:endParaRPr lang="da-DK" dirty="0"/>
          </a:p>
          <a:p>
            <a:endParaRPr lang="da-DK" dirty="0"/>
          </a:p>
        </p:txBody>
      </p:sp>
      <p:pic>
        <p:nvPicPr>
          <p:cNvPr id="8" name="Billede 7">
            <a:extLst>
              <a:ext uri="{FF2B5EF4-FFF2-40B4-BE49-F238E27FC236}">
                <a16:creationId xmlns:a16="http://schemas.microsoft.com/office/drawing/2014/main" id="{4257D738-EECB-4E62-8F9A-D4616460E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Rektangel 1">
            <a:extLst>
              <a:ext uri="{FF2B5EF4-FFF2-40B4-BE49-F238E27FC236}">
                <a16:creationId xmlns:a16="http://schemas.microsoft.com/office/drawing/2014/main" id="{FE3D0E2A-29BE-9D4D-9F14-BE6B5ACB8505}"/>
              </a:ext>
            </a:extLst>
          </p:cNvPr>
          <p:cNvSpPr/>
          <p:nvPr/>
        </p:nvSpPr>
        <p:spPr>
          <a:xfrm>
            <a:off x="0" y="6593417"/>
            <a:ext cx="6096000" cy="261610"/>
          </a:xfrm>
          <a:prstGeom prst="rect">
            <a:avLst/>
          </a:prstGeom>
        </p:spPr>
        <p:txBody>
          <a:bodyPr>
            <a:spAutoFit/>
          </a:bodyPr>
          <a:lstStyle/>
          <a:p>
            <a:r>
              <a:rPr lang="en-US" sz="1100" dirty="0" err="1"/>
              <a:t>Kilde</a:t>
            </a:r>
            <a:r>
              <a:rPr lang="en-US" sz="1100" dirty="0"/>
              <a:t>: </a:t>
            </a:r>
            <a:r>
              <a:rPr lang="en-US" sz="1100" dirty="0">
                <a:hlinkClick r:id="rId4"/>
              </a:rPr>
              <a:t>https://altomkost.dk/raad-og-anbefalinger/raad-om-mad-og-drikke-naar-du-er-over-65-aar/</a:t>
            </a:r>
            <a:r>
              <a:rPr lang="en-US" sz="1100" dirty="0"/>
              <a:t> </a:t>
            </a:r>
          </a:p>
        </p:txBody>
      </p:sp>
    </p:spTree>
    <p:extLst>
      <p:ext uri="{BB962C8B-B14F-4D97-AF65-F5344CB8AC3E}">
        <p14:creationId xmlns:p14="http://schemas.microsoft.com/office/powerpoint/2010/main" val="146409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2503971-C54B-4A3D-BFEB-A2E62A1C34AD}"/>
              </a:ext>
            </a:extLst>
          </p:cNvPr>
          <p:cNvSpPr>
            <a:spLocks noGrp="1"/>
          </p:cNvSpPr>
          <p:nvPr>
            <p:ph idx="1"/>
          </p:nvPr>
        </p:nvSpPr>
        <p:spPr/>
        <p:txBody>
          <a:bodyPr>
            <a:normAutofit/>
          </a:bodyPr>
          <a:lstStyle/>
          <a:p>
            <a:pPr marL="0" indent="0">
              <a:buNone/>
            </a:pPr>
            <a:r>
              <a:rPr lang="da-DK" sz="3200" dirty="0">
                <a:latin typeface="+mj-lt"/>
              </a:rPr>
              <a:t>Stærke knogler</a:t>
            </a:r>
          </a:p>
          <a:p>
            <a:pPr marL="0" indent="0">
              <a:buNone/>
            </a:pPr>
            <a:endParaRPr lang="da-DK" sz="2200" dirty="0"/>
          </a:p>
          <a:p>
            <a:pPr marL="0" indent="0">
              <a:buNone/>
            </a:pPr>
            <a:r>
              <a:rPr lang="da-DK" sz="2200" dirty="0"/>
              <a:t>Stærke knogler er ligesom musklerne, vigtige for at kroppen kan fungere optimalt. </a:t>
            </a:r>
          </a:p>
          <a:p>
            <a:pPr marL="0" indent="0">
              <a:buNone/>
            </a:pPr>
            <a:r>
              <a:rPr lang="da-DK" sz="2200" dirty="0"/>
              <a:t>For at </a:t>
            </a:r>
            <a:r>
              <a:rPr lang="da-DK" sz="2200" b="1" dirty="0"/>
              <a:t>bevare stærke knogler</a:t>
            </a:r>
            <a:r>
              <a:rPr lang="da-DK" sz="2200" dirty="0"/>
              <a:t>, er det en god idé at supplere dagskosten med 5-10 ug D-vitamin i vinterhalvåret (oktober-april).</a:t>
            </a:r>
          </a:p>
          <a:p>
            <a:r>
              <a:rPr lang="da-DK" sz="2200" dirty="0"/>
              <a:t>Både D-vitamin og calcium er vigtigt for at vedligeholde knoglernes styrke. </a:t>
            </a:r>
          </a:p>
          <a:p>
            <a:r>
              <a:rPr lang="da-DK" sz="2200" dirty="0"/>
              <a:t>70+ bør supplere yderlige med 20 ug D-vitamin og 800-1000 mg calcium dagligt</a:t>
            </a:r>
          </a:p>
          <a:p>
            <a:pPr lvl="1"/>
            <a:r>
              <a:rPr lang="da-DK" sz="2200" b="1" dirty="0"/>
              <a:t>D-vitamin </a:t>
            </a:r>
            <a:r>
              <a:rPr lang="da-DK" sz="2200" dirty="0"/>
              <a:t>hjælper med optagelsen af calcium, og findes i bl.a. sild, makrel og laks</a:t>
            </a:r>
          </a:p>
          <a:p>
            <a:pPr lvl="1"/>
            <a:r>
              <a:rPr lang="da-DK" sz="2200" b="1" dirty="0"/>
              <a:t>Calcium </a:t>
            </a:r>
            <a:r>
              <a:rPr lang="da-DK" sz="2200" dirty="0"/>
              <a:t>findes i store mængder i mælk- og mejeriprodukter </a:t>
            </a:r>
          </a:p>
          <a:p>
            <a:endParaRPr lang="da-DK" dirty="0"/>
          </a:p>
        </p:txBody>
      </p:sp>
      <p:pic>
        <p:nvPicPr>
          <p:cNvPr id="4" name="Billede 3">
            <a:extLst>
              <a:ext uri="{FF2B5EF4-FFF2-40B4-BE49-F238E27FC236}">
                <a16:creationId xmlns:a16="http://schemas.microsoft.com/office/drawing/2014/main" id="{02CAF0E3-3590-4019-A68C-255543E02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FCA6AAE6-7A5D-2843-9DBE-F0E6DE30CB13}"/>
              </a:ext>
            </a:extLst>
          </p:cNvPr>
          <p:cNvSpPr txBox="1"/>
          <p:nvPr/>
        </p:nvSpPr>
        <p:spPr>
          <a:xfrm>
            <a:off x="-1" y="6596390"/>
            <a:ext cx="10151165" cy="261610"/>
          </a:xfrm>
          <a:prstGeom prst="rect">
            <a:avLst/>
          </a:prstGeom>
          <a:noFill/>
        </p:spPr>
        <p:txBody>
          <a:bodyPr wrap="square" rtlCol="0">
            <a:spAutoFit/>
          </a:bodyPr>
          <a:lstStyle/>
          <a:p>
            <a:r>
              <a:rPr lang="en-US" sz="1100" dirty="0" err="1"/>
              <a:t>Kilde</a:t>
            </a:r>
            <a:r>
              <a:rPr lang="en-US" sz="1100" dirty="0"/>
              <a:t>: </a:t>
            </a:r>
            <a:r>
              <a:rPr lang="en-US" sz="1100" dirty="0">
                <a:hlinkClick r:id="rId3"/>
              </a:rPr>
              <a:t>https://altomkost.dk/raad-og-anbefalinger/raad-om-mad-og-drikke-naar-du-er-over-65-aar/</a:t>
            </a:r>
            <a:r>
              <a:rPr lang="en-US" sz="1100" dirty="0"/>
              <a:t> </a:t>
            </a:r>
          </a:p>
        </p:txBody>
      </p:sp>
    </p:spTree>
    <p:extLst>
      <p:ext uri="{BB962C8B-B14F-4D97-AF65-F5344CB8AC3E}">
        <p14:creationId xmlns:p14="http://schemas.microsoft.com/office/powerpoint/2010/main" val="15677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D39AA74-E7EF-4265-8E21-39B8AF6FE8F4}"/>
              </a:ext>
            </a:extLst>
          </p:cNvPr>
          <p:cNvSpPr>
            <a:spLocks noGrp="1"/>
          </p:cNvSpPr>
          <p:nvPr>
            <p:ph idx="1"/>
          </p:nvPr>
        </p:nvSpPr>
        <p:spPr/>
        <p:txBody>
          <a:bodyPr>
            <a:normAutofit/>
          </a:bodyPr>
          <a:lstStyle/>
          <a:p>
            <a:pPr marL="0" indent="0">
              <a:buNone/>
            </a:pPr>
            <a:r>
              <a:rPr lang="da-DK" sz="3200" dirty="0">
                <a:latin typeface="+mj-lt"/>
              </a:rPr>
              <a:t>Holde vægten</a:t>
            </a:r>
          </a:p>
          <a:p>
            <a:pPr marL="0" indent="0">
              <a:buNone/>
            </a:pPr>
            <a:endParaRPr lang="da-DK" dirty="0"/>
          </a:p>
          <a:p>
            <a:pPr>
              <a:buFontTx/>
              <a:buChar char="-"/>
            </a:pPr>
            <a:r>
              <a:rPr lang="da-DK" sz="2200" dirty="0"/>
              <a:t>Både undervægt og overvægt skal undgås, da det kan have stor betydning for helbredet </a:t>
            </a:r>
          </a:p>
          <a:p>
            <a:pPr>
              <a:buFontTx/>
              <a:buChar char="-"/>
            </a:pPr>
            <a:r>
              <a:rPr lang="da-DK" sz="2200" dirty="0"/>
              <a:t>Ved regelmæssig vejning, kan man holde øje med om vægten svinger</a:t>
            </a:r>
          </a:p>
          <a:p>
            <a:pPr>
              <a:buFontTx/>
              <a:buChar char="-"/>
            </a:pPr>
            <a:r>
              <a:rPr lang="da-DK" sz="2200" dirty="0"/>
              <a:t>Ved pludseligt vægttab eller vægtøgning bør man tage kontakt til sin læge</a:t>
            </a:r>
          </a:p>
          <a:p>
            <a:pPr marL="0" indent="0">
              <a:buNone/>
            </a:pPr>
            <a:endParaRPr lang="da-DK" sz="2200" dirty="0"/>
          </a:p>
          <a:p>
            <a:pPr marL="0" indent="0">
              <a:buNone/>
            </a:pPr>
            <a:r>
              <a:rPr lang="da-DK" sz="2200" dirty="0"/>
              <a:t>For at bevare vægten er det vigtigt at spise fornuftigt og efter behov. Derudover er daglig </a:t>
            </a:r>
            <a:r>
              <a:rPr lang="da-DK" sz="2200" b="1" dirty="0"/>
              <a:t>motion</a:t>
            </a:r>
            <a:r>
              <a:rPr lang="da-DK" sz="2200" dirty="0"/>
              <a:t> essentielt for at opretholde kroppens </a:t>
            </a:r>
            <a:r>
              <a:rPr lang="da-DK" sz="2200" b="1" dirty="0"/>
              <a:t>muskler </a:t>
            </a:r>
            <a:r>
              <a:rPr lang="da-DK" sz="2200" dirty="0"/>
              <a:t>og </a:t>
            </a:r>
            <a:r>
              <a:rPr lang="da-DK" sz="2200" b="1" dirty="0"/>
              <a:t>knogler</a:t>
            </a:r>
            <a:r>
              <a:rPr lang="da-DK" sz="2200" dirty="0"/>
              <a:t>, ligesom det bidrager til øget </a:t>
            </a:r>
            <a:r>
              <a:rPr lang="da-DK" sz="2200" b="1" dirty="0"/>
              <a:t>energi</a:t>
            </a:r>
            <a:r>
              <a:rPr lang="da-DK" sz="2200" dirty="0"/>
              <a:t> og </a:t>
            </a:r>
            <a:r>
              <a:rPr lang="da-DK" sz="2200" b="1" dirty="0"/>
              <a:t>velvære. </a:t>
            </a:r>
          </a:p>
        </p:txBody>
      </p:sp>
      <p:pic>
        <p:nvPicPr>
          <p:cNvPr id="4" name="Billede 3">
            <a:extLst>
              <a:ext uri="{FF2B5EF4-FFF2-40B4-BE49-F238E27FC236}">
                <a16:creationId xmlns:a16="http://schemas.microsoft.com/office/drawing/2014/main" id="{07E6E12B-C27C-4A8B-B6B2-BC2DB8C90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Rektangel 1">
            <a:extLst>
              <a:ext uri="{FF2B5EF4-FFF2-40B4-BE49-F238E27FC236}">
                <a16:creationId xmlns:a16="http://schemas.microsoft.com/office/drawing/2014/main" id="{36915805-A1FC-6240-B221-31261EC7E3D0}"/>
              </a:ext>
            </a:extLst>
          </p:cNvPr>
          <p:cNvSpPr/>
          <p:nvPr/>
        </p:nvSpPr>
        <p:spPr>
          <a:xfrm>
            <a:off x="0" y="6596390"/>
            <a:ext cx="6096000" cy="261610"/>
          </a:xfrm>
          <a:prstGeom prst="rect">
            <a:avLst/>
          </a:prstGeom>
        </p:spPr>
        <p:txBody>
          <a:bodyPr>
            <a:spAutoFit/>
          </a:bodyPr>
          <a:lstStyle/>
          <a:p>
            <a:r>
              <a:rPr lang="en-US" sz="1100" dirty="0" err="1"/>
              <a:t>Kilde</a:t>
            </a:r>
            <a:r>
              <a:rPr lang="en-US" sz="1100" dirty="0"/>
              <a:t>: </a:t>
            </a:r>
            <a:r>
              <a:rPr lang="en-US" sz="1100" dirty="0">
                <a:hlinkClick r:id="rId3"/>
              </a:rPr>
              <a:t>https://altomkost.dk/raad-og-anbefalinger/raad-om-mad-og-drikke-naar-du-er-over-65-aar/</a:t>
            </a:r>
            <a:r>
              <a:rPr lang="en-US" sz="1100" dirty="0"/>
              <a:t> </a:t>
            </a:r>
          </a:p>
        </p:txBody>
      </p:sp>
    </p:spTree>
    <p:extLst>
      <p:ext uri="{BB962C8B-B14F-4D97-AF65-F5344CB8AC3E}">
        <p14:creationId xmlns:p14="http://schemas.microsoft.com/office/powerpoint/2010/main" val="111955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D39AA74-E7EF-4265-8E21-39B8AF6FE8F4}"/>
              </a:ext>
            </a:extLst>
          </p:cNvPr>
          <p:cNvSpPr>
            <a:spLocks noGrp="1"/>
          </p:cNvSpPr>
          <p:nvPr>
            <p:ph idx="1"/>
          </p:nvPr>
        </p:nvSpPr>
        <p:spPr/>
        <p:txBody>
          <a:bodyPr anchor="ctr"/>
          <a:lstStyle/>
          <a:p>
            <a:pPr marL="0" indent="0" algn="ctr">
              <a:buNone/>
            </a:pPr>
            <a:r>
              <a:rPr lang="da-DK" dirty="0"/>
              <a:t>På de følgende slides præsenteres to dagskostforslag. </a:t>
            </a:r>
          </a:p>
          <a:p>
            <a:pPr marL="0" indent="0" algn="ctr">
              <a:buNone/>
            </a:pPr>
            <a:r>
              <a:rPr lang="da-DK" dirty="0"/>
              <a:t>De adskiller sig bl.a. i forhold til portionsstørrelse og indhold af protein og mættet fedt.</a:t>
            </a:r>
          </a:p>
          <a:p>
            <a:pPr marL="0" indent="0" algn="ctr">
              <a:buNone/>
            </a:pPr>
            <a:r>
              <a:rPr lang="da-DK" dirty="0"/>
              <a:t>Ved små ændringer af den nuværende kost vil man opnå en kost der matcher anbefalingerne til raske ældre 65+.</a:t>
            </a:r>
          </a:p>
        </p:txBody>
      </p:sp>
      <p:pic>
        <p:nvPicPr>
          <p:cNvPr id="4" name="Billede 3">
            <a:extLst>
              <a:ext uri="{FF2B5EF4-FFF2-40B4-BE49-F238E27FC236}">
                <a16:creationId xmlns:a16="http://schemas.microsoft.com/office/drawing/2014/main" id="{07E6E12B-C27C-4A8B-B6B2-BC2DB8C90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40021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24C63E82-5748-44F4-8A0B-7416ECFAB227}"/>
              </a:ext>
            </a:extLst>
          </p:cNvPr>
          <p:cNvSpPr txBox="1"/>
          <p:nvPr/>
        </p:nvSpPr>
        <p:spPr>
          <a:xfrm>
            <a:off x="4844733" y="1653535"/>
            <a:ext cx="3024940" cy="584775"/>
          </a:xfrm>
          <a:prstGeom prst="rect">
            <a:avLst/>
          </a:prstGeom>
          <a:noFill/>
        </p:spPr>
        <p:txBody>
          <a:bodyPr wrap="square" rtlCol="0">
            <a:spAutoFit/>
          </a:bodyPr>
          <a:lstStyle/>
          <a:p>
            <a:r>
              <a:rPr lang="da-DK" sz="3200" dirty="0">
                <a:latin typeface="+mj-lt"/>
              </a:rPr>
              <a:t>Morgenmad</a:t>
            </a:r>
          </a:p>
        </p:txBody>
      </p:sp>
      <p:pic>
        <p:nvPicPr>
          <p:cNvPr id="6" name="Billede 5">
            <a:extLst>
              <a:ext uri="{FF2B5EF4-FFF2-40B4-BE49-F238E27FC236}">
                <a16:creationId xmlns:a16="http://schemas.microsoft.com/office/drawing/2014/main" id="{F0A76908-6C6F-47BD-877A-11317322C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150" y="2429764"/>
            <a:ext cx="3024940" cy="2968080"/>
          </a:xfrm>
          <a:prstGeom prst="rect">
            <a:avLst/>
          </a:prstGeom>
        </p:spPr>
      </p:pic>
      <p:pic>
        <p:nvPicPr>
          <p:cNvPr id="8" name="Billede 7">
            <a:extLst>
              <a:ext uri="{FF2B5EF4-FFF2-40B4-BE49-F238E27FC236}">
                <a16:creationId xmlns:a16="http://schemas.microsoft.com/office/drawing/2014/main" id="{612F7E85-CF16-4EED-96F8-2528761E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555" y="2434036"/>
            <a:ext cx="3216280" cy="2963807"/>
          </a:xfrm>
          <a:prstGeom prst="rect">
            <a:avLst/>
          </a:prstGeom>
        </p:spPr>
      </p:pic>
      <p:pic>
        <p:nvPicPr>
          <p:cNvPr id="10" name="Billede 9">
            <a:extLst>
              <a:ext uri="{FF2B5EF4-FFF2-40B4-BE49-F238E27FC236}">
                <a16:creationId xmlns:a16="http://schemas.microsoft.com/office/drawing/2014/main" id="{5AC060ED-A189-4FF4-AD97-6C25476E2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14" name="Tekstfelt 13">
            <a:extLst>
              <a:ext uri="{FF2B5EF4-FFF2-40B4-BE49-F238E27FC236}">
                <a16:creationId xmlns:a16="http://schemas.microsoft.com/office/drawing/2014/main" id="{48FA8617-B111-4864-A098-14DACFA76F2B}"/>
              </a:ext>
            </a:extLst>
          </p:cNvPr>
          <p:cNvSpPr txBox="1"/>
          <p:nvPr/>
        </p:nvSpPr>
        <p:spPr>
          <a:xfrm>
            <a:off x="729038" y="3287135"/>
            <a:ext cx="927471" cy="461665"/>
          </a:xfrm>
          <a:prstGeom prst="rect">
            <a:avLst/>
          </a:prstGeom>
          <a:noFill/>
        </p:spPr>
        <p:txBody>
          <a:bodyPr wrap="square" rtlCol="0">
            <a:spAutoFit/>
          </a:bodyPr>
          <a:lstStyle/>
          <a:p>
            <a:r>
              <a:rPr lang="da-DK" sz="1200" dirty="0"/>
              <a:t>Letmælk</a:t>
            </a:r>
          </a:p>
          <a:p>
            <a:r>
              <a:rPr lang="da-DK" sz="1200" dirty="0"/>
              <a:t>(1½ dl)</a:t>
            </a:r>
          </a:p>
        </p:txBody>
      </p:sp>
      <p:sp>
        <p:nvSpPr>
          <p:cNvPr id="23" name="Tekstfelt 22">
            <a:extLst>
              <a:ext uri="{FF2B5EF4-FFF2-40B4-BE49-F238E27FC236}">
                <a16:creationId xmlns:a16="http://schemas.microsoft.com/office/drawing/2014/main" id="{D89F0543-F700-4488-9429-AFF8D6D800B1}"/>
              </a:ext>
            </a:extLst>
          </p:cNvPr>
          <p:cNvSpPr txBox="1"/>
          <p:nvPr/>
        </p:nvSpPr>
        <p:spPr>
          <a:xfrm>
            <a:off x="5918774" y="2657167"/>
            <a:ext cx="876859" cy="461665"/>
          </a:xfrm>
          <a:prstGeom prst="rect">
            <a:avLst/>
          </a:prstGeom>
          <a:noFill/>
        </p:spPr>
        <p:txBody>
          <a:bodyPr wrap="square" rtlCol="0">
            <a:spAutoFit/>
          </a:bodyPr>
          <a:lstStyle/>
          <a:p>
            <a:r>
              <a:rPr lang="da-DK" sz="1200" dirty="0"/>
              <a:t>Minimælk</a:t>
            </a:r>
          </a:p>
          <a:p>
            <a:r>
              <a:rPr lang="da-DK" sz="1200" dirty="0"/>
              <a:t>(2 dl)</a:t>
            </a:r>
          </a:p>
        </p:txBody>
      </p:sp>
      <p:sp>
        <p:nvSpPr>
          <p:cNvPr id="27" name="Tekstfelt 26">
            <a:extLst>
              <a:ext uri="{FF2B5EF4-FFF2-40B4-BE49-F238E27FC236}">
                <a16:creationId xmlns:a16="http://schemas.microsoft.com/office/drawing/2014/main" id="{4C63E437-5AFD-4052-BF53-8B28EFD8F0D1}"/>
              </a:ext>
            </a:extLst>
          </p:cNvPr>
          <p:cNvSpPr txBox="1"/>
          <p:nvPr/>
        </p:nvSpPr>
        <p:spPr>
          <a:xfrm>
            <a:off x="7784207" y="2382698"/>
            <a:ext cx="2149910"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29" name="Tekstfelt 28">
            <a:extLst>
              <a:ext uri="{FF2B5EF4-FFF2-40B4-BE49-F238E27FC236}">
                <a16:creationId xmlns:a16="http://schemas.microsoft.com/office/drawing/2014/main" id="{CD146F5B-7B4A-4FE1-804F-6F7172150E4D}"/>
              </a:ext>
            </a:extLst>
          </p:cNvPr>
          <p:cNvSpPr txBox="1"/>
          <p:nvPr/>
        </p:nvSpPr>
        <p:spPr>
          <a:xfrm>
            <a:off x="2843834" y="2387757"/>
            <a:ext cx="1783089" cy="369332"/>
          </a:xfrm>
          <a:prstGeom prst="rect">
            <a:avLst/>
          </a:prstGeom>
          <a:noFill/>
        </p:spPr>
        <p:txBody>
          <a:bodyPr wrap="square" rtlCol="0">
            <a:spAutoFit/>
          </a:bodyPr>
          <a:lstStyle/>
          <a:p>
            <a:r>
              <a:rPr lang="da-DK" dirty="0">
                <a:solidFill>
                  <a:schemeClr val="accent1"/>
                </a:solidFill>
                <a:latin typeface="+mj-lt"/>
              </a:rPr>
              <a:t>Det spiser du nu</a:t>
            </a:r>
          </a:p>
        </p:txBody>
      </p:sp>
      <p:pic>
        <p:nvPicPr>
          <p:cNvPr id="33" name="Billede 32">
            <a:extLst>
              <a:ext uri="{FF2B5EF4-FFF2-40B4-BE49-F238E27FC236}">
                <a16:creationId xmlns:a16="http://schemas.microsoft.com/office/drawing/2014/main" id="{9E712F27-C4F9-41B6-B971-BD13FA206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1" name="Tekstfelt 30">
            <a:extLst>
              <a:ext uri="{FF2B5EF4-FFF2-40B4-BE49-F238E27FC236}">
                <a16:creationId xmlns:a16="http://schemas.microsoft.com/office/drawing/2014/main" id="{59718395-C6D3-4A37-A7D9-876B545E8D18}"/>
              </a:ext>
            </a:extLst>
          </p:cNvPr>
          <p:cNvSpPr txBox="1"/>
          <p:nvPr/>
        </p:nvSpPr>
        <p:spPr>
          <a:xfrm>
            <a:off x="775811" y="3906058"/>
            <a:ext cx="1347594" cy="461665"/>
          </a:xfrm>
          <a:prstGeom prst="rect">
            <a:avLst/>
          </a:prstGeom>
          <a:noFill/>
        </p:spPr>
        <p:txBody>
          <a:bodyPr wrap="square" rtlCol="0">
            <a:spAutoFit/>
          </a:bodyPr>
          <a:lstStyle/>
          <a:p>
            <a:r>
              <a:rPr lang="da-DK" sz="1200" dirty="0"/>
              <a:t>1 skive skæreost, 45+ (20 g)</a:t>
            </a:r>
          </a:p>
        </p:txBody>
      </p:sp>
      <p:sp>
        <p:nvSpPr>
          <p:cNvPr id="35" name="Tekstfelt 34">
            <a:extLst>
              <a:ext uri="{FF2B5EF4-FFF2-40B4-BE49-F238E27FC236}">
                <a16:creationId xmlns:a16="http://schemas.microsoft.com/office/drawing/2014/main" id="{DCDAF3B0-3C96-4364-AE88-A3A8A6819CDE}"/>
              </a:ext>
            </a:extLst>
          </p:cNvPr>
          <p:cNvSpPr txBox="1"/>
          <p:nvPr/>
        </p:nvSpPr>
        <p:spPr>
          <a:xfrm>
            <a:off x="4588770" y="4065765"/>
            <a:ext cx="1551963" cy="461665"/>
          </a:xfrm>
          <a:prstGeom prst="rect">
            <a:avLst/>
          </a:prstGeom>
          <a:noFill/>
        </p:spPr>
        <p:txBody>
          <a:bodyPr wrap="square" rtlCol="0">
            <a:spAutoFit/>
          </a:bodyPr>
          <a:lstStyle/>
          <a:p>
            <a:r>
              <a:rPr lang="da-DK" sz="1200" dirty="0"/>
              <a:t>Lyst franskbrød (40 g) med smør</a:t>
            </a:r>
          </a:p>
        </p:txBody>
      </p:sp>
      <p:sp>
        <p:nvSpPr>
          <p:cNvPr id="37" name="Tekstfelt 36">
            <a:extLst>
              <a:ext uri="{FF2B5EF4-FFF2-40B4-BE49-F238E27FC236}">
                <a16:creationId xmlns:a16="http://schemas.microsoft.com/office/drawing/2014/main" id="{6987ACA1-DDF4-4C31-B176-F5173F23488E}"/>
              </a:ext>
            </a:extLst>
          </p:cNvPr>
          <p:cNvSpPr txBox="1"/>
          <p:nvPr/>
        </p:nvSpPr>
        <p:spPr>
          <a:xfrm>
            <a:off x="9411244" y="2947003"/>
            <a:ext cx="2926160" cy="276999"/>
          </a:xfrm>
          <a:prstGeom prst="rect">
            <a:avLst/>
          </a:prstGeom>
          <a:noFill/>
        </p:spPr>
        <p:txBody>
          <a:bodyPr wrap="square" rtlCol="0">
            <a:spAutoFit/>
          </a:bodyPr>
          <a:lstStyle/>
          <a:p>
            <a:r>
              <a:rPr lang="da-DK" sz="1200" dirty="0"/>
              <a:t>1 tynd skive skæreost, 45+ (12 g)</a:t>
            </a:r>
          </a:p>
        </p:txBody>
      </p:sp>
      <p:sp>
        <p:nvSpPr>
          <p:cNvPr id="38" name="Tekstfelt 37">
            <a:extLst>
              <a:ext uri="{FF2B5EF4-FFF2-40B4-BE49-F238E27FC236}">
                <a16:creationId xmlns:a16="http://schemas.microsoft.com/office/drawing/2014/main" id="{C8DE8FAD-9434-4E0E-9C48-9861A9A983AB}"/>
              </a:ext>
            </a:extLst>
          </p:cNvPr>
          <p:cNvSpPr txBox="1"/>
          <p:nvPr/>
        </p:nvSpPr>
        <p:spPr>
          <a:xfrm>
            <a:off x="9872017" y="3281732"/>
            <a:ext cx="1612615" cy="492443"/>
          </a:xfrm>
          <a:prstGeom prst="rect">
            <a:avLst/>
          </a:prstGeom>
          <a:noFill/>
        </p:spPr>
        <p:txBody>
          <a:bodyPr wrap="square" rtlCol="0">
            <a:spAutoFit/>
          </a:bodyPr>
          <a:lstStyle/>
          <a:p>
            <a:r>
              <a:rPr lang="da-DK" sz="1200" dirty="0"/>
              <a:t>Fuldkornsbrød (40 g)</a:t>
            </a:r>
            <a:r>
              <a:rPr lang="da-DK" sz="1300" dirty="0"/>
              <a:t> uden smør</a:t>
            </a:r>
          </a:p>
        </p:txBody>
      </p:sp>
      <p:sp>
        <p:nvSpPr>
          <p:cNvPr id="39" name="Tekstfelt 38">
            <a:extLst>
              <a:ext uri="{FF2B5EF4-FFF2-40B4-BE49-F238E27FC236}">
                <a16:creationId xmlns:a16="http://schemas.microsoft.com/office/drawing/2014/main" id="{837FA7D7-CD7C-4D2B-A80D-3C13758528D6}"/>
              </a:ext>
            </a:extLst>
          </p:cNvPr>
          <p:cNvSpPr txBox="1"/>
          <p:nvPr/>
        </p:nvSpPr>
        <p:spPr>
          <a:xfrm>
            <a:off x="9532388" y="3935454"/>
            <a:ext cx="1753912" cy="461665"/>
          </a:xfrm>
          <a:prstGeom prst="rect">
            <a:avLst/>
          </a:prstGeom>
          <a:noFill/>
        </p:spPr>
        <p:txBody>
          <a:bodyPr wrap="square" rtlCol="0">
            <a:spAutoFit/>
          </a:bodyPr>
          <a:lstStyle/>
          <a:p>
            <a:r>
              <a:rPr lang="da-DK" sz="1200" dirty="0"/>
              <a:t>Spis gerne frugt og grønt til morgenmad</a:t>
            </a:r>
          </a:p>
        </p:txBody>
      </p:sp>
      <p:sp>
        <p:nvSpPr>
          <p:cNvPr id="40" name="Tekstfelt 39">
            <a:extLst>
              <a:ext uri="{FF2B5EF4-FFF2-40B4-BE49-F238E27FC236}">
                <a16:creationId xmlns:a16="http://schemas.microsoft.com/office/drawing/2014/main" id="{68EA6C58-2129-4041-9C00-6DF23857019A}"/>
              </a:ext>
            </a:extLst>
          </p:cNvPr>
          <p:cNvSpPr txBox="1"/>
          <p:nvPr/>
        </p:nvSpPr>
        <p:spPr>
          <a:xfrm>
            <a:off x="1343568" y="5424559"/>
            <a:ext cx="9086573" cy="1384995"/>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Vælg magre mejeriprodukter til madlavningen </a:t>
            </a:r>
          </a:p>
          <a:p>
            <a:pPr marL="285750" indent="-285750">
              <a:buFontTx/>
              <a:buChar char="-"/>
            </a:pPr>
            <a:r>
              <a:rPr lang="da-DK" sz="1400" dirty="0">
                <a:solidFill>
                  <a:schemeClr val="tx1"/>
                </a:solidFill>
              </a:rPr>
              <a:t>Ca. 250 ml mælk eller mælkeprodukt dagligt er passende i en sund og varieret kost og bidrager med protein og calcium til muskler og knogler</a:t>
            </a:r>
          </a:p>
          <a:p>
            <a:pPr marL="285750" indent="-285750">
              <a:buFontTx/>
              <a:buChar char="-"/>
            </a:pPr>
            <a:r>
              <a:rPr lang="da-DK" sz="1400" dirty="0">
                <a:solidFill>
                  <a:schemeClr val="tx1"/>
                </a:solidFill>
              </a:rPr>
              <a:t>Vælg mager ost (20+ og 30+) frem for fed (40+ og 60+) eller spis mindre fed ost end du plejer </a:t>
            </a:r>
          </a:p>
          <a:p>
            <a:pPr marL="285750" indent="-285750">
              <a:buFontTx/>
              <a:buChar char="-"/>
            </a:pPr>
            <a:r>
              <a:rPr lang="da-DK" sz="1400" dirty="0">
                <a:solidFill>
                  <a:schemeClr val="tx1"/>
                </a:solidFill>
              </a:rPr>
              <a:t>Frugt, grøntsager og fuldkornsbrød indeholder bl.a. kostfibre, som er med til at give øget mæthedsfornemmelse</a:t>
            </a:r>
            <a:endParaRPr lang="da-DK" sz="1600" dirty="0">
              <a:solidFill>
                <a:schemeClr val="tx1"/>
              </a:solidFill>
            </a:endParaRPr>
          </a:p>
        </p:txBody>
      </p:sp>
      <p:cxnSp>
        <p:nvCxnSpPr>
          <p:cNvPr id="26" name="Lige forbindelse 25">
            <a:extLst>
              <a:ext uri="{FF2B5EF4-FFF2-40B4-BE49-F238E27FC236}">
                <a16:creationId xmlns:a16="http://schemas.microsoft.com/office/drawing/2014/main" id="{CF2174D6-DC2C-456E-9475-1473D6968ED3}"/>
              </a:ext>
            </a:extLst>
          </p:cNvPr>
          <p:cNvCxnSpPr>
            <a:cxnSpLocks/>
          </p:cNvCxnSpPr>
          <p:nvPr/>
        </p:nvCxnSpPr>
        <p:spPr>
          <a:xfrm>
            <a:off x="6603189" y="293611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C0AB4057-9A01-4129-9AF3-296C70CD8C48}"/>
              </a:ext>
            </a:extLst>
          </p:cNvPr>
          <p:cNvCxnSpPr>
            <a:cxnSpLocks/>
          </p:cNvCxnSpPr>
          <p:nvPr/>
        </p:nvCxnSpPr>
        <p:spPr>
          <a:xfrm>
            <a:off x="1988897" y="403256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EB7DFDDA-BD14-4365-B6E3-7C1DB7E16B1C}"/>
              </a:ext>
            </a:extLst>
          </p:cNvPr>
          <p:cNvCxnSpPr>
            <a:cxnSpLocks/>
          </p:cNvCxnSpPr>
          <p:nvPr/>
        </p:nvCxnSpPr>
        <p:spPr>
          <a:xfrm>
            <a:off x="3893618" y="4285577"/>
            <a:ext cx="733305" cy="11021"/>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DAFA134A-2C57-40FA-954B-F15213A8BA8E}"/>
              </a:ext>
            </a:extLst>
          </p:cNvPr>
          <p:cNvCxnSpPr>
            <a:cxnSpLocks/>
          </p:cNvCxnSpPr>
          <p:nvPr/>
        </p:nvCxnSpPr>
        <p:spPr>
          <a:xfrm>
            <a:off x="8631407" y="310264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83C86771-32DF-4496-87E8-698FA2915530}"/>
              </a:ext>
            </a:extLst>
          </p:cNvPr>
          <p:cNvCxnSpPr>
            <a:cxnSpLocks/>
          </p:cNvCxnSpPr>
          <p:nvPr/>
        </p:nvCxnSpPr>
        <p:spPr>
          <a:xfrm>
            <a:off x="9154280" y="352795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95E4AADA-A8BA-4654-ACEE-19EF6A0E9F62}"/>
              </a:ext>
            </a:extLst>
          </p:cNvPr>
          <p:cNvCxnSpPr>
            <a:cxnSpLocks/>
          </p:cNvCxnSpPr>
          <p:nvPr/>
        </p:nvCxnSpPr>
        <p:spPr>
          <a:xfrm>
            <a:off x="8772536" y="413689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Lige forbindelse 6">
            <a:extLst>
              <a:ext uri="{FF2B5EF4-FFF2-40B4-BE49-F238E27FC236}">
                <a16:creationId xmlns:a16="http://schemas.microsoft.com/office/drawing/2014/main" id="{7FE1971A-8D2E-E0DC-903F-948A91D7D88B}"/>
              </a:ext>
            </a:extLst>
          </p:cNvPr>
          <p:cNvCxnSpPr>
            <a:cxnSpLocks/>
          </p:cNvCxnSpPr>
          <p:nvPr/>
        </p:nvCxnSpPr>
        <p:spPr>
          <a:xfrm>
            <a:off x="1343568" y="3529680"/>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6011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7FE0B550-823D-49C4-9F59-FD160EF2B040}"/>
              </a:ext>
            </a:extLst>
          </p:cNvPr>
          <p:cNvSpPr txBox="1"/>
          <p:nvPr/>
        </p:nvSpPr>
        <p:spPr>
          <a:xfrm>
            <a:off x="4708488" y="1649763"/>
            <a:ext cx="2766284" cy="584775"/>
          </a:xfrm>
          <a:prstGeom prst="rect">
            <a:avLst/>
          </a:prstGeom>
          <a:noFill/>
        </p:spPr>
        <p:txBody>
          <a:bodyPr wrap="square" rtlCol="0">
            <a:spAutoFit/>
          </a:bodyPr>
          <a:lstStyle/>
          <a:p>
            <a:r>
              <a:rPr lang="da-DK" sz="3200" dirty="0">
                <a:latin typeface="+mj-lt"/>
              </a:rPr>
              <a:t>Mellemmåltid</a:t>
            </a:r>
          </a:p>
        </p:txBody>
      </p:sp>
      <p:pic>
        <p:nvPicPr>
          <p:cNvPr id="6" name="Billede 5">
            <a:extLst>
              <a:ext uri="{FF2B5EF4-FFF2-40B4-BE49-F238E27FC236}">
                <a16:creationId xmlns:a16="http://schemas.microsoft.com/office/drawing/2014/main" id="{FB9CB49D-18D0-4FC2-95CC-DC95007AF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7" name="Billede 6">
            <a:extLst>
              <a:ext uri="{FF2B5EF4-FFF2-40B4-BE49-F238E27FC236}">
                <a16:creationId xmlns:a16="http://schemas.microsoft.com/office/drawing/2014/main" id="{543F076C-DA42-462D-B328-80B4D3BDD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847" y="2536640"/>
            <a:ext cx="2982733" cy="3045396"/>
          </a:xfrm>
          <a:prstGeom prst="rect">
            <a:avLst/>
          </a:prstGeom>
        </p:spPr>
      </p:pic>
      <p:pic>
        <p:nvPicPr>
          <p:cNvPr id="10" name="Billede 9">
            <a:extLst>
              <a:ext uri="{FF2B5EF4-FFF2-40B4-BE49-F238E27FC236}">
                <a16:creationId xmlns:a16="http://schemas.microsoft.com/office/drawing/2014/main" id="{6EAD42EB-A7CB-44F4-A6BA-860523014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307" y="2536640"/>
            <a:ext cx="3389039" cy="3045396"/>
          </a:xfrm>
          <a:prstGeom prst="rect">
            <a:avLst/>
          </a:prstGeom>
        </p:spPr>
      </p:pic>
      <p:sp>
        <p:nvSpPr>
          <p:cNvPr id="25" name="Tekstfelt 24">
            <a:extLst>
              <a:ext uri="{FF2B5EF4-FFF2-40B4-BE49-F238E27FC236}">
                <a16:creationId xmlns:a16="http://schemas.microsoft.com/office/drawing/2014/main" id="{D625CF6F-A2E2-4573-AA05-3C28EEA03B5B}"/>
              </a:ext>
            </a:extLst>
          </p:cNvPr>
          <p:cNvSpPr txBox="1"/>
          <p:nvPr/>
        </p:nvSpPr>
        <p:spPr>
          <a:xfrm>
            <a:off x="2631041" y="2379090"/>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27" name="Tekstfelt 26">
            <a:extLst>
              <a:ext uri="{FF2B5EF4-FFF2-40B4-BE49-F238E27FC236}">
                <a16:creationId xmlns:a16="http://schemas.microsoft.com/office/drawing/2014/main" id="{F9B8336B-C106-4E7B-81E9-CFAB94EBAB05}"/>
              </a:ext>
            </a:extLst>
          </p:cNvPr>
          <p:cNvSpPr txBox="1"/>
          <p:nvPr/>
        </p:nvSpPr>
        <p:spPr>
          <a:xfrm>
            <a:off x="7769078" y="2350675"/>
            <a:ext cx="2148629"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29" name="Tekstfelt 28">
            <a:extLst>
              <a:ext uri="{FF2B5EF4-FFF2-40B4-BE49-F238E27FC236}">
                <a16:creationId xmlns:a16="http://schemas.microsoft.com/office/drawing/2014/main" id="{363AC94D-1F14-44CD-BFE4-5B0EA6C8802D}"/>
              </a:ext>
            </a:extLst>
          </p:cNvPr>
          <p:cNvSpPr txBox="1"/>
          <p:nvPr/>
        </p:nvSpPr>
        <p:spPr>
          <a:xfrm>
            <a:off x="3147637" y="5976364"/>
            <a:ext cx="5896726" cy="73866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Frugt, grønt og fuldkornsbrød indeholder kostfibre </a:t>
            </a:r>
          </a:p>
          <a:p>
            <a:pPr marL="285750" indent="-285750">
              <a:buFontTx/>
              <a:buChar char="-"/>
            </a:pPr>
            <a:r>
              <a:rPr lang="da-DK" sz="1400" dirty="0">
                <a:solidFill>
                  <a:schemeClr val="tx1"/>
                </a:solidFill>
              </a:rPr>
              <a:t>Brug kun smør på brødet hvor det giver en smagsmæssig forskel</a:t>
            </a:r>
          </a:p>
        </p:txBody>
      </p:sp>
      <p:pic>
        <p:nvPicPr>
          <p:cNvPr id="31" name="Billede 30">
            <a:extLst>
              <a:ext uri="{FF2B5EF4-FFF2-40B4-BE49-F238E27FC236}">
                <a16:creationId xmlns:a16="http://schemas.microsoft.com/office/drawing/2014/main" id="{12AD8236-0D41-4423-9E3F-88F46CC55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3" name="Tekstfelt 32">
            <a:extLst>
              <a:ext uri="{FF2B5EF4-FFF2-40B4-BE49-F238E27FC236}">
                <a16:creationId xmlns:a16="http://schemas.microsoft.com/office/drawing/2014/main" id="{710DED60-157E-4BCB-9A62-83A7A2B418BB}"/>
              </a:ext>
            </a:extLst>
          </p:cNvPr>
          <p:cNvSpPr txBox="1"/>
          <p:nvPr/>
        </p:nvSpPr>
        <p:spPr>
          <a:xfrm>
            <a:off x="910072" y="3985161"/>
            <a:ext cx="1801837" cy="461665"/>
          </a:xfrm>
          <a:prstGeom prst="rect">
            <a:avLst/>
          </a:prstGeom>
          <a:noFill/>
        </p:spPr>
        <p:txBody>
          <a:bodyPr wrap="square" rtlCol="0">
            <a:spAutoFit/>
          </a:bodyPr>
          <a:lstStyle/>
          <a:p>
            <a:r>
              <a:rPr lang="da-DK" sz="1200" dirty="0"/>
              <a:t>Lyst franskbrød (40 g) med smør og marmelade</a:t>
            </a:r>
          </a:p>
        </p:txBody>
      </p:sp>
      <p:sp>
        <p:nvSpPr>
          <p:cNvPr id="35" name="Tekstfelt 34">
            <a:extLst>
              <a:ext uri="{FF2B5EF4-FFF2-40B4-BE49-F238E27FC236}">
                <a16:creationId xmlns:a16="http://schemas.microsoft.com/office/drawing/2014/main" id="{BCA7120F-8926-4605-9DB5-73CEFD994BC2}"/>
              </a:ext>
            </a:extLst>
          </p:cNvPr>
          <p:cNvSpPr txBox="1"/>
          <p:nvPr/>
        </p:nvSpPr>
        <p:spPr>
          <a:xfrm>
            <a:off x="9469215" y="2964284"/>
            <a:ext cx="1999906" cy="276999"/>
          </a:xfrm>
          <a:prstGeom prst="rect">
            <a:avLst/>
          </a:prstGeom>
          <a:noFill/>
        </p:spPr>
        <p:txBody>
          <a:bodyPr wrap="square" rtlCol="0">
            <a:spAutoFit/>
          </a:bodyPr>
          <a:lstStyle/>
          <a:p>
            <a:r>
              <a:rPr lang="da-DK" sz="1200" dirty="0"/>
              <a:t>Rugbrød (55 g) uden smør</a:t>
            </a:r>
          </a:p>
        </p:txBody>
      </p:sp>
      <p:sp>
        <p:nvSpPr>
          <p:cNvPr id="37" name="Tekstfelt 36">
            <a:extLst>
              <a:ext uri="{FF2B5EF4-FFF2-40B4-BE49-F238E27FC236}">
                <a16:creationId xmlns:a16="http://schemas.microsoft.com/office/drawing/2014/main" id="{665DBD14-0B84-4470-9F96-696412B572B2}"/>
              </a:ext>
            </a:extLst>
          </p:cNvPr>
          <p:cNvSpPr txBox="1"/>
          <p:nvPr/>
        </p:nvSpPr>
        <p:spPr>
          <a:xfrm>
            <a:off x="5959575" y="3800495"/>
            <a:ext cx="1419585" cy="646331"/>
          </a:xfrm>
          <a:prstGeom prst="rect">
            <a:avLst/>
          </a:prstGeom>
          <a:noFill/>
        </p:spPr>
        <p:txBody>
          <a:bodyPr wrap="square" rtlCol="0">
            <a:spAutoFit/>
          </a:bodyPr>
          <a:lstStyle/>
          <a:p>
            <a:r>
              <a:rPr lang="da-DK" sz="1200" dirty="0"/>
              <a:t>Tomatsuppe (200 g) med cremefraiche (1 </a:t>
            </a:r>
            <a:r>
              <a:rPr lang="da-DK" sz="1200" dirty="0" err="1"/>
              <a:t>spsk</a:t>
            </a:r>
            <a:r>
              <a:rPr lang="da-DK" sz="1200" dirty="0"/>
              <a:t>)</a:t>
            </a:r>
          </a:p>
        </p:txBody>
      </p:sp>
      <p:sp>
        <p:nvSpPr>
          <p:cNvPr id="38" name="Tekstfelt 37">
            <a:extLst>
              <a:ext uri="{FF2B5EF4-FFF2-40B4-BE49-F238E27FC236}">
                <a16:creationId xmlns:a16="http://schemas.microsoft.com/office/drawing/2014/main" id="{D78029CE-D514-45C0-8ABA-ECDED6CD5EDE}"/>
              </a:ext>
            </a:extLst>
          </p:cNvPr>
          <p:cNvSpPr txBox="1"/>
          <p:nvPr/>
        </p:nvSpPr>
        <p:spPr>
          <a:xfrm>
            <a:off x="10019800" y="3737314"/>
            <a:ext cx="1999906" cy="276999"/>
          </a:xfrm>
          <a:prstGeom prst="rect">
            <a:avLst/>
          </a:prstGeom>
          <a:noFill/>
        </p:spPr>
        <p:txBody>
          <a:bodyPr wrap="square" rtlCol="0">
            <a:spAutoFit/>
          </a:bodyPr>
          <a:lstStyle/>
          <a:p>
            <a:r>
              <a:rPr lang="da-DK" sz="1200" dirty="0"/>
              <a:t>2 stk. blommer</a:t>
            </a:r>
          </a:p>
        </p:txBody>
      </p:sp>
      <p:sp>
        <p:nvSpPr>
          <p:cNvPr id="39" name="Tekstfelt 38">
            <a:extLst>
              <a:ext uri="{FF2B5EF4-FFF2-40B4-BE49-F238E27FC236}">
                <a16:creationId xmlns:a16="http://schemas.microsoft.com/office/drawing/2014/main" id="{F741E91A-1D87-4B5E-B492-E5530BECBE84}"/>
              </a:ext>
            </a:extLst>
          </p:cNvPr>
          <p:cNvSpPr txBox="1"/>
          <p:nvPr/>
        </p:nvSpPr>
        <p:spPr>
          <a:xfrm>
            <a:off x="1292894" y="3428133"/>
            <a:ext cx="1338147" cy="276999"/>
          </a:xfrm>
          <a:prstGeom prst="rect">
            <a:avLst/>
          </a:prstGeom>
          <a:noFill/>
        </p:spPr>
        <p:txBody>
          <a:bodyPr wrap="square" rtlCol="0">
            <a:spAutoFit/>
          </a:bodyPr>
          <a:lstStyle/>
          <a:p>
            <a:r>
              <a:rPr lang="da-DK" sz="1200" dirty="0"/>
              <a:t>1 stk. blomme</a:t>
            </a:r>
          </a:p>
        </p:txBody>
      </p:sp>
      <p:cxnSp>
        <p:nvCxnSpPr>
          <p:cNvPr id="20" name="Lige forbindelse 19">
            <a:extLst>
              <a:ext uri="{FF2B5EF4-FFF2-40B4-BE49-F238E27FC236}">
                <a16:creationId xmlns:a16="http://schemas.microsoft.com/office/drawing/2014/main" id="{676B2F60-0FB3-4D00-B074-5C2DD4A010D5}"/>
              </a:ext>
            </a:extLst>
          </p:cNvPr>
          <p:cNvCxnSpPr>
            <a:cxnSpLocks/>
          </p:cNvCxnSpPr>
          <p:nvPr/>
        </p:nvCxnSpPr>
        <p:spPr>
          <a:xfrm>
            <a:off x="8689378" y="310798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8CDBF17C-098D-4DB3-B0D0-424629A8E8B4}"/>
              </a:ext>
            </a:extLst>
          </p:cNvPr>
          <p:cNvCxnSpPr>
            <a:cxnSpLocks/>
          </p:cNvCxnSpPr>
          <p:nvPr/>
        </p:nvCxnSpPr>
        <p:spPr>
          <a:xfrm>
            <a:off x="9198846" y="391443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B0F7A802-695E-4C86-821E-9BDBE86A0520}"/>
              </a:ext>
            </a:extLst>
          </p:cNvPr>
          <p:cNvCxnSpPr>
            <a:cxnSpLocks/>
          </p:cNvCxnSpPr>
          <p:nvPr/>
        </p:nvCxnSpPr>
        <p:spPr>
          <a:xfrm>
            <a:off x="7379160" y="410899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98678BC5-84F8-4D7C-9DD3-A80A40AD477F}"/>
              </a:ext>
            </a:extLst>
          </p:cNvPr>
          <p:cNvCxnSpPr>
            <a:cxnSpLocks/>
          </p:cNvCxnSpPr>
          <p:nvPr/>
        </p:nvCxnSpPr>
        <p:spPr>
          <a:xfrm>
            <a:off x="2488996" y="421964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DDF9F366-A65F-4729-B7F7-B3D5934B6510}"/>
              </a:ext>
            </a:extLst>
          </p:cNvPr>
          <p:cNvCxnSpPr>
            <a:cxnSpLocks/>
          </p:cNvCxnSpPr>
          <p:nvPr/>
        </p:nvCxnSpPr>
        <p:spPr>
          <a:xfrm>
            <a:off x="2367800" y="3558435"/>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35729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9DED42-F013-4E27-A4A5-98006DA7C55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4C60B07-41E4-4E86-B472-BDC007975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8FD2838-B2FA-4C29-AE75-B40F0375FE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1880</Words>
  <Application>Microsoft Office PowerPoint</Application>
  <PresentationFormat>Widescreen</PresentationFormat>
  <Paragraphs>184</Paragraphs>
  <Slides>17</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Vidste du at… Raske ældre 65+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Linea Hejgaard Thulesen</cp:lastModifiedBy>
  <cp:revision>149</cp:revision>
  <dcterms:created xsi:type="dcterms:W3CDTF">2019-03-27T10:30:49Z</dcterms:created>
  <dcterms:modified xsi:type="dcterms:W3CDTF">2022-11-17T13:13:05Z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