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84" r:id="rId5"/>
    <p:sldId id="272" r:id="rId6"/>
    <p:sldId id="291" r:id="rId7"/>
    <p:sldId id="288" r:id="rId8"/>
    <p:sldId id="267" r:id="rId9"/>
    <p:sldId id="289" r:id="rId10"/>
    <p:sldId id="282" r:id="rId11"/>
    <p:sldId id="299" r:id="rId12"/>
    <p:sldId id="281" r:id="rId13"/>
    <p:sldId id="268" r:id="rId14"/>
    <p:sldId id="276" r:id="rId15"/>
    <p:sldId id="261" r:id="rId16"/>
    <p:sldId id="256" r:id="rId17"/>
    <p:sldId id="257" r:id="rId18"/>
    <p:sldId id="258" r:id="rId19"/>
    <p:sldId id="259" r:id="rId20"/>
    <p:sldId id="260" r:id="rId21"/>
    <p:sldId id="262" r:id="rId22"/>
    <p:sldId id="290" r:id="rId23"/>
    <p:sldId id="300" r:id="rId24"/>
    <p:sldId id="298" r:id="rId25"/>
    <p:sldId id="278" r:id="rId26"/>
    <p:sldId id="277" r:id="rId27"/>
    <p:sldId id="280" r:id="rId28"/>
    <p:sldId id="279" r:id="rId2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te Buch Krarup" initials="MBK" lastIdx="3" clrIdx="0">
    <p:extLst>
      <p:ext uri="{19B8F6BF-5375-455C-9EA6-DF929625EA0E}">
        <p15:presenceInfo xmlns:p15="http://schemas.microsoft.com/office/powerpoint/2012/main" userId="S-1-5-21-448769487-3943699621-2193482561-37164" providerId="AD"/>
      </p:ext>
    </p:extLst>
  </p:cmAuthor>
  <p:cmAuthor id="2" name="Signe J. A. Worck" initials="SJAW" lastIdx="3" clrIdx="1">
    <p:extLst>
      <p:ext uri="{19B8F6BF-5375-455C-9EA6-DF929625EA0E}">
        <p15:presenceInfo xmlns:p15="http://schemas.microsoft.com/office/powerpoint/2012/main" userId="S-1-5-21-448769487-3943699621-2193482561-36554" providerId="AD"/>
      </p:ext>
    </p:extLst>
  </p:cmAuthor>
  <p:cmAuthor id="3" name="Puk Maia Ingemann Holm" initials="PMIH" lastIdx="3" clrIdx="2">
    <p:extLst>
      <p:ext uri="{19B8F6BF-5375-455C-9EA6-DF929625EA0E}">
        <p15:presenceInfo xmlns:p15="http://schemas.microsoft.com/office/powerpoint/2012/main" userId="S-1-5-21-448769487-3943699621-2193482561-29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57C11-6E5C-4EFC-80FC-EE0BF296F546}" v="2" dt="2025-01-20T12:52:48.041"/>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3" autoAdjust="0"/>
    <p:restoredTop sz="94375"/>
  </p:normalViewPr>
  <p:slideViewPr>
    <p:cSldViewPr snapToGrid="0">
      <p:cViewPr varScale="1">
        <p:scale>
          <a:sx n="120" d="100"/>
          <a:sy n="120" d="100"/>
        </p:scale>
        <p:origin x="150" y="11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k Maia Holm-Søndergaard" userId="4b297fe5-3ac4-4722-8e3d-f46f1df0a98e" providerId="ADAL" clId="{08757C11-6E5C-4EFC-80FC-EE0BF296F546}"/>
    <pc:docChg chg="custSel modSld">
      <pc:chgData name="Puk Maia Holm-Søndergaard" userId="4b297fe5-3ac4-4722-8e3d-f46f1df0a98e" providerId="ADAL" clId="{08757C11-6E5C-4EFC-80FC-EE0BF296F546}" dt="2025-01-20T12:52:54.857" v="895" actId="1076"/>
      <pc:docMkLst>
        <pc:docMk/>
      </pc:docMkLst>
      <pc:sldChg chg="modSp mod">
        <pc:chgData name="Puk Maia Holm-Søndergaard" userId="4b297fe5-3ac4-4722-8e3d-f46f1df0a98e" providerId="ADAL" clId="{08757C11-6E5C-4EFC-80FC-EE0BF296F546}" dt="2025-01-20T12:50:24.059" v="604" actId="1038"/>
        <pc:sldMkLst>
          <pc:docMk/>
          <pc:sldMk cId="2841623298" sldId="256"/>
        </pc:sldMkLst>
        <pc:spChg chg="mod">
          <ac:chgData name="Puk Maia Holm-Søndergaard" userId="4b297fe5-3ac4-4722-8e3d-f46f1df0a98e" providerId="ADAL" clId="{08757C11-6E5C-4EFC-80FC-EE0BF296F546}" dt="2025-01-20T12:49:13.121" v="311" actId="1036"/>
          <ac:spMkLst>
            <pc:docMk/>
            <pc:sldMk cId="2841623298" sldId="256"/>
            <ac:spMk id="8" creationId="{24C1413C-E216-4785-BED2-09F4D549406F}"/>
          </ac:spMkLst>
        </pc:spChg>
        <pc:spChg chg="mod">
          <ac:chgData name="Puk Maia Holm-Søndergaard" userId="4b297fe5-3ac4-4722-8e3d-f46f1df0a98e" providerId="ADAL" clId="{08757C11-6E5C-4EFC-80FC-EE0BF296F546}" dt="2025-01-20T12:50:24.059" v="604" actId="1038"/>
          <ac:spMkLst>
            <pc:docMk/>
            <pc:sldMk cId="2841623298" sldId="256"/>
            <ac:spMk id="11" creationId="{82AD301D-96A1-4335-9CD8-F92C9EED9C40}"/>
          </ac:spMkLst>
        </pc:spChg>
      </pc:sldChg>
      <pc:sldChg chg="modSp mod">
        <pc:chgData name="Puk Maia Holm-Søndergaard" userId="4b297fe5-3ac4-4722-8e3d-f46f1df0a98e" providerId="ADAL" clId="{08757C11-6E5C-4EFC-80FC-EE0BF296F546}" dt="2025-01-20T12:50:04.486" v="550" actId="1038"/>
        <pc:sldMkLst>
          <pc:docMk/>
          <pc:sldMk cId="3020873202" sldId="257"/>
        </pc:sldMkLst>
        <pc:spChg chg="mod">
          <ac:chgData name="Puk Maia Holm-Søndergaard" userId="4b297fe5-3ac4-4722-8e3d-f46f1df0a98e" providerId="ADAL" clId="{08757C11-6E5C-4EFC-80FC-EE0BF296F546}" dt="2025-01-20T12:50:04.486" v="550" actId="1038"/>
          <ac:spMkLst>
            <pc:docMk/>
            <pc:sldMk cId="3020873202" sldId="257"/>
            <ac:spMk id="2" creationId="{4BBC0CE4-1CA3-40B7-9FFA-487EAA308431}"/>
          </ac:spMkLst>
        </pc:spChg>
        <pc:spChg chg="mod">
          <ac:chgData name="Puk Maia Holm-Søndergaard" userId="4b297fe5-3ac4-4722-8e3d-f46f1df0a98e" providerId="ADAL" clId="{08757C11-6E5C-4EFC-80FC-EE0BF296F546}" dt="2025-01-20T12:49:04.343" v="256" actId="1037"/>
          <ac:spMkLst>
            <pc:docMk/>
            <pc:sldMk cId="3020873202" sldId="257"/>
            <ac:spMk id="7" creationId="{A6E441FE-6FBD-4B70-823D-322F1F31EBDA}"/>
          </ac:spMkLst>
        </pc:spChg>
      </pc:sldChg>
      <pc:sldChg chg="modSp mod">
        <pc:chgData name="Puk Maia Holm-Søndergaard" userId="4b297fe5-3ac4-4722-8e3d-f46f1df0a98e" providerId="ADAL" clId="{08757C11-6E5C-4EFC-80FC-EE0BF296F546}" dt="2025-01-20T12:49:57.623" v="521" actId="1037"/>
        <pc:sldMkLst>
          <pc:docMk/>
          <pc:sldMk cId="691195530" sldId="258"/>
        </pc:sldMkLst>
        <pc:spChg chg="mod">
          <ac:chgData name="Puk Maia Holm-Søndergaard" userId="4b297fe5-3ac4-4722-8e3d-f46f1df0a98e" providerId="ADAL" clId="{08757C11-6E5C-4EFC-80FC-EE0BF296F546}" dt="2025-01-20T12:48:55.106" v="209" actId="1038"/>
          <ac:spMkLst>
            <pc:docMk/>
            <pc:sldMk cId="691195530" sldId="258"/>
            <ac:spMk id="7" creationId="{E259AE48-3FB3-406C-8877-4D6DEEA8F780}"/>
          </ac:spMkLst>
        </pc:spChg>
        <pc:spChg chg="mod">
          <ac:chgData name="Puk Maia Holm-Søndergaard" userId="4b297fe5-3ac4-4722-8e3d-f46f1df0a98e" providerId="ADAL" clId="{08757C11-6E5C-4EFC-80FC-EE0BF296F546}" dt="2025-01-20T12:49:57.623" v="521" actId="1037"/>
          <ac:spMkLst>
            <pc:docMk/>
            <pc:sldMk cId="691195530" sldId="258"/>
            <ac:spMk id="8" creationId="{E38D3C6B-2F49-44AA-8F09-D675762EAEC0}"/>
          </ac:spMkLst>
        </pc:spChg>
      </pc:sldChg>
      <pc:sldChg chg="modSp mod">
        <pc:chgData name="Puk Maia Holm-Søndergaard" userId="4b297fe5-3ac4-4722-8e3d-f46f1df0a98e" providerId="ADAL" clId="{08757C11-6E5C-4EFC-80FC-EE0BF296F546}" dt="2025-01-20T12:49:47.766" v="471" actId="1037"/>
        <pc:sldMkLst>
          <pc:docMk/>
          <pc:sldMk cId="2072752156" sldId="259"/>
        </pc:sldMkLst>
        <pc:spChg chg="mod">
          <ac:chgData name="Puk Maia Holm-Søndergaard" userId="4b297fe5-3ac4-4722-8e3d-f46f1df0a98e" providerId="ADAL" clId="{08757C11-6E5C-4EFC-80FC-EE0BF296F546}" dt="2025-01-20T12:49:47.766" v="471" actId="1037"/>
          <ac:spMkLst>
            <pc:docMk/>
            <pc:sldMk cId="2072752156" sldId="259"/>
            <ac:spMk id="3" creationId="{A0B941C1-5544-4077-A704-F0C1C463FAEF}"/>
          </ac:spMkLst>
        </pc:spChg>
        <pc:spChg chg="mod">
          <ac:chgData name="Puk Maia Holm-Søndergaard" userId="4b297fe5-3ac4-4722-8e3d-f46f1df0a98e" providerId="ADAL" clId="{08757C11-6E5C-4EFC-80FC-EE0BF296F546}" dt="2025-01-20T12:48:47.392" v="167" actId="1037"/>
          <ac:spMkLst>
            <pc:docMk/>
            <pc:sldMk cId="2072752156" sldId="259"/>
            <ac:spMk id="7" creationId="{EB248F17-3010-4961-9A52-D4DACEB50BAE}"/>
          </ac:spMkLst>
        </pc:spChg>
      </pc:sldChg>
      <pc:sldChg chg="modSp mod">
        <pc:chgData name="Puk Maia Holm-Søndergaard" userId="4b297fe5-3ac4-4722-8e3d-f46f1df0a98e" providerId="ADAL" clId="{08757C11-6E5C-4EFC-80FC-EE0BF296F546}" dt="2025-01-20T12:49:35.885" v="423" actId="1038"/>
        <pc:sldMkLst>
          <pc:docMk/>
          <pc:sldMk cId="1466813835" sldId="260"/>
        </pc:sldMkLst>
        <pc:spChg chg="mod">
          <ac:chgData name="Puk Maia Holm-Søndergaard" userId="4b297fe5-3ac4-4722-8e3d-f46f1df0a98e" providerId="ADAL" clId="{08757C11-6E5C-4EFC-80FC-EE0BF296F546}" dt="2025-01-20T12:49:35.885" v="423" actId="1038"/>
          <ac:spMkLst>
            <pc:docMk/>
            <pc:sldMk cId="1466813835" sldId="260"/>
            <ac:spMk id="3" creationId="{A0B941C1-5544-4077-A704-F0C1C463FAEF}"/>
          </ac:spMkLst>
        </pc:spChg>
        <pc:spChg chg="mod">
          <ac:chgData name="Puk Maia Holm-Søndergaard" userId="4b297fe5-3ac4-4722-8e3d-f46f1df0a98e" providerId="ADAL" clId="{08757C11-6E5C-4EFC-80FC-EE0BF296F546}" dt="2025-01-20T12:49:28.816" v="368" actId="1038"/>
          <ac:spMkLst>
            <pc:docMk/>
            <pc:sldMk cId="1466813835" sldId="260"/>
            <ac:spMk id="9" creationId="{40C4DAF8-1E14-4A67-8A66-D99218B27578}"/>
          </ac:spMkLst>
        </pc:spChg>
      </pc:sldChg>
      <pc:sldChg chg="modSp mod">
        <pc:chgData name="Puk Maia Holm-Søndergaard" userId="4b297fe5-3ac4-4722-8e3d-f46f1df0a98e" providerId="ADAL" clId="{08757C11-6E5C-4EFC-80FC-EE0BF296F546}" dt="2025-01-20T12:50:52.551" v="693" actId="20577"/>
        <pc:sldMkLst>
          <pc:docMk/>
          <pc:sldMk cId="3312583715" sldId="262"/>
        </pc:sldMkLst>
        <pc:spChg chg="mod">
          <ac:chgData name="Puk Maia Holm-Søndergaard" userId="4b297fe5-3ac4-4722-8e3d-f46f1df0a98e" providerId="ADAL" clId="{08757C11-6E5C-4EFC-80FC-EE0BF296F546}" dt="2025-01-20T12:50:52.551" v="693" actId="20577"/>
          <ac:spMkLst>
            <pc:docMk/>
            <pc:sldMk cId="3312583715" sldId="262"/>
            <ac:spMk id="3" creationId="{A0B941C1-5544-4077-A704-F0C1C463FAEF}"/>
          </ac:spMkLst>
        </pc:spChg>
        <pc:spChg chg="mod">
          <ac:chgData name="Puk Maia Holm-Søndergaard" userId="4b297fe5-3ac4-4722-8e3d-f46f1df0a98e" providerId="ADAL" clId="{08757C11-6E5C-4EFC-80FC-EE0BF296F546}" dt="2025-01-20T12:50:41.276" v="650" actId="1037"/>
          <ac:spMkLst>
            <pc:docMk/>
            <pc:sldMk cId="3312583715" sldId="262"/>
            <ac:spMk id="7" creationId="{86201F3A-05E0-40CA-B896-54EC8F5A20F1}"/>
          </ac:spMkLst>
        </pc:spChg>
      </pc:sldChg>
      <pc:sldChg chg="modSp mod">
        <pc:chgData name="Puk Maia Holm-Søndergaard" userId="4b297fe5-3ac4-4722-8e3d-f46f1df0a98e" providerId="ADAL" clId="{08757C11-6E5C-4EFC-80FC-EE0BF296F546}" dt="2025-01-20T12:45:01.600" v="29" actId="20577"/>
        <pc:sldMkLst>
          <pc:docMk/>
          <pc:sldMk cId="3018954047" sldId="267"/>
        </pc:sldMkLst>
        <pc:spChg chg="mod">
          <ac:chgData name="Puk Maia Holm-Søndergaard" userId="4b297fe5-3ac4-4722-8e3d-f46f1df0a98e" providerId="ADAL" clId="{08757C11-6E5C-4EFC-80FC-EE0BF296F546}" dt="2025-01-20T12:45:01.600" v="29" actId="20577"/>
          <ac:spMkLst>
            <pc:docMk/>
            <pc:sldMk cId="3018954047" sldId="267"/>
            <ac:spMk id="3" creationId="{613611CD-2D62-453F-9C4F-C093D817A8C5}"/>
          </ac:spMkLst>
        </pc:spChg>
      </pc:sldChg>
      <pc:sldChg chg="modSp mod">
        <pc:chgData name="Puk Maia Holm-Søndergaard" userId="4b297fe5-3ac4-4722-8e3d-f46f1df0a98e" providerId="ADAL" clId="{08757C11-6E5C-4EFC-80FC-EE0BF296F546}" dt="2025-01-20T12:43:33.461" v="24" actId="20577"/>
        <pc:sldMkLst>
          <pc:docMk/>
          <pc:sldMk cId="4076192989" sldId="272"/>
        </pc:sldMkLst>
        <pc:spChg chg="mod">
          <ac:chgData name="Puk Maia Holm-Søndergaard" userId="4b297fe5-3ac4-4722-8e3d-f46f1df0a98e" providerId="ADAL" clId="{08757C11-6E5C-4EFC-80FC-EE0BF296F546}" dt="2025-01-20T12:43:33.461" v="24" actId="20577"/>
          <ac:spMkLst>
            <pc:docMk/>
            <pc:sldMk cId="4076192989" sldId="272"/>
            <ac:spMk id="3" creationId="{613611CD-2D62-453F-9C4F-C093D817A8C5}"/>
          </ac:spMkLst>
        </pc:spChg>
      </pc:sldChg>
      <pc:sldChg chg="modSp mod">
        <pc:chgData name="Puk Maia Holm-Søndergaard" userId="4b297fe5-3ac4-4722-8e3d-f46f1df0a98e" providerId="ADAL" clId="{08757C11-6E5C-4EFC-80FC-EE0BF296F546}" dt="2025-01-20T12:47:54.713" v="117" actId="20577"/>
        <pc:sldMkLst>
          <pc:docMk/>
          <pc:sldMk cId="333030854" sldId="276"/>
        </pc:sldMkLst>
        <pc:spChg chg="mod">
          <ac:chgData name="Puk Maia Holm-Søndergaard" userId="4b297fe5-3ac4-4722-8e3d-f46f1df0a98e" providerId="ADAL" clId="{08757C11-6E5C-4EFC-80FC-EE0BF296F546}" dt="2025-01-20T12:47:54.713" v="117" actId="20577"/>
          <ac:spMkLst>
            <pc:docMk/>
            <pc:sldMk cId="333030854" sldId="276"/>
            <ac:spMk id="7" creationId="{E6F1A08D-9A6F-4562-A761-1D76049D9F95}"/>
          </ac:spMkLst>
        </pc:spChg>
      </pc:sldChg>
      <pc:sldChg chg="addSp modSp mod">
        <pc:chgData name="Puk Maia Holm-Søndergaard" userId="4b297fe5-3ac4-4722-8e3d-f46f1df0a98e" providerId="ADAL" clId="{08757C11-6E5C-4EFC-80FC-EE0BF296F546}" dt="2025-01-20T12:52:24.053" v="887" actId="1076"/>
        <pc:sldMkLst>
          <pc:docMk/>
          <pc:sldMk cId="2806263166" sldId="277"/>
        </pc:sldMkLst>
        <pc:spChg chg="mod">
          <ac:chgData name="Puk Maia Holm-Søndergaard" userId="4b297fe5-3ac4-4722-8e3d-f46f1df0a98e" providerId="ADAL" clId="{08757C11-6E5C-4EFC-80FC-EE0BF296F546}" dt="2025-01-20T12:52:06.917" v="880" actId="27636"/>
          <ac:spMkLst>
            <pc:docMk/>
            <pc:sldMk cId="2806263166" sldId="277"/>
            <ac:spMk id="3" creationId="{613611CD-2D62-453F-9C4F-C093D817A8C5}"/>
          </ac:spMkLst>
        </pc:spChg>
        <pc:spChg chg="add mod">
          <ac:chgData name="Puk Maia Holm-Søndergaard" userId="4b297fe5-3ac4-4722-8e3d-f46f1df0a98e" providerId="ADAL" clId="{08757C11-6E5C-4EFC-80FC-EE0BF296F546}" dt="2025-01-20T12:52:24.053" v="887" actId="1076"/>
          <ac:spMkLst>
            <pc:docMk/>
            <pc:sldMk cId="2806263166" sldId="277"/>
            <ac:spMk id="5" creationId="{0D4B710B-3943-F9F1-C79C-6EB64FBD87DE}"/>
          </ac:spMkLst>
        </pc:spChg>
      </pc:sldChg>
      <pc:sldChg chg="modSp mod">
        <pc:chgData name="Puk Maia Holm-Søndergaard" userId="4b297fe5-3ac4-4722-8e3d-f46f1df0a98e" providerId="ADAL" clId="{08757C11-6E5C-4EFC-80FC-EE0BF296F546}" dt="2025-01-20T12:51:52.160" v="878" actId="1037"/>
        <pc:sldMkLst>
          <pc:docMk/>
          <pc:sldMk cId="4129061896" sldId="278"/>
        </pc:sldMkLst>
        <pc:spChg chg="mod">
          <ac:chgData name="Puk Maia Holm-Søndergaard" userId="4b297fe5-3ac4-4722-8e3d-f46f1df0a98e" providerId="ADAL" clId="{08757C11-6E5C-4EFC-80FC-EE0BF296F546}" dt="2025-01-20T12:51:52.160" v="878" actId="1037"/>
          <ac:spMkLst>
            <pc:docMk/>
            <pc:sldMk cId="4129061896" sldId="278"/>
            <ac:spMk id="2" creationId="{57500796-F284-5144-89EB-BD4A7201DEEB}"/>
          </ac:spMkLst>
        </pc:spChg>
        <pc:picChg chg="mod">
          <ac:chgData name="Puk Maia Holm-Søndergaard" userId="4b297fe5-3ac4-4722-8e3d-f46f1df0a98e" providerId="ADAL" clId="{08757C11-6E5C-4EFC-80FC-EE0BF296F546}" dt="2025-01-20T12:51:41.165" v="846" actId="1038"/>
          <ac:picMkLst>
            <pc:docMk/>
            <pc:sldMk cId="4129061896" sldId="278"/>
            <ac:picMk id="9" creationId="{807EC4F7-19CE-460D-AD34-D8C0A1A0D1E8}"/>
          </ac:picMkLst>
        </pc:picChg>
      </pc:sldChg>
      <pc:sldChg chg="modSp mod">
        <pc:chgData name="Puk Maia Holm-Søndergaard" userId="4b297fe5-3ac4-4722-8e3d-f46f1df0a98e" providerId="ADAL" clId="{08757C11-6E5C-4EFC-80FC-EE0BF296F546}" dt="2025-01-20T12:52:54.857" v="895" actId="1076"/>
        <pc:sldMkLst>
          <pc:docMk/>
          <pc:sldMk cId="4160302696" sldId="280"/>
        </pc:sldMkLst>
        <pc:spChg chg="mod">
          <ac:chgData name="Puk Maia Holm-Søndergaard" userId="4b297fe5-3ac4-4722-8e3d-f46f1df0a98e" providerId="ADAL" clId="{08757C11-6E5C-4EFC-80FC-EE0BF296F546}" dt="2025-01-20T12:52:54.857" v="895" actId="1076"/>
          <ac:spMkLst>
            <pc:docMk/>
            <pc:sldMk cId="4160302696" sldId="280"/>
            <ac:spMk id="2" creationId="{9B1C8B74-6F3D-471D-A732-C76E18BC4588}"/>
          </ac:spMkLst>
        </pc:spChg>
        <pc:picChg chg="mod">
          <ac:chgData name="Puk Maia Holm-Søndergaard" userId="4b297fe5-3ac4-4722-8e3d-f46f1df0a98e" providerId="ADAL" clId="{08757C11-6E5C-4EFC-80FC-EE0BF296F546}" dt="2025-01-20T12:52:32.101" v="888" actId="1076"/>
          <ac:picMkLst>
            <pc:docMk/>
            <pc:sldMk cId="4160302696" sldId="280"/>
            <ac:picMk id="4" creationId="{D8E5384B-22EB-374C-A477-DCA8A91B0DAB}"/>
          </ac:picMkLst>
        </pc:picChg>
      </pc:sldChg>
      <pc:sldChg chg="modSp mod">
        <pc:chgData name="Puk Maia Holm-Søndergaard" userId="4b297fe5-3ac4-4722-8e3d-f46f1df0a98e" providerId="ADAL" clId="{08757C11-6E5C-4EFC-80FC-EE0BF296F546}" dt="2025-01-20T12:47:32.416" v="115" actId="20577"/>
        <pc:sldMkLst>
          <pc:docMk/>
          <pc:sldMk cId="1896207693" sldId="281"/>
        </pc:sldMkLst>
        <pc:spChg chg="mod">
          <ac:chgData name="Puk Maia Holm-Søndergaard" userId="4b297fe5-3ac4-4722-8e3d-f46f1df0a98e" providerId="ADAL" clId="{08757C11-6E5C-4EFC-80FC-EE0BF296F546}" dt="2025-01-20T12:47:32.416" v="115" actId="20577"/>
          <ac:spMkLst>
            <pc:docMk/>
            <pc:sldMk cId="1896207693" sldId="281"/>
            <ac:spMk id="7" creationId="{E6F1A08D-9A6F-4562-A761-1D76049D9F95}"/>
          </ac:spMkLst>
        </pc:spChg>
      </pc:sldChg>
      <pc:sldChg chg="modSp mod">
        <pc:chgData name="Puk Maia Holm-Søndergaard" userId="4b297fe5-3ac4-4722-8e3d-f46f1df0a98e" providerId="ADAL" clId="{08757C11-6E5C-4EFC-80FC-EE0BF296F546}" dt="2025-01-20T12:43:14.178" v="1" actId="20577"/>
        <pc:sldMkLst>
          <pc:docMk/>
          <pc:sldMk cId="2870182984" sldId="284"/>
        </pc:sldMkLst>
        <pc:spChg chg="mod">
          <ac:chgData name="Puk Maia Holm-Søndergaard" userId="4b297fe5-3ac4-4722-8e3d-f46f1df0a98e" providerId="ADAL" clId="{08757C11-6E5C-4EFC-80FC-EE0BF296F546}" dt="2025-01-20T12:43:14.178" v="1" actId="20577"/>
          <ac:spMkLst>
            <pc:docMk/>
            <pc:sldMk cId="2870182984" sldId="284"/>
            <ac:spMk id="2" creationId="{97391206-840A-4967-BE2D-0E69D341FD6B}"/>
          </ac:spMkLst>
        </pc:spChg>
      </pc:sldChg>
      <pc:sldChg chg="modSp mod">
        <pc:chgData name="Puk Maia Holm-Søndergaard" userId="4b297fe5-3ac4-4722-8e3d-f46f1df0a98e" providerId="ADAL" clId="{08757C11-6E5C-4EFC-80FC-EE0BF296F546}" dt="2025-01-20T12:44:21.477" v="27" actId="14100"/>
        <pc:sldMkLst>
          <pc:docMk/>
          <pc:sldMk cId="348170294" sldId="288"/>
        </pc:sldMkLst>
        <pc:spChg chg="mod">
          <ac:chgData name="Puk Maia Holm-Søndergaard" userId="4b297fe5-3ac4-4722-8e3d-f46f1df0a98e" providerId="ADAL" clId="{08757C11-6E5C-4EFC-80FC-EE0BF296F546}" dt="2025-01-20T12:44:21.477" v="27" actId="14100"/>
          <ac:spMkLst>
            <pc:docMk/>
            <pc:sldMk cId="348170294" sldId="288"/>
            <ac:spMk id="19" creationId="{BAEBA6BF-18F2-224B-A737-C9472DDDA00F}"/>
          </ac:spMkLst>
        </pc:spChg>
        <pc:spChg chg="mod">
          <ac:chgData name="Puk Maia Holm-Søndergaard" userId="4b297fe5-3ac4-4722-8e3d-f46f1df0a98e" providerId="ADAL" clId="{08757C11-6E5C-4EFC-80FC-EE0BF296F546}" dt="2025-01-20T12:44:16.398" v="26" actId="14100"/>
          <ac:spMkLst>
            <pc:docMk/>
            <pc:sldMk cId="348170294" sldId="288"/>
            <ac:spMk id="26" creationId="{62C4FA83-0F19-B145-8B5F-9C90E8F1E12D}"/>
          </ac:spMkLst>
        </pc:spChg>
      </pc:sldChg>
      <pc:sldChg chg="modSp mod">
        <pc:chgData name="Puk Maia Holm-Søndergaard" userId="4b297fe5-3ac4-4722-8e3d-f46f1df0a98e" providerId="ADAL" clId="{08757C11-6E5C-4EFC-80FC-EE0BF296F546}" dt="2025-01-20T12:46:09.492" v="102" actId="1036"/>
        <pc:sldMkLst>
          <pc:docMk/>
          <pc:sldMk cId="813506737" sldId="289"/>
        </pc:sldMkLst>
        <pc:spChg chg="mod">
          <ac:chgData name="Puk Maia Holm-Søndergaard" userId="4b297fe5-3ac4-4722-8e3d-f46f1df0a98e" providerId="ADAL" clId="{08757C11-6E5C-4EFC-80FC-EE0BF296F546}" dt="2025-01-20T12:46:09.492" v="102" actId="1036"/>
          <ac:spMkLst>
            <pc:docMk/>
            <pc:sldMk cId="813506737" sldId="289"/>
            <ac:spMk id="3" creationId="{997B6280-B5EB-4936-B7DD-5424B70A2707}"/>
          </ac:spMkLst>
        </pc:spChg>
      </pc:sldChg>
      <pc:sldChg chg="modSp mod">
        <pc:chgData name="Puk Maia Holm-Søndergaard" userId="4b297fe5-3ac4-4722-8e3d-f46f1df0a98e" providerId="ADAL" clId="{08757C11-6E5C-4EFC-80FC-EE0BF296F546}" dt="2025-01-20T12:51:08.890" v="752" actId="1038"/>
        <pc:sldMkLst>
          <pc:docMk/>
          <pc:sldMk cId="470560705" sldId="290"/>
        </pc:sldMkLst>
        <pc:spChg chg="mod">
          <ac:chgData name="Puk Maia Holm-Søndergaard" userId="4b297fe5-3ac4-4722-8e3d-f46f1df0a98e" providerId="ADAL" clId="{08757C11-6E5C-4EFC-80FC-EE0BF296F546}" dt="2025-01-20T12:51:08.890" v="752" actId="1038"/>
          <ac:spMkLst>
            <pc:docMk/>
            <pc:sldMk cId="470560705" sldId="290"/>
            <ac:spMk id="2" creationId="{01DFC82C-C1ED-A043-BCBD-F22CEFA8EEED}"/>
          </ac:spMkLst>
        </pc:spChg>
        <pc:spChg chg="mod">
          <ac:chgData name="Puk Maia Holm-Søndergaard" userId="4b297fe5-3ac4-4722-8e3d-f46f1df0a98e" providerId="ADAL" clId="{08757C11-6E5C-4EFC-80FC-EE0BF296F546}" dt="2025-01-20T12:51:08.890" v="752" actId="1038"/>
          <ac:spMkLst>
            <pc:docMk/>
            <pc:sldMk cId="470560705" sldId="290"/>
            <ac:spMk id="7" creationId="{AEB16CEE-4184-8AE7-250A-4088654302BF}"/>
          </ac:spMkLst>
        </pc:spChg>
        <pc:spChg chg="mod">
          <ac:chgData name="Puk Maia Holm-Søndergaard" userId="4b297fe5-3ac4-4722-8e3d-f46f1df0a98e" providerId="ADAL" clId="{08757C11-6E5C-4EFC-80FC-EE0BF296F546}" dt="2025-01-20T12:51:08.890" v="752" actId="1038"/>
          <ac:spMkLst>
            <pc:docMk/>
            <pc:sldMk cId="470560705" sldId="290"/>
            <ac:spMk id="10" creationId="{1F743A6E-FD6F-6A4F-9893-08DCA23F9B10}"/>
          </ac:spMkLst>
        </pc:spChg>
        <pc:spChg chg="mod">
          <ac:chgData name="Puk Maia Holm-Søndergaard" userId="4b297fe5-3ac4-4722-8e3d-f46f1df0a98e" providerId="ADAL" clId="{08757C11-6E5C-4EFC-80FC-EE0BF296F546}" dt="2025-01-20T12:51:08.890" v="752" actId="1038"/>
          <ac:spMkLst>
            <pc:docMk/>
            <pc:sldMk cId="470560705" sldId="290"/>
            <ac:spMk id="13" creationId="{1EA09E59-695D-9E43-AA57-BAA2ACF3783B}"/>
          </ac:spMkLst>
        </pc:spChg>
        <pc:spChg chg="mod">
          <ac:chgData name="Puk Maia Holm-Søndergaard" userId="4b297fe5-3ac4-4722-8e3d-f46f1df0a98e" providerId="ADAL" clId="{08757C11-6E5C-4EFC-80FC-EE0BF296F546}" dt="2025-01-20T12:51:08.890" v="752" actId="1038"/>
          <ac:spMkLst>
            <pc:docMk/>
            <pc:sldMk cId="470560705" sldId="290"/>
            <ac:spMk id="14" creationId="{D9D6718D-CCC9-5C40-B50A-24CEF2F4A13C}"/>
          </ac:spMkLst>
        </pc:spChg>
        <pc:spChg chg="mod">
          <ac:chgData name="Puk Maia Holm-Søndergaard" userId="4b297fe5-3ac4-4722-8e3d-f46f1df0a98e" providerId="ADAL" clId="{08757C11-6E5C-4EFC-80FC-EE0BF296F546}" dt="2025-01-20T12:51:08.890" v="752" actId="1038"/>
          <ac:spMkLst>
            <pc:docMk/>
            <pc:sldMk cId="470560705" sldId="290"/>
            <ac:spMk id="15" creationId="{62F8F76C-D4B3-6049-9485-55C570229A25}"/>
          </ac:spMkLst>
        </pc:spChg>
        <pc:spChg chg="mod">
          <ac:chgData name="Puk Maia Holm-Søndergaard" userId="4b297fe5-3ac4-4722-8e3d-f46f1df0a98e" providerId="ADAL" clId="{08757C11-6E5C-4EFC-80FC-EE0BF296F546}" dt="2025-01-20T12:51:08.890" v="752" actId="1038"/>
          <ac:spMkLst>
            <pc:docMk/>
            <pc:sldMk cId="470560705" sldId="290"/>
            <ac:spMk id="18" creationId="{A9709EEE-002D-734D-A2C6-A4CE84397F69}"/>
          </ac:spMkLst>
        </pc:spChg>
        <pc:spChg chg="mod">
          <ac:chgData name="Puk Maia Holm-Søndergaard" userId="4b297fe5-3ac4-4722-8e3d-f46f1df0a98e" providerId="ADAL" clId="{08757C11-6E5C-4EFC-80FC-EE0BF296F546}" dt="2025-01-20T12:51:08.890" v="752" actId="1038"/>
          <ac:spMkLst>
            <pc:docMk/>
            <pc:sldMk cId="470560705" sldId="290"/>
            <ac:spMk id="19" creationId="{10145043-4A00-004F-8385-3856816A20A1}"/>
          </ac:spMkLst>
        </pc:spChg>
        <pc:spChg chg="mod">
          <ac:chgData name="Puk Maia Holm-Søndergaard" userId="4b297fe5-3ac4-4722-8e3d-f46f1df0a98e" providerId="ADAL" clId="{08757C11-6E5C-4EFC-80FC-EE0BF296F546}" dt="2025-01-20T12:51:08.890" v="752" actId="1038"/>
          <ac:spMkLst>
            <pc:docMk/>
            <pc:sldMk cId="470560705" sldId="290"/>
            <ac:spMk id="22" creationId="{C4FBA446-2168-4BC2-A557-3304AFE51B9F}"/>
          </ac:spMkLst>
        </pc:spChg>
        <pc:graphicFrameChg chg="mod">
          <ac:chgData name="Puk Maia Holm-Søndergaard" userId="4b297fe5-3ac4-4722-8e3d-f46f1df0a98e" providerId="ADAL" clId="{08757C11-6E5C-4EFC-80FC-EE0BF296F546}" dt="2025-01-20T12:51:08.890" v="752" actId="1038"/>
          <ac:graphicFrameMkLst>
            <pc:docMk/>
            <pc:sldMk cId="470560705" sldId="290"/>
            <ac:graphicFrameMk id="3" creationId="{7DB7A77D-FCBF-CF50-8DA6-52B1717A6F84}"/>
          </ac:graphicFrameMkLst>
        </pc:graphicFrameChg>
      </pc:sldChg>
      <pc:sldChg chg="modSp mod">
        <pc:chgData name="Puk Maia Holm-Søndergaard" userId="4b297fe5-3ac4-4722-8e3d-f46f1df0a98e" providerId="ADAL" clId="{08757C11-6E5C-4EFC-80FC-EE0BF296F546}" dt="2025-01-20T12:43:49.047" v="25" actId="113"/>
        <pc:sldMkLst>
          <pc:docMk/>
          <pc:sldMk cId="3572530781" sldId="291"/>
        </pc:sldMkLst>
        <pc:spChg chg="mod">
          <ac:chgData name="Puk Maia Holm-Søndergaard" userId="4b297fe5-3ac4-4722-8e3d-f46f1df0a98e" providerId="ADAL" clId="{08757C11-6E5C-4EFC-80FC-EE0BF296F546}" dt="2025-01-20T12:43:49.047" v="25" actId="113"/>
          <ac:spMkLst>
            <pc:docMk/>
            <pc:sldMk cId="3572530781" sldId="291"/>
            <ac:spMk id="3" creationId="{613611CD-2D62-453F-9C4F-C093D817A8C5}"/>
          </ac:spMkLst>
        </pc:spChg>
      </pc:sldChg>
      <pc:sldChg chg="modSp mod">
        <pc:chgData name="Puk Maia Holm-Søndergaard" userId="4b297fe5-3ac4-4722-8e3d-f46f1df0a98e" providerId="ADAL" clId="{08757C11-6E5C-4EFC-80FC-EE0BF296F546}" dt="2025-01-20T12:51:26.208" v="812" actId="122"/>
        <pc:sldMkLst>
          <pc:docMk/>
          <pc:sldMk cId="4175103312" sldId="300"/>
        </pc:sldMkLst>
        <pc:spChg chg="mod">
          <ac:chgData name="Puk Maia Holm-Søndergaard" userId="4b297fe5-3ac4-4722-8e3d-f46f1df0a98e" providerId="ADAL" clId="{08757C11-6E5C-4EFC-80FC-EE0BF296F546}" dt="2025-01-20T12:51:26.208" v="812" actId="122"/>
          <ac:spMkLst>
            <pc:docMk/>
            <pc:sldMk cId="4175103312" sldId="300"/>
            <ac:spMk id="3" creationId="{2F6DC613-7A6B-344A-B593-9C3D1000EC8F}"/>
          </ac:spMkLst>
        </pc:spChg>
        <pc:picChg chg="mod">
          <ac:chgData name="Puk Maia Holm-Søndergaard" userId="4b297fe5-3ac4-4722-8e3d-f46f1df0a98e" providerId="ADAL" clId="{08757C11-6E5C-4EFC-80FC-EE0BF296F546}" dt="2025-01-20T12:51:22.294" v="811" actId="1038"/>
          <ac:picMkLst>
            <pc:docMk/>
            <pc:sldMk cId="4175103312" sldId="300"/>
            <ac:picMk id="8" creationId="{B1D86257-E42C-334E-9E6F-00F97583318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fs-data-ax\data\Handel,%20Marked%20&amp;%20Ernaering\ME\Ern&#230;ring\Linea\Puk\VDA\PowerPoint%20til%20VDA\Diagramm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Anbefalet</a:t>
            </a:r>
            <a:r>
              <a:rPr lang="da-DK" baseline="0" dirty="0"/>
              <a:t> makronæringsstoffordeling</a:t>
            </a:r>
            <a:endParaRPr lang="da-DK" dirty="0"/>
          </a:p>
        </c:rich>
      </c:tx>
      <c:layout>
        <c:manualLayout>
          <c:xMode val="edge"/>
          <c:yMode val="edge"/>
          <c:x val="0.14351601002036554"/>
          <c:y val="1.266395416512799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0"/>
        <c:ser>
          <c:idx val="0"/>
          <c:order val="0"/>
          <c:spPr>
            <a:solidFill>
              <a:schemeClr val="accent1"/>
            </a:solidFill>
            <a:ln w="19050">
              <a:solidFill>
                <a:schemeClr val="lt1"/>
              </a:solidFill>
            </a:ln>
            <a:effectLst/>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370-4BB5-9B76-812F57D44DF9}"/>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C370-4BB5-9B76-812F57D44DF9}"/>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C370-4BB5-9B76-812F57D44DF9}"/>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C370-4BB5-9B76-812F57D44DF9}"/>
              </c:ext>
            </c:extLst>
          </c:dPt>
          <c:cat>
            <c:strRef>
              <c:f>'65+'!$A$2:$A$5</c:f>
              <c:strCache>
                <c:ptCount val="4"/>
                <c:pt idx="0">
                  <c:v>Protein</c:v>
                </c:pt>
                <c:pt idx="1">
                  <c:v>Fedt</c:v>
                </c:pt>
                <c:pt idx="2">
                  <c:v>Mættet fedt</c:v>
                </c:pt>
                <c:pt idx="3">
                  <c:v>Kulhydrat</c:v>
                </c:pt>
              </c:strCache>
            </c:strRef>
          </c:cat>
          <c:val>
            <c:numRef>
              <c:f>'65+'!$B$2:$B$5</c:f>
              <c:numCache>
                <c:formatCode>General</c:formatCode>
                <c:ptCount val="4"/>
                <c:pt idx="0">
                  <c:v>15</c:v>
                </c:pt>
                <c:pt idx="1">
                  <c:v>23</c:v>
                </c:pt>
                <c:pt idx="2">
                  <c:v>10</c:v>
                </c:pt>
                <c:pt idx="3">
                  <c:v>52</c:v>
                </c:pt>
              </c:numCache>
            </c:numRef>
          </c:val>
          <c:extLst>
            <c:ext xmlns:c16="http://schemas.microsoft.com/office/drawing/2014/chart" uri="{C3380CC4-5D6E-409C-BE32-E72D297353CC}">
              <c16:uniqueId val="{00000008-C370-4BB5-9B76-812F57D44DF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E2658-D073-4352-9FC0-418B544B4C90}" type="datetimeFigureOut">
              <a:rPr lang="da-DK" smtClean="0"/>
              <a:t>20-01-2025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48CCA-7B93-459C-A9DE-05776876AB78}" type="slidenum">
              <a:rPr lang="da-DK" smtClean="0"/>
              <a:t>‹nr.›</a:t>
            </a:fld>
            <a:endParaRPr lang="da-DK"/>
          </a:p>
        </p:txBody>
      </p:sp>
    </p:spTree>
    <p:extLst>
      <p:ext uri="{BB962C8B-B14F-4D97-AF65-F5344CB8AC3E}">
        <p14:creationId xmlns:p14="http://schemas.microsoft.com/office/powerpoint/2010/main" val="189948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ood.dtu.dk/english/-/media/Institutter/Foedevareinstituttet/Publikationer/Pub-2020/Rapport-Raad-om-baeredygtig-kost.ashx?la=da&amp;hash=E3D5BD3F878A3C25C3DB48FD914A0AF7A55E8239"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ood.dtu.dk/-/media/institutter/foedevareinstituttet/publikationer/pub-2024/de-officielle-kostraad-ift-nnr-2023.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2</a:t>
            </a:fld>
            <a:endParaRPr lang="da-DK"/>
          </a:p>
        </p:txBody>
      </p:sp>
    </p:spTree>
    <p:extLst>
      <p:ext uri="{BB962C8B-B14F-4D97-AF65-F5344CB8AC3E}">
        <p14:creationId xmlns:p14="http://schemas.microsoft.com/office/powerpoint/2010/main" val="2290195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B54451-047F-44AB-8E93-8357977DEAAF}"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788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kern="1200" dirty="0">
                <a:solidFill>
                  <a:schemeClr val="tx1"/>
                </a:solidFill>
                <a:effectLst/>
                <a:latin typeface="+mn-lt"/>
                <a:ea typeface="+mn-ea"/>
                <a:cs typeface="+mn-cs"/>
              </a:rPr>
              <a:t>Anbefalinger om fysisk aktivitet og stillesiddende tid for børn og unge (5-17 år)</a:t>
            </a:r>
          </a:p>
          <a:p>
            <a:r>
              <a:rPr lang="da-DK" sz="1200" b="1" i="0" kern="1200" dirty="0">
                <a:solidFill>
                  <a:schemeClr val="tx1"/>
                </a:solidFill>
                <a:effectLst/>
                <a:latin typeface="+mn-lt"/>
                <a:ea typeface="+mn-ea"/>
                <a:cs typeface="+mn-cs"/>
              </a:rPr>
              <a:t>Børn og unge skal være fysisk aktive mindst 60 minutter hver dag</a:t>
            </a:r>
          </a:p>
          <a:p>
            <a:r>
              <a:rPr lang="da-DK" sz="1200" b="0" i="0" kern="1200" dirty="0">
                <a:solidFill>
                  <a:schemeClr val="tx1"/>
                </a:solidFill>
                <a:effectLst/>
                <a:latin typeface="+mn-lt"/>
                <a:ea typeface="+mn-ea"/>
                <a:cs typeface="+mn-cs"/>
              </a:rPr>
              <a:t>Den fysiske aktivitet skal være med moderat intensitet, så de bliver let forpustede og mindst tre gange om ugen skal det være med høj intensitet, så de bliver forpustede. Men selv lidt fysisk aktivitet spredt ud over ugen er bedre end ingen fysisk  aktivitet.</a:t>
            </a:r>
          </a:p>
          <a:p>
            <a:pPr marL="0" indent="0">
              <a:buFontTx/>
              <a:buNone/>
            </a:pPr>
            <a:r>
              <a:rPr lang="da-DK" sz="1200" b="0" i="0" kern="1200" dirty="0" err="1">
                <a:solidFill>
                  <a:schemeClr val="tx1"/>
                </a:solidFill>
                <a:effectLst/>
                <a:latin typeface="+mn-lt"/>
                <a:ea typeface="+mn-ea"/>
                <a:cs typeface="+mn-cs"/>
              </a:rPr>
              <a:t>https</a:t>
            </a:r>
            <a:r>
              <a:rPr lang="da-DK" sz="1200" b="0" i="0" kern="1200" dirty="0">
                <a:solidFill>
                  <a:schemeClr val="tx1"/>
                </a:solidFill>
                <a:effectLst/>
                <a:latin typeface="+mn-lt"/>
                <a:ea typeface="+mn-ea"/>
                <a:cs typeface="+mn-cs"/>
              </a:rPr>
              <a:t>://</a:t>
            </a:r>
            <a:r>
              <a:rPr lang="da-DK" sz="1200" b="0" i="0" kern="1200" dirty="0" err="1">
                <a:solidFill>
                  <a:schemeClr val="tx1"/>
                </a:solidFill>
                <a:effectLst/>
                <a:latin typeface="+mn-lt"/>
                <a:ea typeface="+mn-ea"/>
                <a:cs typeface="+mn-cs"/>
              </a:rPr>
              <a:t>www.sst.dk</a:t>
            </a:r>
            <a:r>
              <a:rPr lang="da-DK" sz="1200" b="0" i="0" kern="1200" dirty="0">
                <a:solidFill>
                  <a:schemeClr val="tx1"/>
                </a:solidFill>
                <a:effectLst/>
                <a:latin typeface="+mn-lt"/>
                <a:ea typeface="+mn-ea"/>
                <a:cs typeface="+mn-cs"/>
              </a:rPr>
              <a:t>/da/Fagperson/Forebyggelse-og-</a:t>
            </a:r>
            <a:r>
              <a:rPr lang="da-DK" sz="1200" b="0" i="0" kern="1200" dirty="0" err="1">
                <a:solidFill>
                  <a:schemeClr val="tx1"/>
                </a:solidFill>
                <a:effectLst/>
                <a:latin typeface="+mn-lt"/>
                <a:ea typeface="+mn-ea"/>
                <a:cs typeface="+mn-cs"/>
              </a:rPr>
              <a:t>tvaergaaende</a:t>
            </a:r>
            <a:r>
              <a:rPr lang="da-DK" sz="1200" b="0" i="0" kern="1200" dirty="0">
                <a:solidFill>
                  <a:schemeClr val="tx1"/>
                </a:solidFill>
                <a:effectLst/>
                <a:latin typeface="+mn-lt"/>
                <a:ea typeface="+mn-ea"/>
                <a:cs typeface="+mn-cs"/>
              </a:rPr>
              <a:t>-indsatser/Fysisk-aktivitet/Anbefalinger-om-fysisk-aktivitet/Boern-5--17-aar</a:t>
            </a:r>
          </a:p>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23</a:t>
            </a:fld>
            <a:endParaRPr lang="da-DK"/>
          </a:p>
        </p:txBody>
      </p:sp>
    </p:spTree>
    <p:extLst>
      <p:ext uri="{BB962C8B-B14F-4D97-AF65-F5344CB8AC3E}">
        <p14:creationId xmlns:p14="http://schemas.microsoft.com/office/powerpoint/2010/main" val="2084948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7148CCA-7B93-459C-A9DE-05776876AB78}" type="slidenum">
              <a:rPr lang="da-DK" smtClean="0"/>
              <a:t>24</a:t>
            </a:fld>
            <a:endParaRPr lang="da-DK"/>
          </a:p>
        </p:txBody>
      </p:sp>
    </p:spTree>
    <p:extLst>
      <p:ext uri="{BB962C8B-B14F-4D97-AF65-F5344CB8AC3E}">
        <p14:creationId xmlns:p14="http://schemas.microsoft.com/office/powerpoint/2010/main" val="221615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25</a:t>
            </a:fld>
            <a:endParaRPr lang="da-DK"/>
          </a:p>
        </p:txBody>
      </p:sp>
    </p:spTree>
    <p:extLst>
      <p:ext uri="{BB962C8B-B14F-4D97-AF65-F5344CB8AC3E}">
        <p14:creationId xmlns:p14="http://schemas.microsoft.com/office/powerpoint/2010/main" val="293594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tilgængelige Vidste du at… ark tager udgangspunkt i De officielle Kostråd fra 2023. Sammensætning af makronæringsstoffer på arket matcher de gældende De officielle Kostråd og Nordiske Næringsstofanbefalinger 2023 (NNR). </a:t>
            </a:r>
            <a:endParaRPr lang="da-DK" b="1" dirty="0">
              <a:solidFill>
                <a:schemeClr val="tx1"/>
              </a:solidFill>
            </a:endParaRPr>
          </a:p>
          <a:p>
            <a:r>
              <a:rPr lang="da-DK" b="0" dirty="0">
                <a:solidFill>
                  <a:schemeClr val="tx1"/>
                </a:solidFill>
              </a:rPr>
              <a:t>Vidste du at ….arkene er blevet opdateret juni 2024, efter opdatering af det faglige grundlag for De Officielle Kostråd i forhold til NNR2023</a:t>
            </a:r>
            <a:endParaRPr lang="da-DK" sz="1200" b="0" i="0" kern="1200" dirty="0">
              <a:solidFill>
                <a:schemeClr val="tx1"/>
              </a:solidFill>
              <a:effectLst/>
              <a:latin typeface="+mn-lt"/>
              <a:ea typeface="+mn-ea"/>
              <a:cs typeface="+mn-cs"/>
            </a:endParaRPr>
          </a:p>
          <a:p>
            <a:r>
              <a:rPr lang="da-DK" sz="1200" b="1" i="0" u="none" strike="noStrike" kern="1200" dirty="0">
                <a:solidFill>
                  <a:schemeClr val="tx1"/>
                </a:solidFill>
                <a:effectLst/>
                <a:latin typeface="+mn-lt"/>
                <a:ea typeface="+mn-ea"/>
                <a:cs typeface="+mn-cs"/>
                <a:hlinkClick r:id="rId3" tooltip="Åbner i ny fane"/>
              </a:rPr>
              <a:t>Råd om bæredygtig sund kost - fagligt grundlag for et supplement til De officielle Kostråd, DTU Fødevareinstituttet 2020</a:t>
            </a:r>
            <a:br>
              <a:rPr lang="da-DK" sz="1200" b="1" i="0" u="none" strike="noStrike" kern="1200" dirty="0">
                <a:solidFill>
                  <a:schemeClr val="tx1"/>
                </a:solidFill>
                <a:effectLst/>
                <a:latin typeface="+mn-lt"/>
                <a:ea typeface="+mn-ea"/>
                <a:cs typeface="+mn-cs"/>
                <a:hlinkClick r:id="rId3" tooltip="Åbner i ny fane"/>
              </a:rPr>
            </a:br>
            <a:r>
              <a:rPr lang="da-DK" sz="1200" b="0" i="0" kern="1200" dirty="0">
                <a:solidFill>
                  <a:schemeClr val="tx1"/>
                </a:solidFill>
                <a:effectLst/>
                <a:latin typeface="+mn-lt"/>
                <a:ea typeface="+mn-ea"/>
                <a:cs typeface="+mn-cs"/>
              </a:rPr>
              <a:t>DTU Fødevareinstituttet udarbejdede i 2020 et fagligt grundlag for revidering af De officielle Kostråd med fokus på, hvordan vi kan spise både sundt og mere bæredygtigt. Med afsæt i den såkaldte EAT-Lancet kost har DTU udarbejdet en tilpasset planterig kost målrettet danske forhold. Denne kost holder sig inden for rammerne af NNR 2012 og evidensgrundlaget fra 2013. </a:t>
            </a:r>
          </a:p>
          <a:p>
            <a:r>
              <a:rPr lang="da-DK" sz="1200" b="1" i="0" u="none" strike="noStrike" kern="1200" dirty="0">
                <a:solidFill>
                  <a:schemeClr val="tx1"/>
                </a:solidFill>
                <a:effectLst/>
                <a:latin typeface="+mn-lt"/>
                <a:ea typeface="+mn-ea"/>
                <a:cs typeface="+mn-cs"/>
                <a:hlinkClick r:id="rId4" tooltip="Åbner i ny fane, pdf"/>
              </a:rPr>
              <a:t>Opdatering af det faglige grundlag for De officielle Kostråd i forhold til NNR 2023 – Planterig kost 2-70 år, DTU Fødevareinstituttet 2024</a:t>
            </a:r>
            <a:br>
              <a:rPr lang="da-DK" sz="1200" b="1" i="0" u="none" strike="noStrike" kern="1200" dirty="0">
                <a:solidFill>
                  <a:schemeClr val="tx1"/>
                </a:solidFill>
                <a:effectLst/>
                <a:latin typeface="+mn-lt"/>
                <a:ea typeface="+mn-ea"/>
                <a:cs typeface="+mn-cs"/>
                <a:hlinkClick r:id="rId4" tooltip="Åbner i ny fane, pdf"/>
              </a:rPr>
            </a:br>
            <a:r>
              <a:rPr lang="da-DK" sz="1200" b="0" i="0" kern="1200" dirty="0">
                <a:solidFill>
                  <a:schemeClr val="tx1"/>
                </a:solidFill>
                <a:effectLst/>
                <a:latin typeface="+mn-lt"/>
                <a:ea typeface="+mn-ea"/>
                <a:cs typeface="+mn-cs"/>
              </a:rPr>
              <a:t>I 2023 udkom en ny NNR med opdaterede værdier for næringsstofbehov samt råd om fødevareindtag, der også integrerer miljømæssig bæredygtighed. Dette var anledningen til, at DTU Fødevareinstituttet i 2024 opdaterede det faglige grundlag for De officielle Kostråd. De officielle Kostråd er således i overensstemmelse med NNR 2023.  </a:t>
            </a:r>
          </a:p>
          <a:p>
            <a:r>
              <a:rPr lang="da-DK" b="1" dirty="0">
                <a:solidFill>
                  <a:schemeClr val="tx1"/>
                </a:solidFill>
              </a:rPr>
              <a:t> </a:t>
            </a:r>
          </a:p>
          <a:p>
            <a:endParaRPr lang="da-DK" dirty="0"/>
          </a:p>
          <a:p>
            <a:endParaRPr lang="da-DK" dirty="0"/>
          </a:p>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3</a:t>
            </a:fld>
            <a:endParaRPr lang="da-DK"/>
          </a:p>
        </p:txBody>
      </p:sp>
    </p:spTree>
    <p:extLst>
      <p:ext uri="{BB962C8B-B14F-4D97-AF65-F5344CB8AC3E}">
        <p14:creationId xmlns:p14="http://schemas.microsoft.com/office/powerpoint/2010/main" val="1423028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Søde drikke er fx sodavand, saftevand, iste samt energidrikke og sportsdrikke, og de omfatter både drikke, som er sødet med sukker, og drikke, som er sødet med sødestoffer (ofte kaldet light-drikke). Børn bør dog slet ikke drikke energidrikke.</a:t>
            </a:r>
          </a:p>
          <a:p>
            <a:endParaRPr lang="da-DK" sz="1200" b="0" i="0" kern="1200" dirty="0">
              <a:solidFill>
                <a:schemeClr val="tx1"/>
              </a:solidFill>
              <a:effectLst/>
              <a:latin typeface="+mn-lt"/>
              <a:ea typeface="+mn-ea"/>
              <a:cs typeface="+mn-cs"/>
            </a:endParaRPr>
          </a:p>
          <a:p>
            <a:br>
              <a:rPr lang="da-DK" dirty="0"/>
            </a:b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Vær derfor</a:t>
            </a:r>
          </a:p>
          <a:p>
            <a:r>
              <a:rPr lang="da-DK" sz="1200" kern="1200" dirty="0">
                <a:solidFill>
                  <a:schemeClr val="tx1"/>
                </a:solidFill>
                <a:effectLst/>
                <a:latin typeface="+mn-lt"/>
                <a:ea typeface="+mn-ea"/>
                <a:cs typeface="+mn-cs"/>
              </a:rPr>
              <a:t>opmærksom på om dit barn får 250-300 ml</a:t>
            </a:r>
          </a:p>
          <a:p>
            <a:r>
              <a:rPr lang="da-DK" sz="1200" kern="1200" dirty="0">
                <a:solidFill>
                  <a:schemeClr val="tx1"/>
                </a:solidFill>
                <a:effectLst/>
                <a:latin typeface="+mn-lt"/>
                <a:ea typeface="+mn-ea"/>
                <a:cs typeface="+mn-cs"/>
              </a:rPr>
              <a:t>mælkeprodukter + 5-10 g ost dagligt. Spiser</a:t>
            </a:r>
          </a:p>
          <a:p>
            <a:r>
              <a:rPr lang="da-DK" sz="1200" kern="1200" dirty="0">
                <a:solidFill>
                  <a:schemeClr val="tx1"/>
                </a:solidFill>
                <a:effectLst/>
                <a:latin typeface="+mn-lt"/>
                <a:ea typeface="+mn-ea"/>
                <a:cs typeface="+mn-cs"/>
              </a:rPr>
              <a:t>barnet ikke ost, så 275-350 ml mælkeprodukter.</a:t>
            </a:r>
          </a:p>
          <a:p>
            <a:r>
              <a:rPr lang="da-DK" sz="1200" kern="1200" dirty="0">
                <a:solidFill>
                  <a:schemeClr val="tx1"/>
                </a:solidFill>
                <a:effectLst/>
                <a:latin typeface="+mn-lt"/>
                <a:ea typeface="+mn-ea"/>
                <a:cs typeface="+mn-cs"/>
              </a:rPr>
              <a:t>Får dit barn ikke mejeriprodukter, bør</a:t>
            </a:r>
          </a:p>
          <a:p>
            <a:r>
              <a:rPr lang="da-DK" sz="1200" kern="1200" dirty="0">
                <a:solidFill>
                  <a:schemeClr val="tx1"/>
                </a:solidFill>
                <a:effectLst/>
                <a:latin typeface="+mn-lt"/>
                <a:ea typeface="+mn-ea"/>
                <a:cs typeface="+mn-cs"/>
              </a:rPr>
              <a:t>plantedrikke tilsat calcium vælges.</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Kilde: </a:t>
            </a:r>
            <a:r>
              <a:rPr lang="da-DK" sz="1200" kern="1200" dirty="0" err="1">
                <a:solidFill>
                  <a:schemeClr val="tx1"/>
                </a:solidFill>
                <a:effectLst/>
                <a:latin typeface="+mn-lt"/>
                <a:ea typeface="+mn-ea"/>
                <a:cs typeface="+mn-cs"/>
              </a:rPr>
              <a:t>https</a:t>
            </a:r>
            <a:r>
              <a:rPr lang="da-DK" sz="1200" kern="1200" dirty="0">
                <a:solidFill>
                  <a:schemeClr val="tx1"/>
                </a:solidFill>
                <a:effectLst/>
                <a:latin typeface="+mn-lt"/>
                <a:ea typeface="+mn-ea"/>
                <a:cs typeface="+mn-cs"/>
              </a:rPr>
              <a:t>://</a:t>
            </a:r>
            <a:r>
              <a:rPr lang="da-DK" sz="1200" kern="1200" dirty="0" err="1">
                <a:solidFill>
                  <a:schemeClr val="tx1"/>
                </a:solidFill>
                <a:effectLst/>
                <a:latin typeface="+mn-lt"/>
                <a:ea typeface="+mn-ea"/>
                <a:cs typeface="+mn-cs"/>
              </a:rPr>
              <a:t>foedevarestyrelsen.dk</a:t>
            </a:r>
            <a:r>
              <a:rPr lang="da-DK" sz="1200" kern="1200" dirty="0">
                <a:solidFill>
                  <a:schemeClr val="tx1"/>
                </a:solidFill>
                <a:effectLst/>
                <a:latin typeface="+mn-lt"/>
                <a:ea typeface="+mn-ea"/>
                <a:cs typeface="+mn-cs"/>
              </a:rPr>
              <a:t>/kost-og-</a:t>
            </a:r>
            <a:r>
              <a:rPr lang="da-DK" sz="1200" kern="1200" dirty="0" err="1">
                <a:solidFill>
                  <a:schemeClr val="tx1"/>
                </a:solidFill>
                <a:effectLst/>
                <a:latin typeface="+mn-lt"/>
                <a:ea typeface="+mn-ea"/>
                <a:cs typeface="+mn-cs"/>
              </a:rPr>
              <a:t>foedevarer</a:t>
            </a:r>
            <a:r>
              <a:rPr lang="da-DK" sz="1200" kern="1200" dirty="0">
                <a:solidFill>
                  <a:schemeClr val="tx1"/>
                </a:solidFill>
                <a:effectLst/>
                <a:latin typeface="+mn-lt"/>
                <a:ea typeface="+mn-ea"/>
                <a:cs typeface="+mn-cs"/>
              </a:rPr>
              <a:t>/alt-om-mad/de-officielle-</a:t>
            </a:r>
            <a:r>
              <a:rPr lang="da-DK" sz="1200" kern="1200" dirty="0" err="1">
                <a:solidFill>
                  <a:schemeClr val="tx1"/>
                </a:solidFill>
                <a:effectLst/>
                <a:latin typeface="+mn-lt"/>
                <a:ea typeface="+mn-ea"/>
                <a:cs typeface="+mn-cs"/>
              </a:rPr>
              <a:t>kostraad</a:t>
            </a:r>
            <a:r>
              <a:rPr lang="da-DK" sz="1200" kern="1200" dirty="0">
                <a:solidFill>
                  <a:schemeClr val="tx1"/>
                </a:solidFill>
                <a:effectLst/>
                <a:latin typeface="+mn-lt"/>
                <a:ea typeface="+mn-ea"/>
                <a:cs typeface="+mn-cs"/>
              </a:rPr>
              <a:t>/</a:t>
            </a:r>
            <a:r>
              <a:rPr lang="da-DK" sz="1200" kern="1200" dirty="0" err="1">
                <a:solidFill>
                  <a:schemeClr val="tx1"/>
                </a:solidFill>
                <a:effectLst/>
                <a:latin typeface="+mn-lt"/>
                <a:ea typeface="+mn-ea"/>
                <a:cs typeface="+mn-cs"/>
              </a:rPr>
              <a:t>kostraad</a:t>
            </a:r>
            <a:r>
              <a:rPr lang="da-DK" sz="1200" kern="1200" dirty="0">
                <a:solidFill>
                  <a:schemeClr val="tx1"/>
                </a:solidFill>
                <a:effectLst/>
                <a:latin typeface="+mn-lt"/>
                <a:ea typeface="+mn-ea"/>
                <a:cs typeface="+mn-cs"/>
              </a:rPr>
              <a:t>-til-dig/</a:t>
            </a:r>
            <a:r>
              <a:rPr lang="da-DK" sz="1200" kern="1200" dirty="0" err="1">
                <a:solidFill>
                  <a:schemeClr val="tx1"/>
                </a:solidFill>
                <a:effectLst/>
                <a:latin typeface="+mn-lt"/>
                <a:ea typeface="+mn-ea"/>
                <a:cs typeface="+mn-cs"/>
              </a:rPr>
              <a:t>om-de-officielle-kostraad#DoK_oversigtkostraad</a:t>
            </a:r>
            <a:endParaRPr lang="da-DK" dirty="0"/>
          </a:p>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4</a:t>
            </a:fld>
            <a:endParaRPr lang="da-DK"/>
          </a:p>
        </p:txBody>
      </p:sp>
    </p:spTree>
    <p:extLst>
      <p:ext uri="{BB962C8B-B14F-4D97-AF65-F5344CB8AC3E}">
        <p14:creationId xmlns:p14="http://schemas.microsoft.com/office/powerpoint/2010/main" val="293426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5</a:t>
            </a:fld>
            <a:endParaRPr lang="da-DK"/>
          </a:p>
        </p:txBody>
      </p:sp>
    </p:spTree>
    <p:extLst>
      <p:ext uri="{BB962C8B-B14F-4D97-AF65-F5344CB8AC3E}">
        <p14:creationId xmlns:p14="http://schemas.microsoft.com/office/powerpoint/2010/main" val="328398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lavere indhold af vitaminer og mineraler sammenlignet med komælk, dog med undtagelse af E-vitamin – et vitamin, der er vigtigt for vores immunforsvar. </a:t>
            </a:r>
            <a:r>
              <a:rPr lang="da-DK" sz="1200" b="0" i="0" kern="1200" dirty="0" err="1">
                <a:solidFill>
                  <a:schemeClr val="tx1"/>
                </a:solidFill>
                <a:effectLst/>
                <a:latin typeface="+mn-lt"/>
                <a:ea typeface="+mn-ea"/>
                <a:cs typeface="+mn-cs"/>
              </a:rPr>
              <a:t>https</a:t>
            </a:r>
            <a:r>
              <a:rPr lang="da-DK" sz="1200" b="0" i="0" kern="1200" dirty="0">
                <a:solidFill>
                  <a:schemeClr val="tx1"/>
                </a:solidFill>
                <a:effectLst/>
                <a:latin typeface="+mn-lt"/>
                <a:ea typeface="+mn-ea"/>
                <a:cs typeface="+mn-cs"/>
              </a:rPr>
              <a:t>://</a:t>
            </a:r>
            <a:r>
              <a:rPr lang="da-DK" sz="1200" b="0" i="0" kern="1200" dirty="0" err="1">
                <a:solidFill>
                  <a:schemeClr val="tx1"/>
                </a:solidFill>
                <a:effectLst/>
                <a:latin typeface="+mn-lt"/>
                <a:ea typeface="+mn-ea"/>
                <a:cs typeface="+mn-cs"/>
              </a:rPr>
              <a:t>videnskab.dk</a:t>
            </a:r>
            <a:r>
              <a:rPr lang="da-DK" sz="1200" b="0" i="0" kern="1200" dirty="0">
                <a:solidFill>
                  <a:schemeClr val="tx1"/>
                </a:solidFill>
                <a:effectLst/>
                <a:latin typeface="+mn-lt"/>
                <a:ea typeface="+mn-ea"/>
                <a:cs typeface="+mn-cs"/>
              </a:rPr>
              <a:t>/krop-sundhed/er-plantedrikke-rent-faktisk-ultraforarbejdede-og-usunde-at-indtage/</a:t>
            </a:r>
            <a:endParaRPr lang="da-DK" dirty="0"/>
          </a:p>
        </p:txBody>
      </p:sp>
      <p:sp>
        <p:nvSpPr>
          <p:cNvPr id="4" name="Pladsholder til slidenummer 3"/>
          <p:cNvSpPr>
            <a:spLocks noGrp="1"/>
          </p:cNvSpPr>
          <p:nvPr>
            <p:ph type="sldNum" sz="quarter" idx="5"/>
          </p:nvPr>
        </p:nvSpPr>
        <p:spPr/>
        <p:txBody>
          <a:bodyPr/>
          <a:lstStyle/>
          <a:p>
            <a:fld id="{11B54451-047F-44AB-8E93-8357977DEAAF}" type="slidenum">
              <a:rPr lang="da-DK" smtClean="0"/>
              <a:t>8</a:t>
            </a:fld>
            <a:endParaRPr lang="da-DK"/>
          </a:p>
        </p:txBody>
      </p:sp>
    </p:spTree>
    <p:extLst>
      <p:ext uri="{BB962C8B-B14F-4D97-AF65-F5344CB8AC3E}">
        <p14:creationId xmlns:p14="http://schemas.microsoft.com/office/powerpoint/2010/main" val="126524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9</a:t>
            </a:fld>
            <a:endParaRPr lang="da-DK"/>
          </a:p>
        </p:txBody>
      </p:sp>
    </p:spTree>
    <p:extLst>
      <p:ext uri="{BB962C8B-B14F-4D97-AF65-F5344CB8AC3E}">
        <p14:creationId xmlns:p14="http://schemas.microsoft.com/office/powerpoint/2010/main" val="327238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11</a:t>
            </a:fld>
            <a:endParaRPr lang="da-DK"/>
          </a:p>
        </p:txBody>
      </p:sp>
    </p:spTree>
    <p:extLst>
      <p:ext uri="{BB962C8B-B14F-4D97-AF65-F5344CB8AC3E}">
        <p14:creationId xmlns:p14="http://schemas.microsoft.com/office/powerpoint/2010/main" val="3494829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Søjlediagrammerne angiver, hvor lang tid det tager at forbrænde de tomme kalorier, der er vist på billedet, med forskellige typer af fysisk aktivitet.</a:t>
            </a:r>
          </a:p>
          <a:p>
            <a:endParaRPr lang="da-DK" dirty="0"/>
          </a:p>
        </p:txBody>
      </p:sp>
      <p:sp>
        <p:nvSpPr>
          <p:cNvPr id="4" name="Pladsholder til slidenummer 3"/>
          <p:cNvSpPr>
            <a:spLocks noGrp="1"/>
          </p:cNvSpPr>
          <p:nvPr>
            <p:ph type="sldNum" sz="quarter" idx="10"/>
          </p:nvPr>
        </p:nvSpPr>
        <p:spPr/>
        <p:txBody>
          <a:bodyPr/>
          <a:lstStyle/>
          <a:p>
            <a:fld id="{E7148CCA-7B93-459C-A9DE-05776876AB78}" type="slidenum">
              <a:rPr lang="da-DK" smtClean="0"/>
              <a:t>13</a:t>
            </a:fld>
            <a:endParaRPr lang="da-DK"/>
          </a:p>
        </p:txBody>
      </p:sp>
    </p:spTree>
    <p:extLst>
      <p:ext uri="{BB962C8B-B14F-4D97-AF65-F5344CB8AC3E}">
        <p14:creationId xmlns:p14="http://schemas.microsoft.com/office/powerpoint/2010/main" val="803717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a:p>
            <a:endParaRPr lang="en-US" dirty="0"/>
          </a:p>
        </p:txBody>
      </p:sp>
      <p:sp>
        <p:nvSpPr>
          <p:cNvPr id="4" name="Pladsholder til slidenummer 3"/>
          <p:cNvSpPr>
            <a:spLocks noGrp="1"/>
          </p:cNvSpPr>
          <p:nvPr>
            <p:ph type="sldNum" sz="quarter" idx="5"/>
          </p:nvPr>
        </p:nvSpPr>
        <p:spPr/>
        <p:txBody>
          <a:bodyPr/>
          <a:lstStyle/>
          <a:p>
            <a:fld id="{E7BFD594-F713-488A-A71D-33C6A4872B3E}" type="slidenum">
              <a:rPr lang="da-DK" smtClean="0"/>
              <a:t>19</a:t>
            </a:fld>
            <a:endParaRPr lang="da-DK"/>
          </a:p>
        </p:txBody>
      </p:sp>
    </p:spTree>
    <p:extLst>
      <p:ext uri="{BB962C8B-B14F-4D97-AF65-F5344CB8AC3E}">
        <p14:creationId xmlns:p14="http://schemas.microsoft.com/office/powerpoint/2010/main" val="770439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EC24A-8D3B-441D-A7B2-771323A5073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a:extLst>
              <a:ext uri="{FF2B5EF4-FFF2-40B4-BE49-F238E27FC236}">
                <a16:creationId xmlns:a16="http://schemas.microsoft.com/office/drawing/2014/main" id="{18A9F61F-26C9-4B11-878C-6999D04817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2E1309B-61D1-4F37-A131-698491E7AF47}"/>
              </a:ext>
            </a:extLst>
          </p:cNvPr>
          <p:cNvSpPr>
            <a:spLocks noGrp="1"/>
          </p:cNvSpPr>
          <p:nvPr>
            <p:ph type="dt" sz="half" idx="10"/>
          </p:nvPr>
        </p:nvSpPr>
        <p:spPr/>
        <p:txBody>
          <a:bodyPr/>
          <a:lstStyle/>
          <a:p>
            <a:fld id="{64FD0F48-9337-4130-9326-3A83802E7B13}" type="datetimeFigureOut">
              <a:rPr lang="da-DK" smtClean="0"/>
              <a:t>20-01-2025</a:t>
            </a:fld>
            <a:endParaRPr lang="da-DK"/>
          </a:p>
        </p:txBody>
      </p:sp>
      <p:sp>
        <p:nvSpPr>
          <p:cNvPr id="5" name="Pladsholder til sidefod 4">
            <a:extLst>
              <a:ext uri="{FF2B5EF4-FFF2-40B4-BE49-F238E27FC236}">
                <a16:creationId xmlns:a16="http://schemas.microsoft.com/office/drawing/2014/main" id="{3C1AA586-D6FE-424F-892E-08326DD368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4BAE903-0B05-47DD-87AB-31D604ABD907}"/>
              </a:ext>
            </a:extLst>
          </p:cNvPr>
          <p:cNvSpPr>
            <a:spLocks noGrp="1"/>
          </p:cNvSpPr>
          <p:nvPr>
            <p:ph type="sldNum" sz="quarter" idx="12"/>
          </p:nvPr>
        </p:nvSpPr>
        <p:spPr/>
        <p:txBody>
          <a:bodyPr/>
          <a:lstStyle/>
          <a:p>
            <a:fld id="{C2EE97EA-859B-4F7F-AC58-68C599C87A21}" type="slidenum">
              <a:rPr lang="da-DK" smtClean="0"/>
              <a:t>‹nr.›</a:t>
            </a:fld>
            <a:endParaRPr lang="da-DK"/>
          </a:p>
        </p:txBody>
      </p:sp>
    </p:spTree>
    <p:extLst>
      <p:ext uri="{BB962C8B-B14F-4D97-AF65-F5344CB8AC3E}">
        <p14:creationId xmlns:p14="http://schemas.microsoft.com/office/powerpoint/2010/main" val="2497102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64424-376F-4BAE-A078-76E5CB79C5DF}"/>
              </a:ext>
            </a:extLst>
          </p:cNvPr>
          <p:cNvSpPr>
            <a:spLocks noGrp="1"/>
          </p:cNvSpPr>
          <p:nvPr>
            <p:ph type="title"/>
          </p:nvPr>
        </p:nvSpPr>
        <p:spPr/>
        <p:txBody>
          <a:bodyPr/>
          <a:lstStyle/>
          <a:p>
            <a:r>
              <a:rPr lang="da-DK"/>
              <a:t>Klik for at redigere i master</a:t>
            </a:r>
          </a:p>
        </p:txBody>
      </p:sp>
      <p:sp>
        <p:nvSpPr>
          <p:cNvPr id="3" name="Pladsholder til lodret titel 2">
            <a:extLst>
              <a:ext uri="{FF2B5EF4-FFF2-40B4-BE49-F238E27FC236}">
                <a16:creationId xmlns:a16="http://schemas.microsoft.com/office/drawing/2014/main" id="{3A68F3EA-C4DE-4788-802D-E519A8E0EF6C}"/>
              </a:ext>
            </a:extLst>
          </p:cNvPr>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8B9583F-3C5F-449C-9558-916AAFE57251}"/>
              </a:ext>
            </a:extLst>
          </p:cNvPr>
          <p:cNvSpPr>
            <a:spLocks noGrp="1"/>
          </p:cNvSpPr>
          <p:nvPr>
            <p:ph type="dt" sz="half" idx="10"/>
          </p:nvPr>
        </p:nvSpPr>
        <p:spPr/>
        <p:txBody>
          <a:bodyPr/>
          <a:lstStyle/>
          <a:p>
            <a:fld id="{64FD0F48-9337-4130-9326-3A83802E7B13}" type="datetimeFigureOut">
              <a:rPr lang="da-DK" smtClean="0"/>
              <a:t>20-01-2025</a:t>
            </a:fld>
            <a:endParaRPr lang="da-DK"/>
          </a:p>
        </p:txBody>
      </p:sp>
      <p:sp>
        <p:nvSpPr>
          <p:cNvPr id="5" name="Pladsholder til sidefod 4">
            <a:extLst>
              <a:ext uri="{FF2B5EF4-FFF2-40B4-BE49-F238E27FC236}">
                <a16:creationId xmlns:a16="http://schemas.microsoft.com/office/drawing/2014/main" id="{2A072912-C351-484D-8DD8-0C5B9091C97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AB0C7E6-DE2D-4940-8D87-076A715F0A91}"/>
              </a:ext>
            </a:extLst>
          </p:cNvPr>
          <p:cNvSpPr>
            <a:spLocks noGrp="1"/>
          </p:cNvSpPr>
          <p:nvPr>
            <p:ph type="sldNum" sz="quarter" idx="12"/>
          </p:nvPr>
        </p:nvSpPr>
        <p:spPr/>
        <p:txBody>
          <a:bodyPr/>
          <a:lstStyle/>
          <a:p>
            <a:fld id="{C2EE97EA-859B-4F7F-AC58-68C599C87A21}" type="slidenum">
              <a:rPr lang="da-DK" smtClean="0"/>
              <a:t>‹nr.›</a:t>
            </a:fld>
            <a:endParaRPr lang="da-DK"/>
          </a:p>
        </p:txBody>
      </p:sp>
    </p:spTree>
    <p:extLst>
      <p:ext uri="{BB962C8B-B14F-4D97-AF65-F5344CB8AC3E}">
        <p14:creationId xmlns:p14="http://schemas.microsoft.com/office/powerpoint/2010/main" val="1685940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76AEE42-E0C9-4EA4-B0A9-8AA4A089E54A}"/>
              </a:ext>
            </a:extLst>
          </p:cNvPr>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a:extLst>
              <a:ext uri="{FF2B5EF4-FFF2-40B4-BE49-F238E27FC236}">
                <a16:creationId xmlns:a16="http://schemas.microsoft.com/office/drawing/2014/main" id="{FFADB592-482C-4D84-ACE5-001AC5201DEC}"/>
              </a:ext>
            </a:extLst>
          </p:cNvPr>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EB816CC-3F36-4651-80CB-79BC19BFF817}"/>
              </a:ext>
            </a:extLst>
          </p:cNvPr>
          <p:cNvSpPr>
            <a:spLocks noGrp="1"/>
          </p:cNvSpPr>
          <p:nvPr>
            <p:ph type="dt" sz="half" idx="10"/>
          </p:nvPr>
        </p:nvSpPr>
        <p:spPr/>
        <p:txBody>
          <a:bodyPr/>
          <a:lstStyle/>
          <a:p>
            <a:fld id="{64FD0F48-9337-4130-9326-3A83802E7B13}" type="datetimeFigureOut">
              <a:rPr lang="da-DK" smtClean="0"/>
              <a:t>20-01-2025</a:t>
            </a:fld>
            <a:endParaRPr lang="da-DK"/>
          </a:p>
        </p:txBody>
      </p:sp>
      <p:sp>
        <p:nvSpPr>
          <p:cNvPr id="5" name="Pladsholder til sidefod 4">
            <a:extLst>
              <a:ext uri="{FF2B5EF4-FFF2-40B4-BE49-F238E27FC236}">
                <a16:creationId xmlns:a16="http://schemas.microsoft.com/office/drawing/2014/main" id="{C37F3C34-212C-4CAD-B779-00296A282E4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7436338-C7AB-4A38-9F65-1582D19D958E}"/>
              </a:ext>
            </a:extLst>
          </p:cNvPr>
          <p:cNvSpPr>
            <a:spLocks noGrp="1"/>
          </p:cNvSpPr>
          <p:nvPr>
            <p:ph type="sldNum" sz="quarter" idx="12"/>
          </p:nvPr>
        </p:nvSpPr>
        <p:spPr/>
        <p:txBody>
          <a:bodyPr/>
          <a:lstStyle/>
          <a:p>
            <a:fld id="{C2EE97EA-859B-4F7F-AC58-68C599C87A21}" type="slidenum">
              <a:rPr lang="da-DK" smtClean="0"/>
              <a:t>‹nr.›</a:t>
            </a:fld>
            <a:endParaRPr lang="da-DK"/>
          </a:p>
        </p:txBody>
      </p:sp>
    </p:spTree>
    <p:extLst>
      <p:ext uri="{BB962C8B-B14F-4D97-AF65-F5344CB8AC3E}">
        <p14:creationId xmlns:p14="http://schemas.microsoft.com/office/powerpoint/2010/main" val="404124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1E979-C6B9-45CC-9116-73678A534517}"/>
              </a:ext>
            </a:extLst>
          </p:cNvPr>
          <p:cNvSpPr>
            <a:spLocks noGrp="1"/>
          </p:cNvSpPr>
          <p:nvPr>
            <p:ph type="title"/>
          </p:nvPr>
        </p:nvSpPr>
        <p:spPr/>
        <p:txBody>
          <a:bodyPr/>
          <a:lstStyle/>
          <a:p>
            <a:r>
              <a:rPr lang="da-DK"/>
              <a:t>Klik for at redigere i master</a:t>
            </a:r>
          </a:p>
        </p:txBody>
      </p:sp>
      <p:sp>
        <p:nvSpPr>
          <p:cNvPr id="3" name="Pladsholder til indhold 2">
            <a:extLst>
              <a:ext uri="{FF2B5EF4-FFF2-40B4-BE49-F238E27FC236}">
                <a16:creationId xmlns:a16="http://schemas.microsoft.com/office/drawing/2014/main" id="{57790EFE-8FFD-44C3-A54C-88AD74AF14C6}"/>
              </a:ext>
            </a:extLst>
          </p:cNvPr>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4A1DB90-DE57-4E02-92B0-98383BC763E8}"/>
              </a:ext>
            </a:extLst>
          </p:cNvPr>
          <p:cNvSpPr>
            <a:spLocks noGrp="1"/>
          </p:cNvSpPr>
          <p:nvPr>
            <p:ph type="dt" sz="half" idx="10"/>
          </p:nvPr>
        </p:nvSpPr>
        <p:spPr/>
        <p:txBody>
          <a:bodyPr/>
          <a:lstStyle/>
          <a:p>
            <a:fld id="{64FD0F48-9337-4130-9326-3A83802E7B13}" type="datetimeFigureOut">
              <a:rPr lang="da-DK" smtClean="0"/>
              <a:t>20-01-2025</a:t>
            </a:fld>
            <a:endParaRPr lang="da-DK"/>
          </a:p>
        </p:txBody>
      </p:sp>
      <p:sp>
        <p:nvSpPr>
          <p:cNvPr id="5" name="Pladsholder til sidefod 4">
            <a:extLst>
              <a:ext uri="{FF2B5EF4-FFF2-40B4-BE49-F238E27FC236}">
                <a16:creationId xmlns:a16="http://schemas.microsoft.com/office/drawing/2014/main" id="{7BDC5DE9-A185-44D1-97C4-1FE7ED9DF09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3FC916D-858D-4E01-BB14-4DEE2D56B325}"/>
              </a:ext>
            </a:extLst>
          </p:cNvPr>
          <p:cNvSpPr>
            <a:spLocks noGrp="1"/>
          </p:cNvSpPr>
          <p:nvPr>
            <p:ph type="sldNum" sz="quarter" idx="12"/>
          </p:nvPr>
        </p:nvSpPr>
        <p:spPr/>
        <p:txBody>
          <a:bodyPr/>
          <a:lstStyle/>
          <a:p>
            <a:fld id="{C2EE97EA-859B-4F7F-AC58-68C599C87A21}" type="slidenum">
              <a:rPr lang="da-DK" smtClean="0"/>
              <a:t>‹nr.›</a:t>
            </a:fld>
            <a:endParaRPr lang="da-DK"/>
          </a:p>
        </p:txBody>
      </p:sp>
    </p:spTree>
    <p:extLst>
      <p:ext uri="{BB962C8B-B14F-4D97-AF65-F5344CB8AC3E}">
        <p14:creationId xmlns:p14="http://schemas.microsoft.com/office/powerpoint/2010/main" val="218731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C2FF7C-C3AF-4DF9-9294-405A89A2DA8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a:extLst>
              <a:ext uri="{FF2B5EF4-FFF2-40B4-BE49-F238E27FC236}">
                <a16:creationId xmlns:a16="http://schemas.microsoft.com/office/drawing/2014/main" id="{C13F27BE-F0A3-4CED-BC4F-5BE152D27B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a:extLst>
              <a:ext uri="{FF2B5EF4-FFF2-40B4-BE49-F238E27FC236}">
                <a16:creationId xmlns:a16="http://schemas.microsoft.com/office/drawing/2014/main" id="{0BADFDCA-9BC9-469B-A9B6-4A9C3958B24B}"/>
              </a:ext>
            </a:extLst>
          </p:cNvPr>
          <p:cNvSpPr>
            <a:spLocks noGrp="1"/>
          </p:cNvSpPr>
          <p:nvPr>
            <p:ph type="dt" sz="half" idx="10"/>
          </p:nvPr>
        </p:nvSpPr>
        <p:spPr/>
        <p:txBody>
          <a:bodyPr/>
          <a:lstStyle/>
          <a:p>
            <a:fld id="{64FD0F48-9337-4130-9326-3A83802E7B13}" type="datetimeFigureOut">
              <a:rPr lang="da-DK" smtClean="0"/>
              <a:t>20-01-2025</a:t>
            </a:fld>
            <a:endParaRPr lang="da-DK"/>
          </a:p>
        </p:txBody>
      </p:sp>
      <p:sp>
        <p:nvSpPr>
          <p:cNvPr id="5" name="Pladsholder til sidefod 4">
            <a:extLst>
              <a:ext uri="{FF2B5EF4-FFF2-40B4-BE49-F238E27FC236}">
                <a16:creationId xmlns:a16="http://schemas.microsoft.com/office/drawing/2014/main" id="{0B964225-1972-4E2B-AAB9-A2F648A15BC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A51B05A-BA97-4CC5-8244-D5A45BFF994E}"/>
              </a:ext>
            </a:extLst>
          </p:cNvPr>
          <p:cNvSpPr>
            <a:spLocks noGrp="1"/>
          </p:cNvSpPr>
          <p:nvPr>
            <p:ph type="sldNum" sz="quarter" idx="12"/>
          </p:nvPr>
        </p:nvSpPr>
        <p:spPr/>
        <p:txBody>
          <a:bodyPr/>
          <a:lstStyle/>
          <a:p>
            <a:fld id="{C2EE97EA-859B-4F7F-AC58-68C599C87A21}" type="slidenum">
              <a:rPr lang="da-DK" smtClean="0"/>
              <a:t>‹nr.›</a:t>
            </a:fld>
            <a:endParaRPr lang="da-DK"/>
          </a:p>
        </p:txBody>
      </p:sp>
    </p:spTree>
    <p:extLst>
      <p:ext uri="{BB962C8B-B14F-4D97-AF65-F5344CB8AC3E}">
        <p14:creationId xmlns:p14="http://schemas.microsoft.com/office/powerpoint/2010/main" val="262987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D5F553-E4F1-40E1-B698-1135E50455AE}"/>
              </a:ext>
            </a:extLst>
          </p:cNvPr>
          <p:cNvSpPr>
            <a:spLocks noGrp="1"/>
          </p:cNvSpPr>
          <p:nvPr>
            <p:ph type="title"/>
          </p:nvPr>
        </p:nvSpPr>
        <p:spPr/>
        <p:txBody>
          <a:bodyPr/>
          <a:lstStyle/>
          <a:p>
            <a:r>
              <a:rPr lang="da-DK"/>
              <a:t>Klik for at redigere i master</a:t>
            </a:r>
          </a:p>
        </p:txBody>
      </p:sp>
      <p:sp>
        <p:nvSpPr>
          <p:cNvPr id="3" name="Pladsholder til indhold 2">
            <a:extLst>
              <a:ext uri="{FF2B5EF4-FFF2-40B4-BE49-F238E27FC236}">
                <a16:creationId xmlns:a16="http://schemas.microsoft.com/office/drawing/2014/main" id="{70E9C6FD-8D04-4EB7-BAAE-1AED348A7170}"/>
              </a:ext>
            </a:extLst>
          </p:cNvPr>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5D4B9D1-5901-4273-88A6-64701EC8E82F}"/>
              </a:ext>
            </a:extLst>
          </p:cNvPr>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886F505-88C3-4A1F-A1CD-ECD6ECB06DAE}"/>
              </a:ext>
            </a:extLst>
          </p:cNvPr>
          <p:cNvSpPr>
            <a:spLocks noGrp="1"/>
          </p:cNvSpPr>
          <p:nvPr>
            <p:ph type="dt" sz="half" idx="10"/>
          </p:nvPr>
        </p:nvSpPr>
        <p:spPr/>
        <p:txBody>
          <a:bodyPr/>
          <a:lstStyle/>
          <a:p>
            <a:fld id="{64FD0F48-9337-4130-9326-3A83802E7B13}" type="datetimeFigureOut">
              <a:rPr lang="da-DK" smtClean="0"/>
              <a:t>20-01-2025</a:t>
            </a:fld>
            <a:endParaRPr lang="da-DK"/>
          </a:p>
        </p:txBody>
      </p:sp>
      <p:sp>
        <p:nvSpPr>
          <p:cNvPr id="6" name="Pladsholder til sidefod 5">
            <a:extLst>
              <a:ext uri="{FF2B5EF4-FFF2-40B4-BE49-F238E27FC236}">
                <a16:creationId xmlns:a16="http://schemas.microsoft.com/office/drawing/2014/main" id="{F331155C-4559-4980-B6AD-3C080CF3A9F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C775482-39CE-421B-81F7-A3BA79C75BCF}"/>
              </a:ext>
            </a:extLst>
          </p:cNvPr>
          <p:cNvSpPr>
            <a:spLocks noGrp="1"/>
          </p:cNvSpPr>
          <p:nvPr>
            <p:ph type="sldNum" sz="quarter" idx="12"/>
          </p:nvPr>
        </p:nvSpPr>
        <p:spPr/>
        <p:txBody>
          <a:bodyPr/>
          <a:lstStyle/>
          <a:p>
            <a:fld id="{C2EE97EA-859B-4F7F-AC58-68C599C87A21}" type="slidenum">
              <a:rPr lang="da-DK" smtClean="0"/>
              <a:t>‹nr.›</a:t>
            </a:fld>
            <a:endParaRPr lang="da-DK"/>
          </a:p>
        </p:txBody>
      </p:sp>
    </p:spTree>
    <p:extLst>
      <p:ext uri="{BB962C8B-B14F-4D97-AF65-F5344CB8AC3E}">
        <p14:creationId xmlns:p14="http://schemas.microsoft.com/office/powerpoint/2010/main" val="198206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62529-BD8F-4D4E-A269-D42D5467EBEE}"/>
              </a:ext>
            </a:extLst>
          </p:cNvPr>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a:extLst>
              <a:ext uri="{FF2B5EF4-FFF2-40B4-BE49-F238E27FC236}">
                <a16:creationId xmlns:a16="http://schemas.microsoft.com/office/drawing/2014/main" id="{830D9021-68C2-44B1-BE1B-B379ABAD61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a:extLst>
              <a:ext uri="{FF2B5EF4-FFF2-40B4-BE49-F238E27FC236}">
                <a16:creationId xmlns:a16="http://schemas.microsoft.com/office/drawing/2014/main" id="{6C298242-5EDD-439B-AE39-08C5B2FDFEB4}"/>
              </a:ext>
            </a:extLst>
          </p:cNvPr>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56B20DC-DD16-47B3-AF42-0C8B24DC7C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a:extLst>
              <a:ext uri="{FF2B5EF4-FFF2-40B4-BE49-F238E27FC236}">
                <a16:creationId xmlns:a16="http://schemas.microsoft.com/office/drawing/2014/main" id="{B67FE8CB-DE63-41FB-8A91-B15CE81BD33F}"/>
              </a:ext>
            </a:extLst>
          </p:cNvPr>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330D6188-5B3D-4BBC-9F78-9D51D760F566}"/>
              </a:ext>
            </a:extLst>
          </p:cNvPr>
          <p:cNvSpPr>
            <a:spLocks noGrp="1"/>
          </p:cNvSpPr>
          <p:nvPr>
            <p:ph type="dt" sz="half" idx="10"/>
          </p:nvPr>
        </p:nvSpPr>
        <p:spPr/>
        <p:txBody>
          <a:bodyPr/>
          <a:lstStyle/>
          <a:p>
            <a:fld id="{64FD0F48-9337-4130-9326-3A83802E7B13}" type="datetimeFigureOut">
              <a:rPr lang="da-DK" smtClean="0"/>
              <a:t>20-01-2025</a:t>
            </a:fld>
            <a:endParaRPr lang="da-DK"/>
          </a:p>
        </p:txBody>
      </p:sp>
      <p:sp>
        <p:nvSpPr>
          <p:cNvPr id="8" name="Pladsholder til sidefod 7">
            <a:extLst>
              <a:ext uri="{FF2B5EF4-FFF2-40B4-BE49-F238E27FC236}">
                <a16:creationId xmlns:a16="http://schemas.microsoft.com/office/drawing/2014/main" id="{8AB85F31-C21F-4DE5-9BEE-1543A66ADD4E}"/>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9EAAE174-86E5-47EC-80A1-9286BFE9889A}"/>
              </a:ext>
            </a:extLst>
          </p:cNvPr>
          <p:cNvSpPr>
            <a:spLocks noGrp="1"/>
          </p:cNvSpPr>
          <p:nvPr>
            <p:ph type="sldNum" sz="quarter" idx="12"/>
          </p:nvPr>
        </p:nvSpPr>
        <p:spPr/>
        <p:txBody>
          <a:bodyPr/>
          <a:lstStyle/>
          <a:p>
            <a:fld id="{C2EE97EA-859B-4F7F-AC58-68C599C87A21}" type="slidenum">
              <a:rPr lang="da-DK" smtClean="0"/>
              <a:t>‹nr.›</a:t>
            </a:fld>
            <a:endParaRPr lang="da-DK"/>
          </a:p>
        </p:txBody>
      </p:sp>
    </p:spTree>
    <p:extLst>
      <p:ext uri="{BB962C8B-B14F-4D97-AF65-F5344CB8AC3E}">
        <p14:creationId xmlns:p14="http://schemas.microsoft.com/office/powerpoint/2010/main" val="345382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EE67A-446B-4A76-B260-3196AF597591}"/>
              </a:ext>
            </a:extLst>
          </p:cNvPr>
          <p:cNvSpPr>
            <a:spLocks noGrp="1"/>
          </p:cNvSpPr>
          <p:nvPr>
            <p:ph type="title"/>
          </p:nvPr>
        </p:nvSpPr>
        <p:spPr/>
        <p:txBody>
          <a:bodyPr/>
          <a:lstStyle/>
          <a:p>
            <a:r>
              <a:rPr lang="da-DK"/>
              <a:t>Klik for at redigere i master</a:t>
            </a:r>
          </a:p>
        </p:txBody>
      </p:sp>
      <p:sp>
        <p:nvSpPr>
          <p:cNvPr id="3" name="Pladsholder til dato 2">
            <a:extLst>
              <a:ext uri="{FF2B5EF4-FFF2-40B4-BE49-F238E27FC236}">
                <a16:creationId xmlns:a16="http://schemas.microsoft.com/office/drawing/2014/main" id="{CBE609C6-025C-48DA-AF62-6F7FB75E6FF5}"/>
              </a:ext>
            </a:extLst>
          </p:cNvPr>
          <p:cNvSpPr>
            <a:spLocks noGrp="1"/>
          </p:cNvSpPr>
          <p:nvPr>
            <p:ph type="dt" sz="half" idx="10"/>
          </p:nvPr>
        </p:nvSpPr>
        <p:spPr/>
        <p:txBody>
          <a:bodyPr/>
          <a:lstStyle/>
          <a:p>
            <a:fld id="{64FD0F48-9337-4130-9326-3A83802E7B13}" type="datetimeFigureOut">
              <a:rPr lang="da-DK" smtClean="0"/>
              <a:t>20-01-2025</a:t>
            </a:fld>
            <a:endParaRPr lang="da-DK"/>
          </a:p>
        </p:txBody>
      </p:sp>
      <p:sp>
        <p:nvSpPr>
          <p:cNvPr id="4" name="Pladsholder til sidefod 3">
            <a:extLst>
              <a:ext uri="{FF2B5EF4-FFF2-40B4-BE49-F238E27FC236}">
                <a16:creationId xmlns:a16="http://schemas.microsoft.com/office/drawing/2014/main" id="{3C295E77-EE03-46FD-B4C2-4558F7F4375E}"/>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C82C577-4BA6-4249-9AE6-432CA8998C37}"/>
              </a:ext>
            </a:extLst>
          </p:cNvPr>
          <p:cNvSpPr>
            <a:spLocks noGrp="1"/>
          </p:cNvSpPr>
          <p:nvPr>
            <p:ph type="sldNum" sz="quarter" idx="12"/>
          </p:nvPr>
        </p:nvSpPr>
        <p:spPr/>
        <p:txBody>
          <a:bodyPr/>
          <a:lstStyle/>
          <a:p>
            <a:fld id="{C2EE97EA-859B-4F7F-AC58-68C599C87A21}" type="slidenum">
              <a:rPr lang="da-DK" smtClean="0"/>
              <a:t>‹nr.›</a:t>
            </a:fld>
            <a:endParaRPr lang="da-DK"/>
          </a:p>
        </p:txBody>
      </p:sp>
    </p:spTree>
    <p:extLst>
      <p:ext uri="{BB962C8B-B14F-4D97-AF65-F5344CB8AC3E}">
        <p14:creationId xmlns:p14="http://schemas.microsoft.com/office/powerpoint/2010/main" val="180216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EB37950-07C6-4DFA-A71D-3ABA15B88FBE}"/>
              </a:ext>
            </a:extLst>
          </p:cNvPr>
          <p:cNvSpPr>
            <a:spLocks noGrp="1"/>
          </p:cNvSpPr>
          <p:nvPr>
            <p:ph type="dt" sz="half" idx="10"/>
          </p:nvPr>
        </p:nvSpPr>
        <p:spPr/>
        <p:txBody>
          <a:bodyPr/>
          <a:lstStyle/>
          <a:p>
            <a:fld id="{64FD0F48-9337-4130-9326-3A83802E7B13}" type="datetimeFigureOut">
              <a:rPr lang="da-DK" smtClean="0"/>
              <a:t>20-01-2025</a:t>
            </a:fld>
            <a:endParaRPr lang="da-DK"/>
          </a:p>
        </p:txBody>
      </p:sp>
      <p:sp>
        <p:nvSpPr>
          <p:cNvPr id="3" name="Pladsholder til sidefod 2">
            <a:extLst>
              <a:ext uri="{FF2B5EF4-FFF2-40B4-BE49-F238E27FC236}">
                <a16:creationId xmlns:a16="http://schemas.microsoft.com/office/drawing/2014/main" id="{8FF8B64A-A799-45A0-B923-6BCE12F5164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13DEFE6-BB5E-4943-8EA7-C5F6A0DA62A5}"/>
              </a:ext>
            </a:extLst>
          </p:cNvPr>
          <p:cNvSpPr>
            <a:spLocks noGrp="1"/>
          </p:cNvSpPr>
          <p:nvPr>
            <p:ph type="sldNum" sz="quarter" idx="12"/>
          </p:nvPr>
        </p:nvSpPr>
        <p:spPr/>
        <p:txBody>
          <a:bodyPr/>
          <a:lstStyle/>
          <a:p>
            <a:fld id="{C2EE97EA-859B-4F7F-AC58-68C599C87A21}" type="slidenum">
              <a:rPr lang="da-DK" smtClean="0"/>
              <a:t>‹nr.›</a:t>
            </a:fld>
            <a:endParaRPr lang="da-DK"/>
          </a:p>
        </p:txBody>
      </p:sp>
    </p:spTree>
    <p:extLst>
      <p:ext uri="{BB962C8B-B14F-4D97-AF65-F5344CB8AC3E}">
        <p14:creationId xmlns:p14="http://schemas.microsoft.com/office/powerpoint/2010/main" val="100323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43CA8-5F0A-4DF1-948F-8BE3E8BCEA4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a:extLst>
              <a:ext uri="{FF2B5EF4-FFF2-40B4-BE49-F238E27FC236}">
                <a16:creationId xmlns:a16="http://schemas.microsoft.com/office/drawing/2014/main" id="{0DF4D4AA-4361-403D-8285-FBB9E2386C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F94E65A2-7419-42E3-A0A5-48B33E731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a:extLst>
              <a:ext uri="{FF2B5EF4-FFF2-40B4-BE49-F238E27FC236}">
                <a16:creationId xmlns:a16="http://schemas.microsoft.com/office/drawing/2014/main" id="{268E892F-258A-48F5-987D-661B15A913BC}"/>
              </a:ext>
            </a:extLst>
          </p:cNvPr>
          <p:cNvSpPr>
            <a:spLocks noGrp="1"/>
          </p:cNvSpPr>
          <p:nvPr>
            <p:ph type="dt" sz="half" idx="10"/>
          </p:nvPr>
        </p:nvSpPr>
        <p:spPr/>
        <p:txBody>
          <a:bodyPr/>
          <a:lstStyle/>
          <a:p>
            <a:fld id="{64FD0F48-9337-4130-9326-3A83802E7B13}" type="datetimeFigureOut">
              <a:rPr lang="da-DK" smtClean="0"/>
              <a:t>20-01-2025</a:t>
            </a:fld>
            <a:endParaRPr lang="da-DK"/>
          </a:p>
        </p:txBody>
      </p:sp>
      <p:sp>
        <p:nvSpPr>
          <p:cNvPr id="6" name="Pladsholder til sidefod 5">
            <a:extLst>
              <a:ext uri="{FF2B5EF4-FFF2-40B4-BE49-F238E27FC236}">
                <a16:creationId xmlns:a16="http://schemas.microsoft.com/office/drawing/2014/main" id="{F289274C-4A3B-4634-ACA2-19824339591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1BEC39B-6443-4A2B-A3F4-F3E97D1F4F6B}"/>
              </a:ext>
            </a:extLst>
          </p:cNvPr>
          <p:cNvSpPr>
            <a:spLocks noGrp="1"/>
          </p:cNvSpPr>
          <p:nvPr>
            <p:ph type="sldNum" sz="quarter" idx="12"/>
          </p:nvPr>
        </p:nvSpPr>
        <p:spPr/>
        <p:txBody>
          <a:bodyPr/>
          <a:lstStyle/>
          <a:p>
            <a:fld id="{C2EE97EA-859B-4F7F-AC58-68C599C87A21}" type="slidenum">
              <a:rPr lang="da-DK" smtClean="0"/>
              <a:t>‹nr.›</a:t>
            </a:fld>
            <a:endParaRPr lang="da-DK"/>
          </a:p>
        </p:txBody>
      </p:sp>
    </p:spTree>
    <p:extLst>
      <p:ext uri="{BB962C8B-B14F-4D97-AF65-F5344CB8AC3E}">
        <p14:creationId xmlns:p14="http://schemas.microsoft.com/office/powerpoint/2010/main" val="133219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81558-EB4A-4EA7-ADCD-757233AB679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a:extLst>
              <a:ext uri="{FF2B5EF4-FFF2-40B4-BE49-F238E27FC236}">
                <a16:creationId xmlns:a16="http://schemas.microsoft.com/office/drawing/2014/main" id="{D85665F8-1234-4CBD-BFDE-88BFA9113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1F1B15AF-A7FB-4795-B1E6-68C65FAF9E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a:extLst>
              <a:ext uri="{FF2B5EF4-FFF2-40B4-BE49-F238E27FC236}">
                <a16:creationId xmlns:a16="http://schemas.microsoft.com/office/drawing/2014/main" id="{494107C9-D46D-4A24-B922-633A19E4C508}"/>
              </a:ext>
            </a:extLst>
          </p:cNvPr>
          <p:cNvSpPr>
            <a:spLocks noGrp="1"/>
          </p:cNvSpPr>
          <p:nvPr>
            <p:ph type="dt" sz="half" idx="10"/>
          </p:nvPr>
        </p:nvSpPr>
        <p:spPr/>
        <p:txBody>
          <a:bodyPr/>
          <a:lstStyle/>
          <a:p>
            <a:fld id="{64FD0F48-9337-4130-9326-3A83802E7B13}" type="datetimeFigureOut">
              <a:rPr lang="da-DK" smtClean="0"/>
              <a:t>20-01-2025</a:t>
            </a:fld>
            <a:endParaRPr lang="da-DK"/>
          </a:p>
        </p:txBody>
      </p:sp>
      <p:sp>
        <p:nvSpPr>
          <p:cNvPr id="6" name="Pladsholder til sidefod 5">
            <a:extLst>
              <a:ext uri="{FF2B5EF4-FFF2-40B4-BE49-F238E27FC236}">
                <a16:creationId xmlns:a16="http://schemas.microsoft.com/office/drawing/2014/main" id="{E96DF71C-E180-4B96-8994-6E3C8BC4C3E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79E8763-1326-4B74-A63C-E36C285048CD}"/>
              </a:ext>
            </a:extLst>
          </p:cNvPr>
          <p:cNvSpPr>
            <a:spLocks noGrp="1"/>
          </p:cNvSpPr>
          <p:nvPr>
            <p:ph type="sldNum" sz="quarter" idx="12"/>
          </p:nvPr>
        </p:nvSpPr>
        <p:spPr/>
        <p:txBody>
          <a:bodyPr/>
          <a:lstStyle/>
          <a:p>
            <a:fld id="{C2EE97EA-859B-4F7F-AC58-68C599C87A21}" type="slidenum">
              <a:rPr lang="da-DK" smtClean="0"/>
              <a:t>‹nr.›</a:t>
            </a:fld>
            <a:endParaRPr lang="da-DK"/>
          </a:p>
        </p:txBody>
      </p:sp>
    </p:spTree>
    <p:extLst>
      <p:ext uri="{BB962C8B-B14F-4D97-AF65-F5344CB8AC3E}">
        <p14:creationId xmlns:p14="http://schemas.microsoft.com/office/powerpoint/2010/main" val="404644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C294CFB-0A52-4978-A65C-A10E760FC5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a:extLst>
              <a:ext uri="{FF2B5EF4-FFF2-40B4-BE49-F238E27FC236}">
                <a16:creationId xmlns:a16="http://schemas.microsoft.com/office/drawing/2014/main" id="{708E68F6-90DF-4D6C-B54E-AFF1EEF61A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01B320E-63C8-4973-B76F-B120DF84A0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D0F48-9337-4130-9326-3A83802E7B13}" type="datetimeFigureOut">
              <a:rPr lang="da-DK" smtClean="0"/>
              <a:t>20-01-2025</a:t>
            </a:fld>
            <a:endParaRPr lang="da-DK"/>
          </a:p>
        </p:txBody>
      </p:sp>
      <p:sp>
        <p:nvSpPr>
          <p:cNvPr id="5" name="Pladsholder til sidefod 4">
            <a:extLst>
              <a:ext uri="{FF2B5EF4-FFF2-40B4-BE49-F238E27FC236}">
                <a16:creationId xmlns:a16="http://schemas.microsoft.com/office/drawing/2014/main" id="{210060E8-EDFF-4EA3-BA65-053720670A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98EF8738-5BBD-4458-BB04-9AD7632F5D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E97EA-859B-4F7F-AC58-68C599C87A21}" type="slidenum">
              <a:rPr lang="da-DK" smtClean="0"/>
              <a:t>‹nr.›</a:t>
            </a:fld>
            <a:endParaRPr lang="da-DK"/>
          </a:p>
        </p:txBody>
      </p:sp>
    </p:spTree>
    <p:extLst>
      <p:ext uri="{BB962C8B-B14F-4D97-AF65-F5344CB8AC3E}">
        <p14:creationId xmlns:p14="http://schemas.microsoft.com/office/powerpoint/2010/main" val="2432583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altomkost.dk/fakta/naeringsindhold-i-maden/d-vitamin/"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altomkost.dk/fakta/naeringsindhold-i-maden/kulhydrater/#c6298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altomkost.dk/fakta/naeringsindhold-i-maden/energiprocenter/"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rnaeringsfokus.dk/media/nggf1ork/lav-personlige-maaltidsplaner-med-maaltidsberegneren-16-february-2024.mp4"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6.png"/><Relationship Id="rId7"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altomkost.dk/maerker/noeglehullet/private/" TargetMode="External"/><Relationship Id="rId5" Type="http://schemas.openxmlformats.org/officeDocument/2006/relationships/hyperlink" Target="https://altomkost.dk/maerker/fuldkornslogoet/" TargetMode="Externa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www.ern&#230;ringsfokus.d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hyperlink" Target="https://voresmad.d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hyperlink" Target="https://altomkost.dk/raad-og-anbefalinger/de-officielle-kostraad-godt-for-sundhed-og-klim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foedevareguiden.dk/fodevare/hvilke-foedevare-skal-jeg-vaelge/foedevarer-til-boern/boern-2-aar/disse-foedevare-skal-du-vaere-saerlig-opmaerksom-paa/tomme-kalorier/anbefalinger-for-sukker-til-boern-mellem-7-15-aar/" TargetMode="External"/><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altomkost.dk/raad-og-anbefalinger/de-officielle-kostraad-godt-for-sundhed-og-klima/vaelg-planteolier-og-magre-mejeriprodukt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91206-840A-4967-BE2D-0E69D341FD6B}"/>
              </a:ext>
            </a:extLst>
          </p:cNvPr>
          <p:cNvSpPr>
            <a:spLocks noGrp="1"/>
          </p:cNvSpPr>
          <p:nvPr>
            <p:ph type="title"/>
          </p:nvPr>
        </p:nvSpPr>
        <p:spPr>
          <a:xfrm>
            <a:off x="838200" y="3266285"/>
            <a:ext cx="10515600" cy="1325563"/>
          </a:xfrm>
        </p:spPr>
        <p:txBody>
          <a:bodyPr>
            <a:normAutofit/>
          </a:bodyPr>
          <a:lstStyle/>
          <a:p>
            <a:pPr algn="ctr"/>
            <a:r>
              <a:rPr lang="da-DK" b="1" dirty="0"/>
              <a:t>Sund mad og råderumsfødevarer</a:t>
            </a:r>
            <a:r>
              <a:rPr lang="da-DK" dirty="0"/>
              <a:t> </a:t>
            </a:r>
            <a:br>
              <a:rPr lang="da-DK" b="1" dirty="0"/>
            </a:br>
            <a:r>
              <a:rPr lang="da-DK" b="1" dirty="0"/>
              <a:t>6-9-årige</a:t>
            </a:r>
          </a:p>
        </p:txBody>
      </p:sp>
      <p:pic>
        <p:nvPicPr>
          <p:cNvPr id="6" name="Billede 5">
            <a:extLst>
              <a:ext uri="{FF2B5EF4-FFF2-40B4-BE49-F238E27FC236}">
                <a16:creationId xmlns:a16="http://schemas.microsoft.com/office/drawing/2014/main" id="{D90BCA2B-6E55-47BF-8270-5937CEE34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3" name="Billede 2">
            <a:extLst>
              <a:ext uri="{FF2B5EF4-FFF2-40B4-BE49-F238E27FC236}">
                <a16:creationId xmlns:a16="http://schemas.microsoft.com/office/drawing/2014/main" id="{3FED987A-F664-DE48-973E-A6826C67FDF5}"/>
              </a:ext>
            </a:extLst>
          </p:cNvPr>
          <p:cNvPicPr>
            <a:picLocks noChangeAspect="1"/>
          </p:cNvPicPr>
          <p:nvPr/>
        </p:nvPicPr>
        <p:blipFill>
          <a:blip r:embed="rId3"/>
          <a:stretch>
            <a:fillRect/>
          </a:stretch>
        </p:blipFill>
        <p:spPr>
          <a:xfrm>
            <a:off x="0" y="21196"/>
            <a:ext cx="12192000" cy="1580231"/>
          </a:xfrm>
          <a:prstGeom prst="rect">
            <a:avLst/>
          </a:prstGeom>
        </p:spPr>
      </p:pic>
    </p:spTree>
    <p:extLst>
      <p:ext uri="{BB962C8B-B14F-4D97-AF65-F5344CB8AC3E}">
        <p14:creationId xmlns:p14="http://schemas.microsoft.com/office/powerpoint/2010/main" val="2870182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7FC75A75-E3A4-4BD4-808B-A96A1FEC3B2E}"/>
              </a:ext>
            </a:extLst>
          </p:cNvPr>
          <p:cNvSpPr txBox="1"/>
          <p:nvPr/>
        </p:nvSpPr>
        <p:spPr>
          <a:xfrm>
            <a:off x="590550" y="2062580"/>
            <a:ext cx="11010900" cy="4001095"/>
          </a:xfrm>
          <a:prstGeom prst="rect">
            <a:avLst/>
          </a:prstGeom>
          <a:noFill/>
        </p:spPr>
        <p:txBody>
          <a:bodyPr wrap="square" rtlCol="0">
            <a:spAutoFit/>
          </a:bodyPr>
          <a:lstStyle/>
          <a:p>
            <a:r>
              <a:rPr lang="da-DK" sz="3200" b="1" dirty="0">
                <a:solidFill>
                  <a:prstClr val="black"/>
                </a:solidFill>
                <a:latin typeface="+mj-lt"/>
              </a:rPr>
              <a:t>D vitamin</a:t>
            </a:r>
          </a:p>
          <a:p>
            <a:pPr marL="342900" indent="-342900">
              <a:buFont typeface="Arial" panose="020B0604020202020204" pitchFamily="34" charset="0"/>
              <a:buChar char="•"/>
            </a:pPr>
            <a:endParaRPr lang="da-DK" sz="2800" dirty="0">
              <a:solidFill>
                <a:prstClr val="black"/>
              </a:solidFill>
            </a:endParaRPr>
          </a:p>
          <a:p>
            <a:pPr marL="342900" indent="-342900">
              <a:buFont typeface="Arial" panose="020B0604020202020204" pitchFamily="34" charset="0"/>
              <a:buChar char="•"/>
            </a:pPr>
            <a:r>
              <a:rPr lang="da-DK" sz="2200" dirty="0">
                <a:solidFill>
                  <a:prstClr val="black"/>
                </a:solidFill>
              </a:rPr>
              <a:t>D-vitamin </a:t>
            </a:r>
            <a:r>
              <a:rPr lang="da-DK" sz="2200" dirty="0"/>
              <a:t>er et fedtopløseligt vitamin, og er nødvendigt for at bl.a. calcium kan optages i kroppen og dermed styrke kroppens knogler og tænder</a:t>
            </a:r>
          </a:p>
          <a:p>
            <a:pPr marL="342900" indent="-342900">
              <a:buFont typeface="Arial" panose="020B0604020202020204" pitchFamily="34" charset="0"/>
              <a:buChar char="•"/>
            </a:pPr>
            <a:endParaRPr lang="da-DK" sz="2200" dirty="0"/>
          </a:p>
          <a:p>
            <a:pPr marL="342900" indent="-342900">
              <a:buFont typeface="Arial" panose="020B0604020202020204" pitchFamily="34" charset="0"/>
              <a:buChar char="•"/>
            </a:pPr>
            <a:r>
              <a:rPr lang="da-DK" sz="2200" dirty="0"/>
              <a:t>D-vitamin syntetiseres i huden via solens stråler, og hovedparten af befolkningen får dækket deres behov for D-vitamin ad denne vej</a:t>
            </a:r>
          </a:p>
          <a:p>
            <a:pPr marL="342900" indent="-342900">
              <a:buFont typeface="Arial" panose="020B0604020202020204" pitchFamily="34" charset="0"/>
              <a:buChar char="•"/>
            </a:pPr>
            <a:endParaRPr lang="da-DK" sz="2200" dirty="0"/>
          </a:p>
          <a:p>
            <a:pPr marL="342900" indent="-342900">
              <a:buFont typeface="Arial" panose="020B0604020202020204" pitchFamily="34" charset="0"/>
              <a:buChar char="•"/>
            </a:pPr>
            <a:r>
              <a:rPr lang="da-DK" sz="2200" dirty="0"/>
              <a:t>D-vitamin findes også i en begrænset mængde fødevarer, men særligt fede fisk som fx laks, sild, ål og makrel er gode kilder til D-vitamin</a:t>
            </a:r>
            <a:br>
              <a:rPr lang="da-DK" sz="1400" dirty="0"/>
            </a:br>
            <a:endParaRPr lang="da-DK" dirty="0"/>
          </a:p>
        </p:txBody>
      </p:sp>
      <p:pic>
        <p:nvPicPr>
          <p:cNvPr id="5" name="Billede 4">
            <a:extLst>
              <a:ext uri="{FF2B5EF4-FFF2-40B4-BE49-F238E27FC236}">
                <a16:creationId xmlns:a16="http://schemas.microsoft.com/office/drawing/2014/main" id="{3218469F-E491-4ED8-B46C-F5381A6DB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F5D319E4-0420-DD47-A811-1F6FE59D15AD}"/>
              </a:ext>
            </a:extLst>
          </p:cNvPr>
          <p:cNvSpPr txBox="1"/>
          <p:nvPr/>
        </p:nvSpPr>
        <p:spPr>
          <a:xfrm>
            <a:off x="0" y="6571923"/>
            <a:ext cx="5910146" cy="261610"/>
          </a:xfrm>
          <a:prstGeom prst="rect">
            <a:avLst/>
          </a:prstGeom>
          <a:noFill/>
        </p:spPr>
        <p:txBody>
          <a:bodyPr wrap="square" rtlCol="0">
            <a:spAutoFit/>
          </a:bodyPr>
          <a:lstStyle/>
          <a:p>
            <a:r>
              <a:rPr lang="en-US" sz="1100" dirty="0" err="1"/>
              <a:t>Kilde</a:t>
            </a:r>
            <a:r>
              <a:rPr lang="en-US" sz="1100" dirty="0"/>
              <a:t>: </a:t>
            </a:r>
            <a:r>
              <a:rPr lang="en-US" sz="1100" dirty="0">
                <a:hlinkClick r:id="rId3"/>
              </a:rPr>
              <a:t>https://altomkost.dk/fakta/naeringsindhold-i-maden/d-vitamin/</a:t>
            </a:r>
            <a:r>
              <a:rPr lang="en-US" sz="1100" dirty="0"/>
              <a:t> </a:t>
            </a:r>
          </a:p>
        </p:txBody>
      </p:sp>
      <p:pic>
        <p:nvPicPr>
          <p:cNvPr id="3" name="Billede 2">
            <a:extLst>
              <a:ext uri="{FF2B5EF4-FFF2-40B4-BE49-F238E27FC236}">
                <a16:creationId xmlns:a16="http://schemas.microsoft.com/office/drawing/2014/main" id="{FBA1B896-5B81-BC46-BAE8-C89E76DEDCD2}"/>
              </a:ext>
            </a:extLst>
          </p:cNvPr>
          <p:cNvPicPr>
            <a:picLocks noChangeAspect="1"/>
          </p:cNvPicPr>
          <p:nvPr/>
        </p:nvPicPr>
        <p:blipFill>
          <a:blip r:embed="rId4"/>
          <a:stretch>
            <a:fillRect/>
          </a:stretch>
        </p:blipFill>
        <p:spPr>
          <a:xfrm>
            <a:off x="0" y="21196"/>
            <a:ext cx="12192000" cy="1580231"/>
          </a:xfrm>
          <a:prstGeom prst="rect">
            <a:avLst/>
          </a:prstGeom>
        </p:spPr>
      </p:pic>
    </p:spTree>
    <p:extLst>
      <p:ext uri="{BB962C8B-B14F-4D97-AF65-F5344CB8AC3E}">
        <p14:creationId xmlns:p14="http://schemas.microsoft.com/office/powerpoint/2010/main" val="251963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E6F1A08D-9A6F-4562-A761-1D76049D9F95}"/>
              </a:ext>
            </a:extLst>
          </p:cNvPr>
          <p:cNvSpPr txBox="1"/>
          <p:nvPr/>
        </p:nvSpPr>
        <p:spPr>
          <a:xfrm>
            <a:off x="694671" y="1941463"/>
            <a:ext cx="10212029" cy="4308872"/>
          </a:xfrm>
          <a:prstGeom prst="rect">
            <a:avLst/>
          </a:prstGeom>
          <a:noFill/>
        </p:spPr>
        <p:txBody>
          <a:bodyPr wrap="square" rtlCol="0">
            <a:spAutoFit/>
          </a:bodyPr>
          <a:lstStyle/>
          <a:p>
            <a:r>
              <a:rPr lang="da-DK" sz="3200" b="1" dirty="0">
                <a:latin typeface="+mj-lt"/>
              </a:rPr>
              <a:t>Kostfibre og fuldkorn</a:t>
            </a:r>
          </a:p>
          <a:p>
            <a:pPr marL="342900" indent="-342900">
              <a:buFont typeface="Arial" panose="020B0604020202020204" pitchFamily="34" charset="0"/>
              <a:buChar char="•"/>
            </a:pPr>
            <a:endParaRPr lang="da-DK" sz="2200" dirty="0">
              <a:highlight>
                <a:srgbClr val="FFFF00"/>
              </a:highlight>
            </a:endParaRPr>
          </a:p>
          <a:p>
            <a:pPr marL="342900" indent="-342900">
              <a:buFont typeface="Arial" panose="020B0604020202020204" pitchFamily="34" charset="0"/>
              <a:buChar char="•"/>
            </a:pPr>
            <a:r>
              <a:rPr lang="da-DK" sz="2200" dirty="0"/>
              <a:t>Det anbefales at børn indtager 20 g kostfibre pr. 10 MJ om dagen og 40-70 g fuldkorn om dagen</a:t>
            </a:r>
            <a:br>
              <a:rPr lang="da-DK" sz="2200" dirty="0"/>
            </a:br>
            <a:r>
              <a:rPr lang="da-DK" sz="2200" dirty="0"/>
              <a:t> </a:t>
            </a:r>
          </a:p>
          <a:p>
            <a:pPr marL="342900" indent="-342900">
              <a:buFont typeface="Arial" panose="020B0604020202020204" pitchFamily="34" charset="0"/>
              <a:buChar char="•"/>
            </a:pPr>
            <a:r>
              <a:rPr lang="da-DK" sz="2200" dirty="0"/>
              <a:t>Gode kilder til kostfibre er fuldkornsprodukter, frugter og grøntsager samt nødder.</a:t>
            </a:r>
          </a:p>
          <a:p>
            <a:endParaRPr lang="da-DK" sz="2200" dirty="0"/>
          </a:p>
          <a:p>
            <a:pPr marL="342900" indent="-342900">
              <a:buFont typeface="Arial" panose="020B0604020202020204" pitchFamily="34" charset="0"/>
              <a:buChar char="•"/>
            </a:pPr>
            <a:r>
              <a:rPr lang="da-DK" sz="2200" dirty="0"/>
              <a:t>Kostfibre bør komme fra forskellige fødevarekilder</a:t>
            </a:r>
          </a:p>
          <a:p>
            <a:pPr marL="342900" indent="-342900">
              <a:buFont typeface="Arial" panose="020B0604020202020204" pitchFamily="34" charset="0"/>
              <a:buChar char="•"/>
            </a:pPr>
            <a:endParaRPr lang="da-DK" sz="2200" dirty="0"/>
          </a:p>
          <a:p>
            <a:pPr marL="342900" indent="-342900">
              <a:buFont typeface="Arial" panose="020B0604020202020204" pitchFamily="34" charset="0"/>
              <a:buChar char="•"/>
            </a:pPr>
            <a:r>
              <a:rPr lang="da-DK" sz="2200" dirty="0"/>
              <a:t>Kostfibre har en gavnlig effekt på fordøjelsen, og kan bl.a. hjælpe mod forstoppelse og til at holde vægten (da det mætter godt)</a:t>
            </a:r>
          </a:p>
          <a:p>
            <a:endParaRPr lang="da-DK" sz="2200" dirty="0"/>
          </a:p>
        </p:txBody>
      </p:sp>
      <p:pic>
        <p:nvPicPr>
          <p:cNvPr id="8" name="Billede 7">
            <a:extLst>
              <a:ext uri="{FF2B5EF4-FFF2-40B4-BE49-F238E27FC236}">
                <a16:creationId xmlns:a16="http://schemas.microsoft.com/office/drawing/2014/main" id="{4489433C-2A9C-4B98-B7F6-BC36BF327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FFA8EA35-4773-AD47-8D69-7558FD12C7FC}"/>
              </a:ext>
            </a:extLst>
          </p:cNvPr>
          <p:cNvSpPr txBox="1"/>
          <p:nvPr/>
        </p:nvSpPr>
        <p:spPr>
          <a:xfrm>
            <a:off x="0" y="6571923"/>
            <a:ext cx="7832034" cy="261610"/>
          </a:xfrm>
          <a:prstGeom prst="rect">
            <a:avLst/>
          </a:prstGeom>
          <a:noFill/>
        </p:spPr>
        <p:txBody>
          <a:bodyPr wrap="square" rtlCol="0">
            <a:spAutoFit/>
          </a:bodyPr>
          <a:lstStyle/>
          <a:p>
            <a:r>
              <a:rPr lang="en-US" sz="1100" dirty="0" err="1"/>
              <a:t>Kilde</a:t>
            </a:r>
            <a:r>
              <a:rPr lang="en-US" sz="1100" dirty="0"/>
              <a:t>: </a:t>
            </a:r>
            <a:r>
              <a:rPr lang="en-US" sz="1100" dirty="0">
                <a:hlinkClick r:id="rId4"/>
              </a:rPr>
              <a:t>https://altomkost.dk/fakta/naeringsindhold-i-maden/kulhydrater/#c62986</a:t>
            </a:r>
            <a:r>
              <a:rPr lang="en-US" sz="1100" dirty="0"/>
              <a:t> </a:t>
            </a:r>
            <a:r>
              <a:rPr lang="en-US" sz="1100" dirty="0" err="1"/>
              <a:t>og</a:t>
            </a:r>
            <a:r>
              <a:rPr lang="en-US" sz="1100" dirty="0"/>
              <a:t> DTU “</a:t>
            </a:r>
            <a:r>
              <a:rPr lang="en-US" sz="1100" dirty="0" err="1"/>
              <a:t>Danskernes</a:t>
            </a:r>
            <a:r>
              <a:rPr lang="en-US" sz="1100" dirty="0"/>
              <a:t> </a:t>
            </a:r>
            <a:r>
              <a:rPr lang="en-US" sz="1100" dirty="0" err="1"/>
              <a:t>Kostvaner</a:t>
            </a:r>
            <a:r>
              <a:rPr lang="en-US" sz="1100" dirty="0"/>
              <a:t> 2011-2013”</a:t>
            </a:r>
          </a:p>
        </p:txBody>
      </p:sp>
      <p:pic>
        <p:nvPicPr>
          <p:cNvPr id="3" name="Billede 2">
            <a:extLst>
              <a:ext uri="{FF2B5EF4-FFF2-40B4-BE49-F238E27FC236}">
                <a16:creationId xmlns:a16="http://schemas.microsoft.com/office/drawing/2014/main" id="{0070AD6E-28D8-934E-85DB-772A67F7DC0B}"/>
              </a:ext>
            </a:extLst>
          </p:cNvPr>
          <p:cNvPicPr>
            <a:picLocks noChangeAspect="1"/>
          </p:cNvPicPr>
          <p:nvPr/>
        </p:nvPicPr>
        <p:blipFill>
          <a:blip r:embed="rId5"/>
          <a:stretch>
            <a:fillRect/>
          </a:stretch>
        </p:blipFill>
        <p:spPr>
          <a:xfrm>
            <a:off x="0" y="21192"/>
            <a:ext cx="12192000" cy="1580231"/>
          </a:xfrm>
          <a:prstGeom prst="rect">
            <a:avLst/>
          </a:prstGeom>
        </p:spPr>
      </p:pic>
    </p:spTree>
    <p:extLst>
      <p:ext uri="{BB962C8B-B14F-4D97-AF65-F5344CB8AC3E}">
        <p14:creationId xmlns:p14="http://schemas.microsoft.com/office/powerpoint/2010/main" val="33303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6CFC7F-412E-40A8-8621-EEDAA677D4D9}"/>
              </a:ext>
            </a:extLst>
          </p:cNvPr>
          <p:cNvSpPr>
            <a:spLocks noGrp="1"/>
          </p:cNvSpPr>
          <p:nvPr>
            <p:ph type="ctrTitle"/>
          </p:nvPr>
        </p:nvSpPr>
        <p:spPr>
          <a:xfrm>
            <a:off x="1524000" y="1926335"/>
            <a:ext cx="9144000" cy="3527105"/>
          </a:xfrm>
        </p:spPr>
        <p:txBody>
          <a:bodyPr>
            <a:normAutofit fontScale="90000"/>
          </a:bodyPr>
          <a:lstStyle/>
          <a:p>
            <a:br>
              <a:rPr lang="da-DK" dirty="0"/>
            </a:br>
            <a:br>
              <a:rPr lang="da-DK" dirty="0"/>
            </a:br>
            <a:br>
              <a:rPr lang="da-DK" dirty="0"/>
            </a:br>
            <a:r>
              <a:rPr lang="da-DK" sz="4400" dirty="0"/>
              <a:t>Dagskostforslag til </a:t>
            </a:r>
            <a:r>
              <a:rPr lang="da-DK" sz="4400" b="1" dirty="0"/>
              <a:t>6-9 årige børn</a:t>
            </a:r>
            <a:r>
              <a:rPr lang="da-DK" sz="4400" dirty="0"/>
              <a:t>, </a:t>
            </a:r>
            <a:br>
              <a:rPr lang="da-DK" sz="4400" dirty="0"/>
            </a:br>
            <a:r>
              <a:rPr lang="da-DK" sz="4400" dirty="0"/>
              <a:t>ca. 6800 kJ = 1600 kcal </a:t>
            </a:r>
            <a:br>
              <a:rPr lang="da-DK" sz="4400" dirty="0"/>
            </a:br>
            <a:r>
              <a:rPr lang="da-DK" sz="4400" dirty="0"/>
              <a:t>fordelt på </a:t>
            </a:r>
            <a:br>
              <a:rPr lang="da-DK" sz="4400" dirty="0"/>
            </a:br>
            <a:r>
              <a:rPr lang="da-DK" sz="4400" dirty="0"/>
              <a:t>3 hovedmåltider og 3 mellemmåltider</a:t>
            </a:r>
            <a:br>
              <a:rPr lang="da-DK" sz="4400" dirty="0"/>
            </a:br>
            <a:r>
              <a:rPr lang="da-DK" sz="4400" dirty="0"/>
              <a:t>+ forslag til fysisk aktivitet</a:t>
            </a:r>
          </a:p>
        </p:txBody>
      </p:sp>
      <p:sp>
        <p:nvSpPr>
          <p:cNvPr id="5" name="Tekstfelt 4">
            <a:extLst>
              <a:ext uri="{FF2B5EF4-FFF2-40B4-BE49-F238E27FC236}">
                <a16:creationId xmlns:a16="http://schemas.microsoft.com/office/drawing/2014/main" id="{E0AA4021-71C3-4C79-9101-AA5992139F2D}"/>
              </a:ext>
            </a:extLst>
          </p:cNvPr>
          <p:cNvSpPr txBox="1"/>
          <p:nvPr/>
        </p:nvSpPr>
        <p:spPr>
          <a:xfrm>
            <a:off x="0" y="6229676"/>
            <a:ext cx="7559299" cy="523220"/>
          </a:xfrm>
          <a:prstGeom prst="rect">
            <a:avLst/>
          </a:prstGeom>
          <a:noFill/>
        </p:spPr>
        <p:txBody>
          <a:bodyPr wrap="square" rtlCol="0">
            <a:spAutoFit/>
          </a:bodyPr>
          <a:lstStyle/>
          <a:p>
            <a:r>
              <a:rPr lang="da-DK" sz="1400" i="1" dirty="0"/>
              <a:t>Energimængden passer 6-9 årige med moderat aktivitetsniveau og med en referencevægt på 25 kg.</a:t>
            </a:r>
          </a:p>
          <a:p>
            <a:r>
              <a:rPr lang="da-DK" sz="1400" i="1" dirty="0"/>
              <a:t>De valgte aktiviteter er alle med moderat intensitet med mindre andet er angivet.</a:t>
            </a:r>
          </a:p>
        </p:txBody>
      </p:sp>
      <p:pic>
        <p:nvPicPr>
          <p:cNvPr id="6" name="Billede 5">
            <a:extLst>
              <a:ext uri="{FF2B5EF4-FFF2-40B4-BE49-F238E27FC236}">
                <a16:creationId xmlns:a16="http://schemas.microsoft.com/office/drawing/2014/main" id="{F02E0B24-19FC-4117-B381-44991E8A6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3" name="Billede 2">
            <a:extLst>
              <a:ext uri="{FF2B5EF4-FFF2-40B4-BE49-F238E27FC236}">
                <a16:creationId xmlns:a16="http://schemas.microsoft.com/office/drawing/2014/main" id="{A99E6533-AD71-5343-8D29-7EB035A74E9C}"/>
              </a:ext>
            </a:extLst>
          </p:cNvPr>
          <p:cNvPicPr>
            <a:picLocks noChangeAspect="1"/>
          </p:cNvPicPr>
          <p:nvPr/>
        </p:nvPicPr>
        <p:blipFill>
          <a:blip r:embed="rId3"/>
          <a:stretch>
            <a:fillRect/>
          </a:stretch>
        </p:blipFill>
        <p:spPr>
          <a:xfrm>
            <a:off x="0" y="3267"/>
            <a:ext cx="12192000" cy="1580231"/>
          </a:xfrm>
          <a:prstGeom prst="rect">
            <a:avLst/>
          </a:prstGeom>
        </p:spPr>
      </p:pic>
    </p:spTree>
    <p:extLst>
      <p:ext uri="{BB962C8B-B14F-4D97-AF65-F5344CB8AC3E}">
        <p14:creationId xmlns:p14="http://schemas.microsoft.com/office/powerpoint/2010/main" val="365078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1DDB0B04-B0EE-43B2-A99F-9CE653394465}"/>
              </a:ext>
            </a:extLst>
          </p:cNvPr>
          <p:cNvPicPr>
            <a:picLocks noChangeAspect="1"/>
          </p:cNvPicPr>
          <p:nvPr/>
        </p:nvPicPr>
        <p:blipFill rotWithShape="1">
          <a:blip r:embed="rId3">
            <a:extLst>
              <a:ext uri="{28A0092B-C50C-407E-A947-70E740481C1C}">
                <a14:useLocalDpi xmlns:a14="http://schemas.microsoft.com/office/drawing/2010/main" val="0"/>
              </a:ext>
            </a:extLst>
          </a:blip>
          <a:srcRect b="18121"/>
          <a:stretch/>
        </p:blipFill>
        <p:spPr>
          <a:xfrm>
            <a:off x="628430" y="2314989"/>
            <a:ext cx="6678238" cy="2830725"/>
          </a:xfrm>
          <a:prstGeom prst="rect">
            <a:avLst/>
          </a:prstGeom>
        </p:spPr>
      </p:pic>
      <p:sp>
        <p:nvSpPr>
          <p:cNvPr id="8" name="Tekstfelt 7">
            <a:extLst>
              <a:ext uri="{FF2B5EF4-FFF2-40B4-BE49-F238E27FC236}">
                <a16:creationId xmlns:a16="http://schemas.microsoft.com/office/drawing/2014/main" id="{24C1413C-E216-4785-BED2-09F4D549406F}"/>
              </a:ext>
            </a:extLst>
          </p:cNvPr>
          <p:cNvSpPr txBox="1"/>
          <p:nvPr/>
        </p:nvSpPr>
        <p:spPr>
          <a:xfrm>
            <a:off x="2602106" y="1594202"/>
            <a:ext cx="3473315" cy="584775"/>
          </a:xfrm>
          <a:prstGeom prst="rect">
            <a:avLst/>
          </a:prstGeom>
          <a:noFill/>
        </p:spPr>
        <p:txBody>
          <a:bodyPr wrap="square" rtlCol="0">
            <a:spAutoFit/>
          </a:bodyPr>
          <a:lstStyle/>
          <a:p>
            <a:pPr algn="ctr"/>
            <a:r>
              <a:rPr lang="da-DK" sz="3200" dirty="0">
                <a:latin typeface="+mj-lt"/>
              </a:rPr>
              <a:t>Morgenmad</a:t>
            </a:r>
          </a:p>
        </p:txBody>
      </p:sp>
      <p:pic>
        <p:nvPicPr>
          <p:cNvPr id="10" name="Billede 9">
            <a:extLst>
              <a:ext uri="{FF2B5EF4-FFF2-40B4-BE49-F238E27FC236}">
                <a16:creationId xmlns:a16="http://schemas.microsoft.com/office/drawing/2014/main" id="{05F34CAA-3FBD-408B-9B1C-5FC65A906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3546" y="2767831"/>
            <a:ext cx="3299254" cy="2744907"/>
          </a:xfrm>
          <a:prstGeom prst="rect">
            <a:avLst/>
          </a:prstGeom>
        </p:spPr>
      </p:pic>
      <p:sp>
        <p:nvSpPr>
          <p:cNvPr id="2" name="Tekstfelt 1">
            <a:extLst>
              <a:ext uri="{FF2B5EF4-FFF2-40B4-BE49-F238E27FC236}">
                <a16:creationId xmlns:a16="http://schemas.microsoft.com/office/drawing/2014/main" id="{C03DB833-D6B9-4066-BB73-EFC6DB7F213A}"/>
              </a:ext>
            </a:extLst>
          </p:cNvPr>
          <p:cNvSpPr txBox="1"/>
          <p:nvPr/>
        </p:nvSpPr>
        <p:spPr>
          <a:xfrm>
            <a:off x="8578040" y="2345767"/>
            <a:ext cx="3162015" cy="492443"/>
          </a:xfrm>
          <a:prstGeom prst="rect">
            <a:avLst/>
          </a:prstGeom>
          <a:noFill/>
        </p:spPr>
        <p:txBody>
          <a:bodyPr wrap="square" rtlCol="0">
            <a:spAutoFit/>
          </a:bodyPr>
          <a:lstStyle/>
          <a:p>
            <a:r>
              <a:rPr lang="da-DK" sz="1300" dirty="0">
                <a:solidFill>
                  <a:schemeClr val="accent1">
                    <a:lumMod val="60000"/>
                    <a:lumOff val="40000"/>
                  </a:schemeClr>
                </a:solidFill>
              </a:rPr>
              <a:t>Tip: For at forbrænde 1356 kJ skal du fx lege </a:t>
            </a:r>
            <a:r>
              <a:rPr lang="nb-NO" sz="1300" dirty="0">
                <a:solidFill>
                  <a:schemeClr val="accent1">
                    <a:lumMod val="60000"/>
                    <a:lumOff val="40000"/>
                  </a:schemeClr>
                </a:solidFill>
              </a:rPr>
              <a:t>med legetøj i ca. 5 timer.</a:t>
            </a:r>
            <a:endParaRPr lang="da-DK" sz="1300" dirty="0">
              <a:solidFill>
                <a:schemeClr val="accent1">
                  <a:lumMod val="60000"/>
                  <a:lumOff val="40000"/>
                </a:schemeClr>
              </a:solidFill>
            </a:endParaRPr>
          </a:p>
        </p:txBody>
      </p:sp>
      <p:sp>
        <p:nvSpPr>
          <p:cNvPr id="11" name="Tekstfelt 10">
            <a:extLst>
              <a:ext uri="{FF2B5EF4-FFF2-40B4-BE49-F238E27FC236}">
                <a16:creationId xmlns:a16="http://schemas.microsoft.com/office/drawing/2014/main" id="{82AD301D-96A1-4335-9CD8-F92C9EED9C40}"/>
              </a:ext>
            </a:extLst>
          </p:cNvPr>
          <p:cNvSpPr txBox="1"/>
          <p:nvPr/>
        </p:nvSpPr>
        <p:spPr>
          <a:xfrm>
            <a:off x="1823860" y="5977180"/>
            <a:ext cx="5093776" cy="523220"/>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Der er lige mange kalorier i en tebirkes på 55 g og et glas juice (2 dl) </a:t>
            </a:r>
          </a:p>
          <a:p>
            <a:r>
              <a:rPr lang="da-DK" sz="1400" dirty="0">
                <a:solidFill>
                  <a:sysClr val="windowText" lastClr="000000"/>
                </a:solidFill>
              </a:rPr>
              <a:t>som i en portion havregryn med hasselnødder og minimælk.</a:t>
            </a:r>
          </a:p>
        </p:txBody>
      </p:sp>
      <p:sp>
        <p:nvSpPr>
          <p:cNvPr id="9" name="Tekstfelt 8">
            <a:extLst>
              <a:ext uri="{FF2B5EF4-FFF2-40B4-BE49-F238E27FC236}">
                <a16:creationId xmlns:a16="http://schemas.microsoft.com/office/drawing/2014/main" id="{4D7E04DC-82BE-4A19-BC57-E790160A2819}"/>
              </a:ext>
            </a:extLst>
          </p:cNvPr>
          <p:cNvSpPr txBox="1"/>
          <p:nvPr/>
        </p:nvSpPr>
        <p:spPr>
          <a:xfrm>
            <a:off x="3282603" y="3706827"/>
            <a:ext cx="1561672" cy="830997"/>
          </a:xfrm>
          <a:prstGeom prst="rect">
            <a:avLst/>
          </a:prstGeom>
          <a:noFill/>
        </p:spPr>
        <p:txBody>
          <a:bodyPr wrap="square" rtlCol="0">
            <a:spAutoFit/>
          </a:bodyPr>
          <a:lstStyle/>
          <a:p>
            <a:r>
              <a:rPr lang="da-DK" sz="1200" dirty="0"/>
              <a:t>10 g tørrede hasselnødder bidrager med 4,9 g fedt</a:t>
            </a:r>
          </a:p>
        </p:txBody>
      </p:sp>
      <p:sp>
        <p:nvSpPr>
          <p:cNvPr id="12" name="Tekstfelt 11">
            <a:extLst>
              <a:ext uri="{FF2B5EF4-FFF2-40B4-BE49-F238E27FC236}">
                <a16:creationId xmlns:a16="http://schemas.microsoft.com/office/drawing/2014/main" id="{6D14912E-7291-498B-A262-425093A63948}"/>
              </a:ext>
            </a:extLst>
          </p:cNvPr>
          <p:cNvSpPr txBox="1"/>
          <p:nvPr/>
        </p:nvSpPr>
        <p:spPr>
          <a:xfrm>
            <a:off x="122487" y="3573653"/>
            <a:ext cx="1171852" cy="646331"/>
          </a:xfrm>
          <a:prstGeom prst="rect">
            <a:avLst/>
          </a:prstGeom>
          <a:noFill/>
        </p:spPr>
        <p:txBody>
          <a:bodyPr wrap="square" rtlCol="0">
            <a:spAutoFit/>
          </a:bodyPr>
          <a:lstStyle/>
          <a:p>
            <a:r>
              <a:rPr lang="da-DK" sz="1200" dirty="0"/>
              <a:t>50 g havregryn bidrager med 5,2 g kostfibre </a:t>
            </a:r>
          </a:p>
        </p:txBody>
      </p:sp>
      <p:sp>
        <p:nvSpPr>
          <p:cNvPr id="13" name="Tekstfelt 12">
            <a:extLst>
              <a:ext uri="{FF2B5EF4-FFF2-40B4-BE49-F238E27FC236}">
                <a16:creationId xmlns:a16="http://schemas.microsoft.com/office/drawing/2014/main" id="{84A3B874-258D-4A2B-97EA-47CBB379AB3F}"/>
              </a:ext>
            </a:extLst>
          </p:cNvPr>
          <p:cNvSpPr txBox="1"/>
          <p:nvPr/>
        </p:nvSpPr>
        <p:spPr>
          <a:xfrm>
            <a:off x="1962275" y="2277518"/>
            <a:ext cx="1676400" cy="646331"/>
          </a:xfrm>
          <a:prstGeom prst="rect">
            <a:avLst/>
          </a:prstGeom>
          <a:noFill/>
        </p:spPr>
        <p:txBody>
          <a:bodyPr wrap="square" rtlCol="0">
            <a:spAutoFit/>
          </a:bodyPr>
          <a:lstStyle/>
          <a:p>
            <a:r>
              <a:rPr lang="da-DK" sz="1200" dirty="0"/>
              <a:t>2 dl minimælk bidrager med 7 g protein og 248 mg calcium</a:t>
            </a:r>
          </a:p>
        </p:txBody>
      </p:sp>
      <p:pic>
        <p:nvPicPr>
          <p:cNvPr id="27" name="Billede 26">
            <a:extLst>
              <a:ext uri="{FF2B5EF4-FFF2-40B4-BE49-F238E27FC236}">
                <a16:creationId xmlns:a16="http://schemas.microsoft.com/office/drawing/2014/main" id="{AA6C5C28-AEDC-46D6-BEDA-1A186D66CA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15" name="Lige forbindelse 14">
            <a:extLst>
              <a:ext uri="{FF2B5EF4-FFF2-40B4-BE49-F238E27FC236}">
                <a16:creationId xmlns:a16="http://schemas.microsoft.com/office/drawing/2014/main" id="{A79265AF-FFDC-457A-B5A1-EC98FEF89540}"/>
              </a:ext>
            </a:extLst>
          </p:cNvPr>
          <p:cNvCxnSpPr>
            <a:cxnSpLocks/>
          </p:cNvCxnSpPr>
          <p:nvPr/>
        </p:nvCxnSpPr>
        <p:spPr>
          <a:xfrm>
            <a:off x="1171852" y="3728947"/>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Lige forbindelse 18">
            <a:extLst>
              <a:ext uri="{FF2B5EF4-FFF2-40B4-BE49-F238E27FC236}">
                <a16:creationId xmlns:a16="http://schemas.microsoft.com/office/drawing/2014/main" id="{235AC3EC-D917-4FB7-8D2D-4268CBC0E947}"/>
              </a:ext>
            </a:extLst>
          </p:cNvPr>
          <p:cNvCxnSpPr>
            <a:cxnSpLocks/>
          </p:cNvCxnSpPr>
          <p:nvPr/>
        </p:nvCxnSpPr>
        <p:spPr>
          <a:xfrm>
            <a:off x="1171852" y="2822260"/>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Lige forbindelse 19">
            <a:extLst>
              <a:ext uri="{FF2B5EF4-FFF2-40B4-BE49-F238E27FC236}">
                <a16:creationId xmlns:a16="http://schemas.microsoft.com/office/drawing/2014/main" id="{4001B67C-6FFB-4A93-AFEF-A088934E5E0B}"/>
              </a:ext>
            </a:extLst>
          </p:cNvPr>
          <p:cNvCxnSpPr>
            <a:cxnSpLocks/>
          </p:cNvCxnSpPr>
          <p:nvPr/>
        </p:nvCxnSpPr>
        <p:spPr>
          <a:xfrm>
            <a:off x="2487227" y="4072038"/>
            <a:ext cx="795376" cy="0"/>
          </a:xfrm>
          <a:prstGeom prst="line">
            <a:avLst/>
          </a:prstGeom>
        </p:spPr>
        <p:style>
          <a:lnRef idx="1">
            <a:schemeClr val="accent3"/>
          </a:lnRef>
          <a:fillRef idx="0">
            <a:schemeClr val="accent3"/>
          </a:fillRef>
          <a:effectRef idx="0">
            <a:schemeClr val="accent3"/>
          </a:effectRef>
          <a:fontRef idx="minor">
            <a:schemeClr val="tx1"/>
          </a:fontRef>
        </p:style>
      </p:cxnSp>
      <p:pic>
        <p:nvPicPr>
          <p:cNvPr id="3" name="Billede 2">
            <a:extLst>
              <a:ext uri="{FF2B5EF4-FFF2-40B4-BE49-F238E27FC236}">
                <a16:creationId xmlns:a16="http://schemas.microsoft.com/office/drawing/2014/main" id="{F6D1661F-DC36-7D41-8392-DA7004002738}"/>
              </a:ext>
            </a:extLst>
          </p:cNvPr>
          <p:cNvPicPr>
            <a:picLocks noChangeAspect="1"/>
          </p:cNvPicPr>
          <p:nvPr/>
        </p:nvPicPr>
        <p:blipFill>
          <a:blip r:embed="rId6"/>
          <a:stretch>
            <a:fillRect/>
          </a:stretch>
        </p:blipFill>
        <p:spPr>
          <a:xfrm>
            <a:off x="0" y="3267"/>
            <a:ext cx="12192000" cy="1580231"/>
          </a:xfrm>
          <a:prstGeom prst="rect">
            <a:avLst/>
          </a:prstGeom>
        </p:spPr>
      </p:pic>
      <p:sp>
        <p:nvSpPr>
          <p:cNvPr id="4" name="Tekstfelt 3">
            <a:extLst>
              <a:ext uri="{FF2B5EF4-FFF2-40B4-BE49-F238E27FC236}">
                <a16:creationId xmlns:a16="http://schemas.microsoft.com/office/drawing/2014/main" id="{DE9F5703-F804-A245-A346-FD2C1E0A716B}"/>
              </a:ext>
            </a:extLst>
          </p:cNvPr>
          <p:cNvSpPr txBox="1"/>
          <p:nvPr/>
        </p:nvSpPr>
        <p:spPr>
          <a:xfrm>
            <a:off x="1451507" y="5337875"/>
            <a:ext cx="2344336" cy="369332"/>
          </a:xfrm>
          <a:prstGeom prst="rect">
            <a:avLst/>
          </a:prstGeom>
          <a:noFill/>
        </p:spPr>
        <p:txBody>
          <a:bodyPr wrap="square" rtlCol="0">
            <a:spAutoFit/>
          </a:bodyPr>
          <a:lstStyle/>
          <a:p>
            <a:r>
              <a:rPr lang="da-DK" dirty="0"/>
              <a:t>1358 kJ = 323 kcal</a:t>
            </a:r>
          </a:p>
        </p:txBody>
      </p:sp>
      <p:sp>
        <p:nvSpPr>
          <p:cNvPr id="5" name="Tekstfelt 4">
            <a:extLst>
              <a:ext uri="{FF2B5EF4-FFF2-40B4-BE49-F238E27FC236}">
                <a16:creationId xmlns:a16="http://schemas.microsoft.com/office/drawing/2014/main" id="{53A5723D-CE19-334C-8393-7EAC3DEABB55}"/>
              </a:ext>
            </a:extLst>
          </p:cNvPr>
          <p:cNvSpPr txBox="1"/>
          <p:nvPr/>
        </p:nvSpPr>
        <p:spPr>
          <a:xfrm>
            <a:off x="5357815" y="5337875"/>
            <a:ext cx="2528888" cy="369332"/>
          </a:xfrm>
          <a:prstGeom prst="rect">
            <a:avLst/>
          </a:prstGeom>
          <a:noFill/>
        </p:spPr>
        <p:txBody>
          <a:bodyPr wrap="square" rtlCol="0">
            <a:spAutoFit/>
          </a:bodyPr>
          <a:lstStyle/>
          <a:p>
            <a:r>
              <a:rPr lang="da-DK" dirty="0"/>
              <a:t>1356 kJ = 323 kcal</a:t>
            </a:r>
          </a:p>
        </p:txBody>
      </p:sp>
    </p:spTree>
    <p:extLst>
      <p:ext uri="{BB962C8B-B14F-4D97-AF65-F5344CB8AC3E}">
        <p14:creationId xmlns:p14="http://schemas.microsoft.com/office/powerpoint/2010/main" val="2841623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7EC449CE-7D99-4E6E-A8F9-46A097D0DCD6}"/>
              </a:ext>
            </a:extLst>
          </p:cNvPr>
          <p:cNvPicPr>
            <a:picLocks noChangeAspect="1"/>
          </p:cNvPicPr>
          <p:nvPr/>
        </p:nvPicPr>
        <p:blipFill rotWithShape="1">
          <a:blip r:embed="rId2">
            <a:extLst>
              <a:ext uri="{28A0092B-C50C-407E-A947-70E740481C1C}">
                <a14:useLocalDpi xmlns:a14="http://schemas.microsoft.com/office/drawing/2010/main" val="0"/>
              </a:ext>
            </a:extLst>
          </a:blip>
          <a:srcRect b="15860"/>
          <a:stretch/>
        </p:blipFill>
        <p:spPr>
          <a:xfrm>
            <a:off x="669521" y="2514647"/>
            <a:ext cx="7385944" cy="2628854"/>
          </a:xfrm>
          <a:prstGeom prst="rect">
            <a:avLst/>
          </a:prstGeom>
        </p:spPr>
      </p:pic>
      <p:sp>
        <p:nvSpPr>
          <p:cNvPr id="7" name="Tekstfelt 6">
            <a:extLst>
              <a:ext uri="{FF2B5EF4-FFF2-40B4-BE49-F238E27FC236}">
                <a16:creationId xmlns:a16="http://schemas.microsoft.com/office/drawing/2014/main" id="{A6E441FE-6FBD-4B70-823D-322F1F31EBDA}"/>
              </a:ext>
            </a:extLst>
          </p:cNvPr>
          <p:cNvSpPr txBox="1"/>
          <p:nvPr/>
        </p:nvSpPr>
        <p:spPr>
          <a:xfrm>
            <a:off x="2856113" y="1632487"/>
            <a:ext cx="3299254" cy="584775"/>
          </a:xfrm>
          <a:prstGeom prst="rect">
            <a:avLst/>
          </a:prstGeom>
          <a:noFill/>
        </p:spPr>
        <p:txBody>
          <a:bodyPr wrap="square" rtlCol="0">
            <a:spAutoFit/>
          </a:bodyPr>
          <a:lstStyle/>
          <a:p>
            <a:pPr algn="ctr"/>
            <a:r>
              <a:rPr lang="da-DK" sz="3200" dirty="0">
                <a:latin typeface="+mj-lt"/>
              </a:rPr>
              <a:t>Mellemmåltid</a:t>
            </a:r>
          </a:p>
        </p:txBody>
      </p:sp>
      <p:pic>
        <p:nvPicPr>
          <p:cNvPr id="9" name="Billede 8">
            <a:extLst>
              <a:ext uri="{FF2B5EF4-FFF2-40B4-BE49-F238E27FC236}">
                <a16:creationId xmlns:a16="http://schemas.microsoft.com/office/drawing/2014/main" id="{9A2800DB-7B2A-46DF-961E-E2F9507ED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9981" y="2876206"/>
            <a:ext cx="3265623" cy="2669372"/>
          </a:xfrm>
          <a:prstGeom prst="rect">
            <a:avLst/>
          </a:prstGeom>
        </p:spPr>
      </p:pic>
      <p:sp>
        <p:nvSpPr>
          <p:cNvPr id="2" name="Tekstfelt 1">
            <a:extLst>
              <a:ext uri="{FF2B5EF4-FFF2-40B4-BE49-F238E27FC236}">
                <a16:creationId xmlns:a16="http://schemas.microsoft.com/office/drawing/2014/main" id="{4BBC0CE4-1CA3-40B7-9FFA-487EAA308431}"/>
              </a:ext>
            </a:extLst>
          </p:cNvPr>
          <p:cNvSpPr txBox="1"/>
          <p:nvPr/>
        </p:nvSpPr>
        <p:spPr>
          <a:xfrm>
            <a:off x="1508262" y="6227962"/>
            <a:ext cx="5745473" cy="523220"/>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Tre digestive kiks indeholder stort set samme mængde energi som en lille </a:t>
            </a:r>
          </a:p>
          <a:p>
            <a:r>
              <a:rPr lang="da-DK" sz="1400" dirty="0">
                <a:solidFill>
                  <a:sysClr val="windowText" lastClr="000000"/>
                </a:solidFill>
              </a:rPr>
              <a:t>letmælksyoghurt med frugt og en pære.</a:t>
            </a:r>
          </a:p>
        </p:txBody>
      </p:sp>
      <p:sp>
        <p:nvSpPr>
          <p:cNvPr id="8" name="Tekstfelt 7">
            <a:extLst>
              <a:ext uri="{FF2B5EF4-FFF2-40B4-BE49-F238E27FC236}">
                <a16:creationId xmlns:a16="http://schemas.microsoft.com/office/drawing/2014/main" id="{7270EA8D-BB2E-491E-A108-0353583C790C}"/>
              </a:ext>
            </a:extLst>
          </p:cNvPr>
          <p:cNvSpPr txBox="1"/>
          <p:nvPr/>
        </p:nvSpPr>
        <p:spPr>
          <a:xfrm>
            <a:off x="8943574" y="2450626"/>
            <a:ext cx="2901682" cy="523220"/>
          </a:xfrm>
          <a:prstGeom prst="rect">
            <a:avLst/>
          </a:prstGeom>
          <a:noFill/>
        </p:spPr>
        <p:txBody>
          <a:bodyPr wrap="square" rtlCol="0">
            <a:spAutoFit/>
          </a:bodyPr>
          <a:lstStyle/>
          <a:p>
            <a:r>
              <a:rPr lang="da-DK" sz="1400" dirty="0">
                <a:solidFill>
                  <a:schemeClr val="accent1">
                    <a:lumMod val="60000"/>
                    <a:lumOff val="40000"/>
                  </a:schemeClr>
                </a:solidFill>
              </a:rPr>
              <a:t>Tip: For at forbrænde 719 kJ skal du fx lege </a:t>
            </a:r>
            <a:r>
              <a:rPr lang="da-DK" sz="1400" dirty="0" err="1">
                <a:solidFill>
                  <a:schemeClr val="accent1">
                    <a:lumMod val="60000"/>
                    <a:lumOff val="40000"/>
                  </a:schemeClr>
                </a:solidFill>
              </a:rPr>
              <a:t>tag-fat</a:t>
            </a:r>
            <a:r>
              <a:rPr lang="da-DK" sz="1400" dirty="0">
                <a:solidFill>
                  <a:schemeClr val="accent1">
                    <a:lumMod val="60000"/>
                    <a:lumOff val="40000"/>
                  </a:schemeClr>
                </a:solidFill>
              </a:rPr>
              <a:t> i ca. 40 minutter.</a:t>
            </a:r>
          </a:p>
        </p:txBody>
      </p:sp>
      <p:sp>
        <p:nvSpPr>
          <p:cNvPr id="3" name="Rektangel 2">
            <a:extLst>
              <a:ext uri="{FF2B5EF4-FFF2-40B4-BE49-F238E27FC236}">
                <a16:creationId xmlns:a16="http://schemas.microsoft.com/office/drawing/2014/main" id="{09B15339-C95C-4CCA-861C-6613F96ED7D5}"/>
              </a:ext>
            </a:extLst>
          </p:cNvPr>
          <p:cNvSpPr/>
          <p:nvPr/>
        </p:nvSpPr>
        <p:spPr>
          <a:xfrm>
            <a:off x="-81274" y="3427588"/>
            <a:ext cx="1501590" cy="646331"/>
          </a:xfrm>
          <a:prstGeom prst="rect">
            <a:avLst/>
          </a:prstGeom>
        </p:spPr>
        <p:txBody>
          <a:bodyPr wrap="square">
            <a:spAutoFit/>
          </a:bodyPr>
          <a:lstStyle/>
          <a:p>
            <a:r>
              <a:rPr lang="da-DK" sz="1200" dirty="0"/>
              <a:t>100 g pære bidrager med 3,2 g kostfibre og 5 g C-vitamin</a:t>
            </a:r>
          </a:p>
        </p:txBody>
      </p:sp>
      <p:sp>
        <p:nvSpPr>
          <p:cNvPr id="10" name="Rektangel 9">
            <a:extLst>
              <a:ext uri="{FF2B5EF4-FFF2-40B4-BE49-F238E27FC236}">
                <a16:creationId xmlns:a16="http://schemas.microsoft.com/office/drawing/2014/main" id="{2CE38C99-E6D2-4C01-9E79-F77D95697DC5}"/>
              </a:ext>
            </a:extLst>
          </p:cNvPr>
          <p:cNvSpPr/>
          <p:nvPr/>
        </p:nvSpPr>
        <p:spPr>
          <a:xfrm>
            <a:off x="3628496" y="3794322"/>
            <a:ext cx="1297132" cy="830997"/>
          </a:xfrm>
          <a:prstGeom prst="rect">
            <a:avLst/>
          </a:prstGeom>
        </p:spPr>
        <p:txBody>
          <a:bodyPr wrap="square">
            <a:spAutoFit/>
          </a:bodyPr>
          <a:lstStyle/>
          <a:p>
            <a:r>
              <a:rPr lang="da-DK" sz="1200" dirty="0"/>
              <a:t>150 g letmælksyoghurt bidrager med </a:t>
            </a:r>
          </a:p>
          <a:p>
            <a:r>
              <a:rPr lang="da-DK" sz="1200" dirty="0"/>
              <a:t>158 mg calcium</a:t>
            </a:r>
          </a:p>
        </p:txBody>
      </p:sp>
      <p:pic>
        <p:nvPicPr>
          <p:cNvPr id="22" name="Billede 21">
            <a:extLst>
              <a:ext uri="{FF2B5EF4-FFF2-40B4-BE49-F238E27FC236}">
                <a16:creationId xmlns:a16="http://schemas.microsoft.com/office/drawing/2014/main" id="{2F39C469-0C7C-4CDC-B6C5-F12EE21583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13" name="Lige forbindelse 12">
            <a:extLst>
              <a:ext uri="{FF2B5EF4-FFF2-40B4-BE49-F238E27FC236}">
                <a16:creationId xmlns:a16="http://schemas.microsoft.com/office/drawing/2014/main" id="{0A098606-948D-4D06-9003-3397577A5304}"/>
              </a:ext>
            </a:extLst>
          </p:cNvPr>
          <p:cNvCxnSpPr>
            <a:cxnSpLocks/>
          </p:cNvCxnSpPr>
          <p:nvPr/>
        </p:nvCxnSpPr>
        <p:spPr>
          <a:xfrm>
            <a:off x="1331650" y="3755580"/>
            <a:ext cx="88130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Lige forbindelse 14">
            <a:extLst>
              <a:ext uri="{FF2B5EF4-FFF2-40B4-BE49-F238E27FC236}">
                <a16:creationId xmlns:a16="http://schemas.microsoft.com/office/drawing/2014/main" id="{D822E3FC-75D1-4BDD-AF55-C2B72A1EC230}"/>
              </a:ext>
            </a:extLst>
          </p:cNvPr>
          <p:cNvCxnSpPr>
            <a:cxnSpLocks/>
          </p:cNvCxnSpPr>
          <p:nvPr/>
        </p:nvCxnSpPr>
        <p:spPr>
          <a:xfrm>
            <a:off x="2726923" y="4209821"/>
            <a:ext cx="921799" cy="0"/>
          </a:xfrm>
          <a:prstGeom prst="line">
            <a:avLst/>
          </a:prstGeom>
        </p:spPr>
        <p:style>
          <a:lnRef idx="1">
            <a:schemeClr val="accent3"/>
          </a:lnRef>
          <a:fillRef idx="0">
            <a:schemeClr val="accent3"/>
          </a:fillRef>
          <a:effectRef idx="0">
            <a:schemeClr val="accent3"/>
          </a:effectRef>
          <a:fontRef idx="minor">
            <a:schemeClr val="tx1"/>
          </a:fontRef>
        </p:style>
      </p:cxnSp>
      <p:pic>
        <p:nvPicPr>
          <p:cNvPr id="5" name="Billede 4">
            <a:extLst>
              <a:ext uri="{FF2B5EF4-FFF2-40B4-BE49-F238E27FC236}">
                <a16:creationId xmlns:a16="http://schemas.microsoft.com/office/drawing/2014/main" id="{36B2C7BB-2523-5E43-9E6E-EACF78BABB83}"/>
              </a:ext>
            </a:extLst>
          </p:cNvPr>
          <p:cNvPicPr>
            <a:picLocks noChangeAspect="1"/>
          </p:cNvPicPr>
          <p:nvPr/>
        </p:nvPicPr>
        <p:blipFill>
          <a:blip r:embed="rId5"/>
          <a:stretch>
            <a:fillRect/>
          </a:stretch>
        </p:blipFill>
        <p:spPr>
          <a:xfrm>
            <a:off x="0" y="3271"/>
            <a:ext cx="12192000" cy="1580231"/>
          </a:xfrm>
          <a:prstGeom prst="rect">
            <a:avLst/>
          </a:prstGeom>
        </p:spPr>
      </p:pic>
      <p:sp>
        <p:nvSpPr>
          <p:cNvPr id="4" name="Tekstfelt 3">
            <a:extLst>
              <a:ext uri="{FF2B5EF4-FFF2-40B4-BE49-F238E27FC236}">
                <a16:creationId xmlns:a16="http://schemas.microsoft.com/office/drawing/2014/main" id="{046A0AD7-B028-9F47-8D17-AE4554C526F0}"/>
              </a:ext>
            </a:extLst>
          </p:cNvPr>
          <p:cNvSpPr txBox="1"/>
          <p:nvPr/>
        </p:nvSpPr>
        <p:spPr>
          <a:xfrm>
            <a:off x="1488816" y="5372100"/>
            <a:ext cx="1911613" cy="369332"/>
          </a:xfrm>
          <a:prstGeom prst="rect">
            <a:avLst/>
          </a:prstGeom>
          <a:noFill/>
        </p:spPr>
        <p:txBody>
          <a:bodyPr wrap="square" rtlCol="0">
            <a:spAutoFit/>
          </a:bodyPr>
          <a:lstStyle/>
          <a:p>
            <a:pPr algn="ctr"/>
            <a:r>
              <a:rPr lang="da-DK" dirty="0"/>
              <a:t>738 kJ = 176 kcal</a:t>
            </a:r>
          </a:p>
        </p:txBody>
      </p:sp>
      <p:sp>
        <p:nvSpPr>
          <p:cNvPr id="11" name="Tekstfelt 10">
            <a:extLst>
              <a:ext uri="{FF2B5EF4-FFF2-40B4-BE49-F238E27FC236}">
                <a16:creationId xmlns:a16="http://schemas.microsoft.com/office/drawing/2014/main" id="{FF068B73-256C-154B-8DE8-05415B0EA5E5}"/>
              </a:ext>
            </a:extLst>
          </p:cNvPr>
          <p:cNvSpPr txBox="1"/>
          <p:nvPr/>
        </p:nvSpPr>
        <p:spPr>
          <a:xfrm>
            <a:off x="5500682" y="5386388"/>
            <a:ext cx="2314575" cy="369332"/>
          </a:xfrm>
          <a:prstGeom prst="rect">
            <a:avLst/>
          </a:prstGeom>
          <a:noFill/>
        </p:spPr>
        <p:txBody>
          <a:bodyPr wrap="square" rtlCol="0">
            <a:spAutoFit/>
          </a:bodyPr>
          <a:lstStyle/>
          <a:p>
            <a:pPr algn="ctr"/>
            <a:r>
              <a:rPr lang="da-DK" dirty="0"/>
              <a:t>719 kJ = 171 kcal</a:t>
            </a:r>
          </a:p>
        </p:txBody>
      </p:sp>
    </p:spTree>
    <p:extLst>
      <p:ext uri="{BB962C8B-B14F-4D97-AF65-F5344CB8AC3E}">
        <p14:creationId xmlns:p14="http://schemas.microsoft.com/office/powerpoint/2010/main" val="3020873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6B43027F-C672-4EF4-B299-CCB03246D345}"/>
              </a:ext>
            </a:extLst>
          </p:cNvPr>
          <p:cNvPicPr>
            <a:picLocks noChangeAspect="1"/>
          </p:cNvPicPr>
          <p:nvPr/>
        </p:nvPicPr>
        <p:blipFill rotWithShape="1">
          <a:blip r:embed="rId2">
            <a:extLst>
              <a:ext uri="{28A0092B-C50C-407E-A947-70E740481C1C}">
                <a14:useLocalDpi xmlns:a14="http://schemas.microsoft.com/office/drawing/2010/main" val="0"/>
              </a:ext>
            </a:extLst>
          </a:blip>
          <a:srcRect b="14623"/>
          <a:stretch/>
        </p:blipFill>
        <p:spPr>
          <a:xfrm>
            <a:off x="551096" y="2684120"/>
            <a:ext cx="7325248" cy="2888005"/>
          </a:xfrm>
          <a:prstGeom prst="rect">
            <a:avLst/>
          </a:prstGeom>
        </p:spPr>
      </p:pic>
      <p:sp>
        <p:nvSpPr>
          <p:cNvPr id="7" name="Tekstfelt 6">
            <a:extLst>
              <a:ext uri="{FF2B5EF4-FFF2-40B4-BE49-F238E27FC236}">
                <a16:creationId xmlns:a16="http://schemas.microsoft.com/office/drawing/2014/main" id="{E259AE48-3FB3-406C-8877-4D6DEEA8F780}"/>
              </a:ext>
            </a:extLst>
          </p:cNvPr>
          <p:cNvSpPr txBox="1"/>
          <p:nvPr/>
        </p:nvSpPr>
        <p:spPr>
          <a:xfrm>
            <a:off x="2842611" y="1630206"/>
            <a:ext cx="2292585" cy="584775"/>
          </a:xfrm>
          <a:prstGeom prst="rect">
            <a:avLst/>
          </a:prstGeom>
          <a:noFill/>
        </p:spPr>
        <p:txBody>
          <a:bodyPr wrap="square" rtlCol="0" anchor="ctr">
            <a:spAutoFit/>
          </a:bodyPr>
          <a:lstStyle/>
          <a:p>
            <a:pPr algn="ctr"/>
            <a:r>
              <a:rPr lang="da-DK" sz="3200" dirty="0">
                <a:latin typeface="+mj-lt"/>
              </a:rPr>
              <a:t>Frokost</a:t>
            </a:r>
          </a:p>
        </p:txBody>
      </p:sp>
      <p:pic>
        <p:nvPicPr>
          <p:cNvPr id="9" name="Billede 8">
            <a:extLst>
              <a:ext uri="{FF2B5EF4-FFF2-40B4-BE49-F238E27FC236}">
                <a16:creationId xmlns:a16="http://schemas.microsoft.com/office/drawing/2014/main" id="{791DEBC8-0391-4D95-BE7C-654AE1552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5931" y="2523289"/>
            <a:ext cx="3626069" cy="2925471"/>
          </a:xfrm>
          <a:prstGeom prst="rect">
            <a:avLst/>
          </a:prstGeom>
        </p:spPr>
      </p:pic>
      <p:sp>
        <p:nvSpPr>
          <p:cNvPr id="8" name="Tekstfelt 7">
            <a:extLst>
              <a:ext uri="{FF2B5EF4-FFF2-40B4-BE49-F238E27FC236}">
                <a16:creationId xmlns:a16="http://schemas.microsoft.com/office/drawing/2014/main" id="{E38D3C6B-2F49-44AA-8F09-D675762EAEC0}"/>
              </a:ext>
            </a:extLst>
          </p:cNvPr>
          <p:cNvSpPr txBox="1"/>
          <p:nvPr/>
        </p:nvSpPr>
        <p:spPr>
          <a:xfrm>
            <a:off x="1631063" y="6276419"/>
            <a:ext cx="5160959" cy="52322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Chokolade, lakrids og vingummi som vist på tallerkenen indeholder </a:t>
            </a:r>
          </a:p>
          <a:p>
            <a:r>
              <a:rPr lang="da-DK" sz="1400" dirty="0">
                <a:solidFill>
                  <a:sysClr val="windowText" lastClr="000000"/>
                </a:solidFill>
              </a:rPr>
              <a:t>over 200 kJ mere end  en stor pulled pork burger.</a:t>
            </a:r>
          </a:p>
        </p:txBody>
      </p:sp>
      <p:sp>
        <p:nvSpPr>
          <p:cNvPr id="11" name="Tekstfelt 10">
            <a:extLst>
              <a:ext uri="{FF2B5EF4-FFF2-40B4-BE49-F238E27FC236}">
                <a16:creationId xmlns:a16="http://schemas.microsoft.com/office/drawing/2014/main" id="{65534188-99B6-4A0B-9017-676954715C79}"/>
              </a:ext>
            </a:extLst>
          </p:cNvPr>
          <p:cNvSpPr txBox="1"/>
          <p:nvPr/>
        </p:nvSpPr>
        <p:spPr>
          <a:xfrm>
            <a:off x="8830158" y="2286869"/>
            <a:ext cx="2702842" cy="553998"/>
          </a:xfrm>
          <a:prstGeom prst="rect">
            <a:avLst/>
          </a:prstGeom>
          <a:noFill/>
        </p:spPr>
        <p:txBody>
          <a:bodyPr wrap="square" rtlCol="0">
            <a:spAutoFit/>
          </a:bodyPr>
          <a:lstStyle/>
          <a:p>
            <a:r>
              <a:rPr lang="da-DK" sz="1500" dirty="0">
                <a:solidFill>
                  <a:schemeClr val="accent1">
                    <a:lumMod val="60000"/>
                    <a:lumOff val="40000"/>
                  </a:schemeClr>
                </a:solidFill>
              </a:rPr>
              <a:t>Tip: For at forbrænde 1620 kJ skal du fx svømme i ca. 1 time.</a:t>
            </a:r>
          </a:p>
        </p:txBody>
      </p:sp>
      <p:sp>
        <p:nvSpPr>
          <p:cNvPr id="10" name="Tekstfelt 9">
            <a:extLst>
              <a:ext uri="{FF2B5EF4-FFF2-40B4-BE49-F238E27FC236}">
                <a16:creationId xmlns:a16="http://schemas.microsoft.com/office/drawing/2014/main" id="{231F33A1-5A82-4348-889B-E5F908AEDAD3}"/>
              </a:ext>
            </a:extLst>
          </p:cNvPr>
          <p:cNvSpPr txBox="1"/>
          <p:nvPr/>
        </p:nvSpPr>
        <p:spPr>
          <a:xfrm>
            <a:off x="1352277" y="2541676"/>
            <a:ext cx="1676400" cy="523220"/>
          </a:xfrm>
          <a:prstGeom prst="rect">
            <a:avLst/>
          </a:prstGeom>
          <a:noFill/>
        </p:spPr>
        <p:txBody>
          <a:bodyPr wrap="square" rtlCol="0">
            <a:spAutoFit/>
          </a:bodyPr>
          <a:lstStyle/>
          <a:p>
            <a:pPr algn="ctr"/>
            <a:r>
              <a:rPr lang="da-DK" sz="1400" dirty="0">
                <a:solidFill>
                  <a:schemeClr val="accent1">
                    <a:lumMod val="60000"/>
                    <a:lumOff val="40000"/>
                  </a:schemeClr>
                </a:solidFill>
              </a:rPr>
              <a:t>Tip: Sluk tørsten i </a:t>
            </a:r>
          </a:p>
          <a:p>
            <a:pPr algn="ctr"/>
            <a:r>
              <a:rPr lang="da-DK" sz="1400" dirty="0">
                <a:solidFill>
                  <a:schemeClr val="accent1">
                    <a:lumMod val="60000"/>
                    <a:lumOff val="40000"/>
                  </a:schemeClr>
                </a:solidFill>
              </a:rPr>
              <a:t>et glas vand</a:t>
            </a:r>
          </a:p>
        </p:txBody>
      </p:sp>
      <p:sp>
        <p:nvSpPr>
          <p:cNvPr id="12" name="Tekstfelt 11">
            <a:extLst>
              <a:ext uri="{FF2B5EF4-FFF2-40B4-BE49-F238E27FC236}">
                <a16:creationId xmlns:a16="http://schemas.microsoft.com/office/drawing/2014/main" id="{A6DDAFC5-400F-46E6-9D23-73A67E6A625D}"/>
              </a:ext>
            </a:extLst>
          </p:cNvPr>
          <p:cNvSpPr txBox="1"/>
          <p:nvPr/>
        </p:nvSpPr>
        <p:spPr>
          <a:xfrm>
            <a:off x="3506024" y="4136709"/>
            <a:ext cx="1238114" cy="646331"/>
          </a:xfrm>
          <a:prstGeom prst="rect">
            <a:avLst/>
          </a:prstGeom>
          <a:noFill/>
        </p:spPr>
        <p:txBody>
          <a:bodyPr wrap="square" rtlCol="0">
            <a:spAutoFit/>
          </a:bodyPr>
          <a:lstStyle/>
          <a:p>
            <a:r>
              <a:rPr lang="da-DK" sz="1200" dirty="0"/>
              <a:t>75 g grisekød bidrager med 15 g protein</a:t>
            </a:r>
          </a:p>
        </p:txBody>
      </p:sp>
      <p:sp>
        <p:nvSpPr>
          <p:cNvPr id="13" name="Tekstfelt 12">
            <a:extLst>
              <a:ext uri="{FF2B5EF4-FFF2-40B4-BE49-F238E27FC236}">
                <a16:creationId xmlns:a16="http://schemas.microsoft.com/office/drawing/2014/main" id="{E1C0769F-D15F-4A06-A1F0-64171E2D7D4B}"/>
              </a:ext>
            </a:extLst>
          </p:cNvPr>
          <p:cNvSpPr txBox="1"/>
          <p:nvPr/>
        </p:nvSpPr>
        <p:spPr>
          <a:xfrm>
            <a:off x="3228692" y="3479166"/>
            <a:ext cx="1676400" cy="461665"/>
          </a:xfrm>
          <a:prstGeom prst="rect">
            <a:avLst/>
          </a:prstGeom>
          <a:noFill/>
        </p:spPr>
        <p:txBody>
          <a:bodyPr wrap="square" rtlCol="0">
            <a:spAutoFit/>
          </a:bodyPr>
          <a:lstStyle/>
          <a:p>
            <a:r>
              <a:rPr lang="da-DK" sz="1200" dirty="0"/>
              <a:t>63 g spidskål bidrager med 42 mg C-vitamin</a:t>
            </a:r>
          </a:p>
        </p:txBody>
      </p:sp>
      <p:sp>
        <p:nvSpPr>
          <p:cNvPr id="14" name="Tekstfelt 13">
            <a:extLst>
              <a:ext uri="{FF2B5EF4-FFF2-40B4-BE49-F238E27FC236}">
                <a16:creationId xmlns:a16="http://schemas.microsoft.com/office/drawing/2014/main" id="{5FBC56BB-20C8-48A8-9A55-A199C523DAD2}"/>
              </a:ext>
            </a:extLst>
          </p:cNvPr>
          <p:cNvSpPr txBox="1"/>
          <p:nvPr/>
        </p:nvSpPr>
        <p:spPr>
          <a:xfrm>
            <a:off x="0" y="4206251"/>
            <a:ext cx="1238114" cy="646331"/>
          </a:xfrm>
          <a:prstGeom prst="rect">
            <a:avLst/>
          </a:prstGeom>
          <a:noFill/>
        </p:spPr>
        <p:txBody>
          <a:bodyPr wrap="square" rtlCol="0">
            <a:spAutoFit/>
          </a:bodyPr>
          <a:lstStyle/>
          <a:p>
            <a:r>
              <a:rPr lang="da-DK" sz="1200" dirty="0"/>
              <a:t>70 g grovbolle bidrager med 15,7 g kostfibre</a:t>
            </a:r>
          </a:p>
        </p:txBody>
      </p:sp>
      <p:pic>
        <p:nvPicPr>
          <p:cNvPr id="25" name="Billede 24">
            <a:extLst>
              <a:ext uri="{FF2B5EF4-FFF2-40B4-BE49-F238E27FC236}">
                <a16:creationId xmlns:a16="http://schemas.microsoft.com/office/drawing/2014/main" id="{B2C950C2-6BAE-4F0B-BD1E-8498CF57BC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17" name="Lige forbindelse 16">
            <a:extLst>
              <a:ext uri="{FF2B5EF4-FFF2-40B4-BE49-F238E27FC236}">
                <a16:creationId xmlns:a16="http://schemas.microsoft.com/office/drawing/2014/main" id="{80D92EBC-8F4F-4067-BB3B-3F65C2138ADA}"/>
              </a:ext>
            </a:extLst>
          </p:cNvPr>
          <p:cNvCxnSpPr>
            <a:cxnSpLocks/>
          </p:cNvCxnSpPr>
          <p:nvPr/>
        </p:nvCxnSpPr>
        <p:spPr>
          <a:xfrm>
            <a:off x="2272028" y="3737825"/>
            <a:ext cx="97719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Lige forbindelse 18">
            <a:extLst>
              <a:ext uri="{FF2B5EF4-FFF2-40B4-BE49-F238E27FC236}">
                <a16:creationId xmlns:a16="http://schemas.microsoft.com/office/drawing/2014/main" id="{5BC6ADD7-4911-4D9A-8901-66D0D1A8DEE2}"/>
              </a:ext>
            </a:extLst>
          </p:cNvPr>
          <p:cNvCxnSpPr>
            <a:cxnSpLocks/>
          </p:cNvCxnSpPr>
          <p:nvPr/>
        </p:nvCxnSpPr>
        <p:spPr>
          <a:xfrm>
            <a:off x="996638" y="4529417"/>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Lige forbindelse 19">
            <a:extLst>
              <a:ext uri="{FF2B5EF4-FFF2-40B4-BE49-F238E27FC236}">
                <a16:creationId xmlns:a16="http://schemas.microsoft.com/office/drawing/2014/main" id="{1CBAFC43-662F-4B3B-BB13-75C0CBB45108}"/>
              </a:ext>
            </a:extLst>
          </p:cNvPr>
          <p:cNvCxnSpPr>
            <a:cxnSpLocks/>
          </p:cNvCxnSpPr>
          <p:nvPr/>
        </p:nvCxnSpPr>
        <p:spPr>
          <a:xfrm>
            <a:off x="2710648" y="4459875"/>
            <a:ext cx="795376" cy="0"/>
          </a:xfrm>
          <a:prstGeom prst="line">
            <a:avLst/>
          </a:prstGeom>
        </p:spPr>
        <p:style>
          <a:lnRef idx="1">
            <a:schemeClr val="accent3"/>
          </a:lnRef>
          <a:fillRef idx="0">
            <a:schemeClr val="accent3"/>
          </a:fillRef>
          <a:effectRef idx="0">
            <a:schemeClr val="accent3"/>
          </a:effectRef>
          <a:fontRef idx="minor">
            <a:schemeClr val="tx1"/>
          </a:fontRef>
        </p:style>
      </p:cxnSp>
      <p:pic>
        <p:nvPicPr>
          <p:cNvPr id="2" name="Billede 1">
            <a:extLst>
              <a:ext uri="{FF2B5EF4-FFF2-40B4-BE49-F238E27FC236}">
                <a16:creationId xmlns:a16="http://schemas.microsoft.com/office/drawing/2014/main" id="{D2BAA3E6-D1C0-8047-A132-951519785E0C}"/>
              </a:ext>
            </a:extLst>
          </p:cNvPr>
          <p:cNvPicPr>
            <a:picLocks noChangeAspect="1"/>
          </p:cNvPicPr>
          <p:nvPr/>
        </p:nvPicPr>
        <p:blipFill>
          <a:blip r:embed="rId5"/>
          <a:stretch>
            <a:fillRect/>
          </a:stretch>
        </p:blipFill>
        <p:spPr>
          <a:xfrm>
            <a:off x="0" y="21196"/>
            <a:ext cx="12192000" cy="1580231"/>
          </a:xfrm>
          <a:prstGeom prst="rect">
            <a:avLst/>
          </a:prstGeom>
        </p:spPr>
      </p:pic>
      <p:sp>
        <p:nvSpPr>
          <p:cNvPr id="3" name="Tekstfelt 2">
            <a:extLst>
              <a:ext uri="{FF2B5EF4-FFF2-40B4-BE49-F238E27FC236}">
                <a16:creationId xmlns:a16="http://schemas.microsoft.com/office/drawing/2014/main" id="{4EED7DE8-EDFC-4D4E-A335-1D0B0DEE5FCD}"/>
              </a:ext>
            </a:extLst>
          </p:cNvPr>
          <p:cNvSpPr txBox="1"/>
          <p:nvPr/>
        </p:nvSpPr>
        <p:spPr>
          <a:xfrm>
            <a:off x="1238114" y="5572125"/>
            <a:ext cx="2011113" cy="369332"/>
          </a:xfrm>
          <a:prstGeom prst="rect">
            <a:avLst/>
          </a:prstGeom>
          <a:noFill/>
        </p:spPr>
        <p:txBody>
          <a:bodyPr wrap="square" rtlCol="0">
            <a:spAutoFit/>
          </a:bodyPr>
          <a:lstStyle/>
          <a:p>
            <a:r>
              <a:rPr lang="da-DK" dirty="0"/>
              <a:t>1394 kJ = 332 kcal</a:t>
            </a:r>
          </a:p>
        </p:txBody>
      </p:sp>
      <p:sp>
        <p:nvSpPr>
          <p:cNvPr id="4" name="Tekstfelt 3">
            <a:extLst>
              <a:ext uri="{FF2B5EF4-FFF2-40B4-BE49-F238E27FC236}">
                <a16:creationId xmlns:a16="http://schemas.microsoft.com/office/drawing/2014/main" id="{2F7D7C16-27F0-914C-900F-761CEBDB0C74}"/>
              </a:ext>
            </a:extLst>
          </p:cNvPr>
          <p:cNvSpPr txBox="1"/>
          <p:nvPr/>
        </p:nvSpPr>
        <p:spPr>
          <a:xfrm>
            <a:off x="5272783" y="5572125"/>
            <a:ext cx="2613925" cy="369332"/>
          </a:xfrm>
          <a:prstGeom prst="rect">
            <a:avLst/>
          </a:prstGeom>
          <a:noFill/>
        </p:spPr>
        <p:txBody>
          <a:bodyPr wrap="square" rtlCol="0">
            <a:spAutoFit/>
          </a:bodyPr>
          <a:lstStyle/>
          <a:p>
            <a:r>
              <a:rPr lang="da-DK" dirty="0"/>
              <a:t>1620 kJ = 386 kcal</a:t>
            </a:r>
          </a:p>
        </p:txBody>
      </p:sp>
    </p:spTree>
    <p:extLst>
      <p:ext uri="{BB962C8B-B14F-4D97-AF65-F5344CB8AC3E}">
        <p14:creationId xmlns:p14="http://schemas.microsoft.com/office/powerpoint/2010/main" val="691195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A0B941C1-5544-4077-A704-F0C1C463FAEF}"/>
              </a:ext>
            </a:extLst>
          </p:cNvPr>
          <p:cNvSpPr>
            <a:spLocks noGrp="1"/>
          </p:cNvSpPr>
          <p:nvPr>
            <p:ph type="subTitle" idx="1"/>
          </p:nvPr>
        </p:nvSpPr>
        <p:spPr>
          <a:xfrm>
            <a:off x="1587961" y="6247387"/>
            <a:ext cx="4865498" cy="555315"/>
          </a:xfr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l"/>
            <a:r>
              <a:rPr lang="da-DK" sz="1400" dirty="0">
                <a:solidFill>
                  <a:sysClr val="windowText" lastClr="000000"/>
                </a:solidFill>
              </a:rPr>
              <a:t>40 g popcorn og 1 glas sodavand (2 dl) indeholder ca. 200 kJ mere end hele tallerkenen med snacks til venstre.</a:t>
            </a:r>
          </a:p>
        </p:txBody>
      </p:sp>
      <p:pic>
        <p:nvPicPr>
          <p:cNvPr id="6" name="Billede 5">
            <a:extLst>
              <a:ext uri="{FF2B5EF4-FFF2-40B4-BE49-F238E27FC236}">
                <a16:creationId xmlns:a16="http://schemas.microsoft.com/office/drawing/2014/main" id="{D6C84669-C07F-4DF3-AA97-5A404FAA9BEF}"/>
              </a:ext>
            </a:extLst>
          </p:cNvPr>
          <p:cNvPicPr>
            <a:picLocks noChangeAspect="1"/>
          </p:cNvPicPr>
          <p:nvPr/>
        </p:nvPicPr>
        <p:blipFill rotWithShape="1">
          <a:blip r:embed="rId2">
            <a:extLst>
              <a:ext uri="{28A0092B-C50C-407E-A947-70E740481C1C}">
                <a14:useLocalDpi xmlns:a14="http://schemas.microsoft.com/office/drawing/2010/main" val="0"/>
              </a:ext>
            </a:extLst>
          </a:blip>
          <a:srcRect b="16727"/>
          <a:stretch/>
        </p:blipFill>
        <p:spPr>
          <a:xfrm>
            <a:off x="882753" y="2506697"/>
            <a:ext cx="6573701" cy="2593941"/>
          </a:xfrm>
          <a:prstGeom prst="rect">
            <a:avLst/>
          </a:prstGeom>
        </p:spPr>
      </p:pic>
      <p:sp>
        <p:nvSpPr>
          <p:cNvPr id="7" name="Tekstfelt 6">
            <a:extLst>
              <a:ext uri="{FF2B5EF4-FFF2-40B4-BE49-F238E27FC236}">
                <a16:creationId xmlns:a16="http://schemas.microsoft.com/office/drawing/2014/main" id="{EB248F17-3010-4961-9A52-D4DACEB50BAE}"/>
              </a:ext>
            </a:extLst>
          </p:cNvPr>
          <p:cNvSpPr txBox="1"/>
          <p:nvPr/>
        </p:nvSpPr>
        <p:spPr>
          <a:xfrm>
            <a:off x="2243107" y="1542321"/>
            <a:ext cx="3857355" cy="584775"/>
          </a:xfrm>
          <a:prstGeom prst="rect">
            <a:avLst/>
          </a:prstGeom>
          <a:noFill/>
        </p:spPr>
        <p:txBody>
          <a:bodyPr wrap="square" rtlCol="0">
            <a:spAutoFit/>
          </a:bodyPr>
          <a:lstStyle/>
          <a:p>
            <a:pPr algn="ctr"/>
            <a:r>
              <a:rPr lang="da-DK" sz="3200" dirty="0">
                <a:latin typeface="+mj-lt"/>
              </a:rPr>
              <a:t>Mellemmåltid</a:t>
            </a:r>
          </a:p>
        </p:txBody>
      </p:sp>
      <p:pic>
        <p:nvPicPr>
          <p:cNvPr id="9" name="Billede 8">
            <a:extLst>
              <a:ext uri="{FF2B5EF4-FFF2-40B4-BE49-F238E27FC236}">
                <a16:creationId xmlns:a16="http://schemas.microsoft.com/office/drawing/2014/main" id="{990ACD87-F754-4A1A-A704-08590FA28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8595" y="2913020"/>
            <a:ext cx="3522999" cy="2747378"/>
          </a:xfrm>
          <a:prstGeom prst="rect">
            <a:avLst/>
          </a:prstGeom>
        </p:spPr>
      </p:pic>
      <p:sp>
        <p:nvSpPr>
          <p:cNvPr id="8" name="Tekstfelt 7">
            <a:extLst>
              <a:ext uri="{FF2B5EF4-FFF2-40B4-BE49-F238E27FC236}">
                <a16:creationId xmlns:a16="http://schemas.microsoft.com/office/drawing/2014/main" id="{31D5F6F8-F94C-47F0-8D7F-214B04F821C1}"/>
              </a:ext>
            </a:extLst>
          </p:cNvPr>
          <p:cNvSpPr txBox="1"/>
          <p:nvPr/>
        </p:nvSpPr>
        <p:spPr>
          <a:xfrm>
            <a:off x="8828854" y="2436647"/>
            <a:ext cx="2922480" cy="523220"/>
          </a:xfrm>
          <a:prstGeom prst="rect">
            <a:avLst/>
          </a:prstGeom>
          <a:noFill/>
        </p:spPr>
        <p:txBody>
          <a:bodyPr wrap="square" rtlCol="0">
            <a:spAutoFit/>
          </a:bodyPr>
          <a:lstStyle/>
          <a:p>
            <a:r>
              <a:rPr lang="da-DK" sz="1400" dirty="0">
                <a:solidFill>
                  <a:schemeClr val="accent1">
                    <a:lumMod val="60000"/>
                    <a:lumOff val="40000"/>
                  </a:schemeClr>
                </a:solidFill>
              </a:rPr>
              <a:t>Tip: For at forbrænde 1158 kJ skal du fx cykle i ca. 1 time og 25 minutter.</a:t>
            </a:r>
          </a:p>
        </p:txBody>
      </p:sp>
      <p:sp>
        <p:nvSpPr>
          <p:cNvPr id="10" name="Tekstfelt 9">
            <a:extLst>
              <a:ext uri="{FF2B5EF4-FFF2-40B4-BE49-F238E27FC236}">
                <a16:creationId xmlns:a16="http://schemas.microsoft.com/office/drawing/2014/main" id="{0D062552-D426-4C56-97D2-E5013F4E5C58}"/>
              </a:ext>
            </a:extLst>
          </p:cNvPr>
          <p:cNvSpPr txBox="1"/>
          <p:nvPr/>
        </p:nvSpPr>
        <p:spPr>
          <a:xfrm>
            <a:off x="2824129" y="2673219"/>
            <a:ext cx="1579839" cy="646331"/>
          </a:xfrm>
          <a:prstGeom prst="rect">
            <a:avLst/>
          </a:prstGeom>
          <a:noFill/>
        </p:spPr>
        <p:txBody>
          <a:bodyPr wrap="square" rtlCol="0">
            <a:spAutoFit/>
          </a:bodyPr>
          <a:lstStyle/>
          <a:p>
            <a:r>
              <a:rPr lang="da-DK" sz="1200" dirty="0"/>
              <a:t>45 g fuldkornsrugbrød bidrager med </a:t>
            </a:r>
          </a:p>
          <a:p>
            <a:r>
              <a:rPr lang="da-DK" sz="1200" dirty="0"/>
              <a:t>3,6 g kostfibre</a:t>
            </a:r>
          </a:p>
        </p:txBody>
      </p:sp>
      <p:sp>
        <p:nvSpPr>
          <p:cNvPr id="11" name="Tekstfelt 10">
            <a:extLst>
              <a:ext uri="{FF2B5EF4-FFF2-40B4-BE49-F238E27FC236}">
                <a16:creationId xmlns:a16="http://schemas.microsoft.com/office/drawing/2014/main" id="{E7C00F1D-46BF-4406-8137-4A46CD8A5C15}"/>
              </a:ext>
            </a:extLst>
          </p:cNvPr>
          <p:cNvSpPr txBox="1"/>
          <p:nvPr/>
        </p:nvSpPr>
        <p:spPr>
          <a:xfrm>
            <a:off x="3184777" y="3447795"/>
            <a:ext cx="1676400" cy="461665"/>
          </a:xfrm>
          <a:prstGeom prst="rect">
            <a:avLst/>
          </a:prstGeom>
          <a:noFill/>
        </p:spPr>
        <p:txBody>
          <a:bodyPr wrap="square" rtlCol="0">
            <a:spAutoFit/>
          </a:bodyPr>
          <a:lstStyle/>
          <a:p>
            <a:pPr algn="ctr"/>
            <a:r>
              <a:rPr lang="da-DK" sz="1200" dirty="0"/>
              <a:t>30 g tomat bidrager med 4 mg C-vitamin</a:t>
            </a:r>
          </a:p>
        </p:txBody>
      </p:sp>
      <p:sp>
        <p:nvSpPr>
          <p:cNvPr id="12" name="Tekstfelt 11">
            <a:extLst>
              <a:ext uri="{FF2B5EF4-FFF2-40B4-BE49-F238E27FC236}">
                <a16:creationId xmlns:a16="http://schemas.microsoft.com/office/drawing/2014/main" id="{6351EEDF-3CA7-40D9-ACCE-FEC5931A976B}"/>
              </a:ext>
            </a:extLst>
          </p:cNvPr>
          <p:cNvSpPr txBox="1"/>
          <p:nvPr/>
        </p:nvSpPr>
        <p:spPr>
          <a:xfrm>
            <a:off x="72334" y="3060631"/>
            <a:ext cx="1366755" cy="830997"/>
          </a:xfrm>
          <a:prstGeom prst="rect">
            <a:avLst/>
          </a:prstGeom>
          <a:noFill/>
        </p:spPr>
        <p:txBody>
          <a:bodyPr wrap="square" rtlCol="0">
            <a:spAutoFit/>
          </a:bodyPr>
          <a:lstStyle/>
          <a:p>
            <a:r>
              <a:rPr lang="da-DK" sz="1200" dirty="0"/>
              <a:t>14 g tørrede abrikoser bidrager med 144 mg kalium</a:t>
            </a:r>
          </a:p>
        </p:txBody>
      </p:sp>
      <p:sp>
        <p:nvSpPr>
          <p:cNvPr id="13" name="Tekstfelt 12">
            <a:extLst>
              <a:ext uri="{FF2B5EF4-FFF2-40B4-BE49-F238E27FC236}">
                <a16:creationId xmlns:a16="http://schemas.microsoft.com/office/drawing/2014/main" id="{AA51AEF0-2D53-4160-90C2-1C899E9E14A8}"/>
              </a:ext>
            </a:extLst>
          </p:cNvPr>
          <p:cNvSpPr txBox="1"/>
          <p:nvPr/>
        </p:nvSpPr>
        <p:spPr>
          <a:xfrm>
            <a:off x="3364381" y="4211085"/>
            <a:ext cx="1676401" cy="461665"/>
          </a:xfrm>
          <a:prstGeom prst="rect">
            <a:avLst/>
          </a:prstGeom>
          <a:noFill/>
        </p:spPr>
        <p:txBody>
          <a:bodyPr wrap="square" rtlCol="0">
            <a:spAutoFit/>
          </a:bodyPr>
          <a:lstStyle/>
          <a:p>
            <a:r>
              <a:rPr lang="da-DK" sz="1200" dirty="0"/>
              <a:t>50 g jordbær bidrager med 38 mg C-vitamin</a:t>
            </a:r>
          </a:p>
        </p:txBody>
      </p:sp>
      <p:sp>
        <p:nvSpPr>
          <p:cNvPr id="14" name="Tekstfelt 13">
            <a:extLst>
              <a:ext uri="{FF2B5EF4-FFF2-40B4-BE49-F238E27FC236}">
                <a16:creationId xmlns:a16="http://schemas.microsoft.com/office/drawing/2014/main" id="{4D5281C7-F68A-4152-9842-4A625CAB8FA8}"/>
              </a:ext>
            </a:extLst>
          </p:cNvPr>
          <p:cNvSpPr txBox="1"/>
          <p:nvPr/>
        </p:nvSpPr>
        <p:spPr>
          <a:xfrm>
            <a:off x="0" y="4185459"/>
            <a:ext cx="1676401" cy="646331"/>
          </a:xfrm>
          <a:prstGeom prst="rect">
            <a:avLst/>
          </a:prstGeom>
          <a:noFill/>
        </p:spPr>
        <p:txBody>
          <a:bodyPr wrap="square" rtlCol="0">
            <a:spAutoFit/>
          </a:bodyPr>
          <a:lstStyle/>
          <a:p>
            <a:r>
              <a:rPr lang="da-DK" sz="1200" dirty="0"/>
              <a:t>25 g snackpølser bidrager med 5,8 g fedt og 0,2 µg D-vitamin</a:t>
            </a:r>
          </a:p>
        </p:txBody>
      </p:sp>
      <p:pic>
        <p:nvPicPr>
          <p:cNvPr id="32" name="Billede 31">
            <a:extLst>
              <a:ext uri="{FF2B5EF4-FFF2-40B4-BE49-F238E27FC236}">
                <a16:creationId xmlns:a16="http://schemas.microsoft.com/office/drawing/2014/main" id="{65D49F9B-3B22-4623-9C84-48851E958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20" name="Lige forbindelse 19">
            <a:extLst>
              <a:ext uri="{FF2B5EF4-FFF2-40B4-BE49-F238E27FC236}">
                <a16:creationId xmlns:a16="http://schemas.microsoft.com/office/drawing/2014/main" id="{F90846FB-F633-4C18-A734-72191EDF7486}"/>
              </a:ext>
            </a:extLst>
          </p:cNvPr>
          <p:cNvCxnSpPr>
            <a:cxnSpLocks/>
          </p:cNvCxnSpPr>
          <p:nvPr/>
        </p:nvCxnSpPr>
        <p:spPr>
          <a:xfrm>
            <a:off x="2867874" y="3668817"/>
            <a:ext cx="496507" cy="981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Lige forbindelse 20">
            <a:extLst>
              <a:ext uri="{FF2B5EF4-FFF2-40B4-BE49-F238E27FC236}">
                <a16:creationId xmlns:a16="http://schemas.microsoft.com/office/drawing/2014/main" id="{2341D80B-9C59-404E-BDF5-C96E8D599FA7}"/>
              </a:ext>
            </a:extLst>
          </p:cNvPr>
          <p:cNvCxnSpPr>
            <a:cxnSpLocks/>
          </p:cNvCxnSpPr>
          <p:nvPr/>
        </p:nvCxnSpPr>
        <p:spPr>
          <a:xfrm>
            <a:off x="2072498" y="3188889"/>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Lige forbindelse 21">
            <a:extLst>
              <a:ext uri="{FF2B5EF4-FFF2-40B4-BE49-F238E27FC236}">
                <a16:creationId xmlns:a16="http://schemas.microsoft.com/office/drawing/2014/main" id="{D65C3D69-4B4A-4D59-A2D9-F0943451B992}"/>
              </a:ext>
            </a:extLst>
          </p:cNvPr>
          <p:cNvCxnSpPr>
            <a:cxnSpLocks/>
          </p:cNvCxnSpPr>
          <p:nvPr/>
        </p:nvCxnSpPr>
        <p:spPr>
          <a:xfrm>
            <a:off x="986076" y="3597796"/>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B780A1CA-021A-4800-BEE7-187B960F14D1}"/>
              </a:ext>
            </a:extLst>
          </p:cNvPr>
          <p:cNvCxnSpPr>
            <a:cxnSpLocks/>
            <a:endCxn id="13" idx="1"/>
          </p:cNvCxnSpPr>
          <p:nvPr/>
        </p:nvCxnSpPr>
        <p:spPr>
          <a:xfrm flipV="1">
            <a:off x="2721005" y="4441918"/>
            <a:ext cx="643376" cy="4764"/>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Lige forbindelse 24">
            <a:extLst>
              <a:ext uri="{FF2B5EF4-FFF2-40B4-BE49-F238E27FC236}">
                <a16:creationId xmlns:a16="http://schemas.microsoft.com/office/drawing/2014/main" id="{74B19227-0784-49BB-8FA9-C7130E5B1A1E}"/>
              </a:ext>
            </a:extLst>
          </p:cNvPr>
          <p:cNvCxnSpPr>
            <a:cxnSpLocks/>
          </p:cNvCxnSpPr>
          <p:nvPr/>
        </p:nvCxnSpPr>
        <p:spPr>
          <a:xfrm>
            <a:off x="1174813" y="4306342"/>
            <a:ext cx="606639" cy="0"/>
          </a:xfrm>
          <a:prstGeom prst="line">
            <a:avLst/>
          </a:prstGeom>
        </p:spPr>
        <p:style>
          <a:lnRef idx="1">
            <a:schemeClr val="accent3"/>
          </a:lnRef>
          <a:fillRef idx="0">
            <a:schemeClr val="accent3"/>
          </a:fillRef>
          <a:effectRef idx="0">
            <a:schemeClr val="accent3"/>
          </a:effectRef>
          <a:fontRef idx="minor">
            <a:schemeClr val="tx1"/>
          </a:fontRef>
        </p:style>
      </p:cxnSp>
      <p:pic>
        <p:nvPicPr>
          <p:cNvPr id="2" name="Billede 1">
            <a:extLst>
              <a:ext uri="{FF2B5EF4-FFF2-40B4-BE49-F238E27FC236}">
                <a16:creationId xmlns:a16="http://schemas.microsoft.com/office/drawing/2014/main" id="{99D1D70E-3B51-E143-AB65-99538ADCB8D2}"/>
              </a:ext>
            </a:extLst>
          </p:cNvPr>
          <p:cNvPicPr>
            <a:picLocks noChangeAspect="1"/>
          </p:cNvPicPr>
          <p:nvPr/>
        </p:nvPicPr>
        <p:blipFill>
          <a:blip r:embed="rId5"/>
          <a:stretch>
            <a:fillRect/>
          </a:stretch>
        </p:blipFill>
        <p:spPr>
          <a:xfrm>
            <a:off x="0" y="3266"/>
            <a:ext cx="12192000" cy="1580231"/>
          </a:xfrm>
          <a:prstGeom prst="rect">
            <a:avLst/>
          </a:prstGeom>
        </p:spPr>
      </p:pic>
      <p:sp>
        <p:nvSpPr>
          <p:cNvPr id="4" name="Tekstfelt 3">
            <a:extLst>
              <a:ext uri="{FF2B5EF4-FFF2-40B4-BE49-F238E27FC236}">
                <a16:creationId xmlns:a16="http://schemas.microsoft.com/office/drawing/2014/main" id="{E636158A-2D3E-F247-B524-65D9E0AA8F98}"/>
              </a:ext>
            </a:extLst>
          </p:cNvPr>
          <p:cNvSpPr txBox="1"/>
          <p:nvPr/>
        </p:nvSpPr>
        <p:spPr>
          <a:xfrm>
            <a:off x="1467665" y="5172075"/>
            <a:ext cx="1925292" cy="369332"/>
          </a:xfrm>
          <a:prstGeom prst="rect">
            <a:avLst/>
          </a:prstGeom>
          <a:noFill/>
        </p:spPr>
        <p:txBody>
          <a:bodyPr wrap="square" rtlCol="0">
            <a:spAutoFit/>
          </a:bodyPr>
          <a:lstStyle/>
          <a:p>
            <a:r>
              <a:rPr lang="da-DK" dirty="0"/>
              <a:t>969 kJ = 231 kcal</a:t>
            </a:r>
          </a:p>
        </p:txBody>
      </p:sp>
      <p:sp>
        <p:nvSpPr>
          <p:cNvPr id="5" name="Tekstfelt 4">
            <a:extLst>
              <a:ext uri="{FF2B5EF4-FFF2-40B4-BE49-F238E27FC236}">
                <a16:creationId xmlns:a16="http://schemas.microsoft.com/office/drawing/2014/main" id="{93E77167-A602-674F-8E3A-7A3725868855}"/>
              </a:ext>
            </a:extLst>
          </p:cNvPr>
          <p:cNvSpPr txBox="1"/>
          <p:nvPr/>
        </p:nvSpPr>
        <p:spPr>
          <a:xfrm>
            <a:off x="5189788" y="5186358"/>
            <a:ext cx="2254007" cy="369332"/>
          </a:xfrm>
          <a:prstGeom prst="rect">
            <a:avLst/>
          </a:prstGeom>
          <a:noFill/>
        </p:spPr>
        <p:txBody>
          <a:bodyPr wrap="square" rtlCol="0">
            <a:spAutoFit/>
          </a:bodyPr>
          <a:lstStyle/>
          <a:p>
            <a:r>
              <a:rPr lang="da-DK" dirty="0"/>
              <a:t>1158 kJ = 276 kcal</a:t>
            </a:r>
          </a:p>
        </p:txBody>
      </p:sp>
    </p:spTree>
    <p:extLst>
      <p:ext uri="{BB962C8B-B14F-4D97-AF65-F5344CB8AC3E}">
        <p14:creationId xmlns:p14="http://schemas.microsoft.com/office/powerpoint/2010/main" val="2072752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A0B941C1-5544-4077-A704-F0C1C463FAEF}"/>
              </a:ext>
            </a:extLst>
          </p:cNvPr>
          <p:cNvSpPr>
            <a:spLocks noGrp="1"/>
          </p:cNvSpPr>
          <p:nvPr>
            <p:ph type="subTitle" idx="1"/>
          </p:nvPr>
        </p:nvSpPr>
        <p:spPr>
          <a:xfrm>
            <a:off x="1663915" y="6425070"/>
            <a:ext cx="5415310" cy="352948"/>
          </a:xfr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l"/>
            <a:r>
              <a:rPr lang="da-DK" sz="1400" dirty="0">
                <a:solidFill>
                  <a:sysClr val="windowText" lastClr="000000"/>
                </a:solidFill>
              </a:rPr>
              <a:t>En tallerken med 75 g chips og 1 glas sodavand (2 dl) giver 2006 kJ.</a:t>
            </a:r>
          </a:p>
        </p:txBody>
      </p:sp>
      <p:pic>
        <p:nvPicPr>
          <p:cNvPr id="8" name="Billede 7">
            <a:extLst>
              <a:ext uri="{FF2B5EF4-FFF2-40B4-BE49-F238E27FC236}">
                <a16:creationId xmlns:a16="http://schemas.microsoft.com/office/drawing/2014/main" id="{45E0C250-80E2-444F-9B6C-BAD1BFFE2B99}"/>
              </a:ext>
            </a:extLst>
          </p:cNvPr>
          <p:cNvPicPr>
            <a:picLocks noChangeAspect="1"/>
          </p:cNvPicPr>
          <p:nvPr/>
        </p:nvPicPr>
        <p:blipFill rotWithShape="1">
          <a:blip r:embed="rId2">
            <a:extLst>
              <a:ext uri="{28A0092B-C50C-407E-A947-70E740481C1C}">
                <a14:useLocalDpi xmlns:a14="http://schemas.microsoft.com/office/drawing/2010/main" val="0"/>
              </a:ext>
            </a:extLst>
          </a:blip>
          <a:srcRect b="18559"/>
          <a:stretch/>
        </p:blipFill>
        <p:spPr>
          <a:xfrm>
            <a:off x="1213950" y="2607291"/>
            <a:ext cx="6573869" cy="2479060"/>
          </a:xfrm>
          <a:prstGeom prst="rect">
            <a:avLst/>
          </a:prstGeom>
        </p:spPr>
      </p:pic>
      <p:sp>
        <p:nvSpPr>
          <p:cNvPr id="9" name="Tekstfelt 8">
            <a:extLst>
              <a:ext uri="{FF2B5EF4-FFF2-40B4-BE49-F238E27FC236}">
                <a16:creationId xmlns:a16="http://schemas.microsoft.com/office/drawing/2014/main" id="{40C4DAF8-1E14-4A67-8A66-D99218B27578}"/>
              </a:ext>
            </a:extLst>
          </p:cNvPr>
          <p:cNvSpPr txBox="1"/>
          <p:nvPr/>
        </p:nvSpPr>
        <p:spPr>
          <a:xfrm>
            <a:off x="2748508" y="1558320"/>
            <a:ext cx="2896267" cy="584775"/>
          </a:xfrm>
          <a:prstGeom prst="rect">
            <a:avLst/>
          </a:prstGeom>
          <a:noFill/>
        </p:spPr>
        <p:txBody>
          <a:bodyPr wrap="square" rtlCol="0">
            <a:spAutoFit/>
          </a:bodyPr>
          <a:lstStyle/>
          <a:p>
            <a:pPr algn="ctr"/>
            <a:r>
              <a:rPr lang="da-DK" sz="3200" dirty="0">
                <a:latin typeface="+mj-lt"/>
              </a:rPr>
              <a:t>Aftensmad</a:t>
            </a:r>
          </a:p>
        </p:txBody>
      </p:sp>
      <p:pic>
        <p:nvPicPr>
          <p:cNvPr id="13" name="Billede 12">
            <a:extLst>
              <a:ext uri="{FF2B5EF4-FFF2-40B4-BE49-F238E27FC236}">
                <a16:creationId xmlns:a16="http://schemas.microsoft.com/office/drawing/2014/main" id="{53D1F3A4-43EA-407E-B63F-50F4A1BD2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639" y="2632395"/>
            <a:ext cx="3166260" cy="2649660"/>
          </a:xfrm>
          <a:prstGeom prst="rect">
            <a:avLst/>
          </a:prstGeom>
        </p:spPr>
      </p:pic>
      <p:sp>
        <p:nvSpPr>
          <p:cNvPr id="2" name="Rektangel 1">
            <a:extLst>
              <a:ext uri="{FF2B5EF4-FFF2-40B4-BE49-F238E27FC236}">
                <a16:creationId xmlns:a16="http://schemas.microsoft.com/office/drawing/2014/main" id="{11E26B5B-F323-4EDB-8C05-203E0E2449E4}"/>
              </a:ext>
            </a:extLst>
          </p:cNvPr>
          <p:cNvSpPr/>
          <p:nvPr/>
        </p:nvSpPr>
        <p:spPr>
          <a:xfrm>
            <a:off x="9119767" y="2214875"/>
            <a:ext cx="2487192" cy="738664"/>
          </a:xfrm>
          <a:prstGeom prst="rect">
            <a:avLst/>
          </a:prstGeom>
        </p:spPr>
        <p:txBody>
          <a:bodyPr wrap="square">
            <a:spAutoFit/>
          </a:bodyPr>
          <a:lstStyle/>
          <a:p>
            <a:r>
              <a:rPr lang="da-DK" sz="1400" dirty="0">
                <a:solidFill>
                  <a:schemeClr val="accent1">
                    <a:lumMod val="60000"/>
                    <a:lumOff val="40000"/>
                  </a:schemeClr>
                </a:solidFill>
              </a:rPr>
              <a:t>Tip: For at forbrænde 2006 kJ skal du løbe i ca. 1 time og 25 minutter.</a:t>
            </a:r>
            <a:endParaRPr lang="da-DK" sz="1400" dirty="0">
              <a:solidFill>
                <a:schemeClr val="accent1">
                  <a:lumMod val="60000"/>
                  <a:lumOff val="40000"/>
                </a:schemeClr>
              </a:solidFill>
              <a:latin typeface="LFPressSansLight"/>
            </a:endParaRPr>
          </a:p>
        </p:txBody>
      </p:sp>
      <p:sp>
        <p:nvSpPr>
          <p:cNvPr id="11" name="Tekstfelt 10">
            <a:extLst>
              <a:ext uri="{FF2B5EF4-FFF2-40B4-BE49-F238E27FC236}">
                <a16:creationId xmlns:a16="http://schemas.microsoft.com/office/drawing/2014/main" id="{6BE886A5-24AD-44A4-99BF-E6FACE605A6B}"/>
              </a:ext>
            </a:extLst>
          </p:cNvPr>
          <p:cNvSpPr txBox="1"/>
          <p:nvPr/>
        </p:nvSpPr>
        <p:spPr>
          <a:xfrm>
            <a:off x="174299" y="2123046"/>
            <a:ext cx="1676400" cy="523220"/>
          </a:xfrm>
          <a:prstGeom prst="rect">
            <a:avLst/>
          </a:prstGeom>
          <a:noFill/>
        </p:spPr>
        <p:txBody>
          <a:bodyPr wrap="square" rtlCol="0">
            <a:spAutoFit/>
          </a:bodyPr>
          <a:lstStyle/>
          <a:p>
            <a:pPr algn="ctr"/>
            <a:r>
              <a:rPr lang="da-DK" sz="1400" dirty="0">
                <a:solidFill>
                  <a:schemeClr val="accent1">
                    <a:lumMod val="60000"/>
                    <a:lumOff val="40000"/>
                  </a:schemeClr>
                </a:solidFill>
              </a:rPr>
              <a:t>Tip: Sluk tørsten i </a:t>
            </a:r>
          </a:p>
          <a:p>
            <a:pPr algn="ctr"/>
            <a:r>
              <a:rPr lang="da-DK" sz="1400" dirty="0">
                <a:solidFill>
                  <a:schemeClr val="accent1">
                    <a:lumMod val="60000"/>
                    <a:lumOff val="40000"/>
                  </a:schemeClr>
                </a:solidFill>
              </a:rPr>
              <a:t>et glas vand</a:t>
            </a:r>
          </a:p>
        </p:txBody>
      </p:sp>
      <p:sp>
        <p:nvSpPr>
          <p:cNvPr id="12" name="Tekstfelt 11">
            <a:extLst>
              <a:ext uri="{FF2B5EF4-FFF2-40B4-BE49-F238E27FC236}">
                <a16:creationId xmlns:a16="http://schemas.microsoft.com/office/drawing/2014/main" id="{D8866DDB-94EC-4D07-BC0C-751CE4D9AD69}"/>
              </a:ext>
            </a:extLst>
          </p:cNvPr>
          <p:cNvSpPr txBox="1"/>
          <p:nvPr/>
        </p:nvSpPr>
        <p:spPr>
          <a:xfrm>
            <a:off x="220688" y="3233162"/>
            <a:ext cx="1525667" cy="830997"/>
          </a:xfrm>
          <a:prstGeom prst="rect">
            <a:avLst/>
          </a:prstGeom>
          <a:noFill/>
        </p:spPr>
        <p:txBody>
          <a:bodyPr wrap="square" rtlCol="0">
            <a:spAutoFit/>
          </a:bodyPr>
          <a:lstStyle/>
          <a:p>
            <a:r>
              <a:rPr lang="da-DK" sz="1200" dirty="0"/>
              <a:t>35 g majskerner bidrager med 70 mg kalium og 1,8 mg </a:t>
            </a:r>
            <a:br>
              <a:rPr lang="da-DK" sz="1200" dirty="0"/>
            </a:br>
            <a:r>
              <a:rPr lang="da-DK" sz="1200" dirty="0"/>
              <a:t>C-vitamin</a:t>
            </a:r>
          </a:p>
        </p:txBody>
      </p:sp>
      <p:sp>
        <p:nvSpPr>
          <p:cNvPr id="14" name="Tekstfelt 13">
            <a:extLst>
              <a:ext uri="{FF2B5EF4-FFF2-40B4-BE49-F238E27FC236}">
                <a16:creationId xmlns:a16="http://schemas.microsoft.com/office/drawing/2014/main" id="{C5D6CF8C-D442-41BA-92D4-26CF9A384B2B}"/>
              </a:ext>
            </a:extLst>
          </p:cNvPr>
          <p:cNvSpPr txBox="1"/>
          <p:nvPr/>
        </p:nvSpPr>
        <p:spPr>
          <a:xfrm>
            <a:off x="3679431" y="4092150"/>
            <a:ext cx="1326828" cy="646331"/>
          </a:xfrm>
          <a:prstGeom prst="rect">
            <a:avLst/>
          </a:prstGeom>
          <a:noFill/>
        </p:spPr>
        <p:txBody>
          <a:bodyPr wrap="square" rtlCol="0">
            <a:spAutoFit/>
          </a:bodyPr>
          <a:lstStyle/>
          <a:p>
            <a:r>
              <a:rPr lang="da-DK" sz="1200" dirty="0"/>
              <a:t>35 g peberfrugt bidrager med 48 mg C-vitamin</a:t>
            </a:r>
          </a:p>
        </p:txBody>
      </p:sp>
      <p:sp>
        <p:nvSpPr>
          <p:cNvPr id="15" name="Tekstfelt 14">
            <a:extLst>
              <a:ext uri="{FF2B5EF4-FFF2-40B4-BE49-F238E27FC236}">
                <a16:creationId xmlns:a16="http://schemas.microsoft.com/office/drawing/2014/main" id="{E0C9C0FA-29F3-453C-A126-277BC9E979FC}"/>
              </a:ext>
            </a:extLst>
          </p:cNvPr>
          <p:cNvSpPr txBox="1"/>
          <p:nvPr/>
        </p:nvSpPr>
        <p:spPr>
          <a:xfrm>
            <a:off x="229187" y="4211398"/>
            <a:ext cx="1676400" cy="461665"/>
          </a:xfrm>
          <a:prstGeom prst="rect">
            <a:avLst/>
          </a:prstGeom>
          <a:noFill/>
        </p:spPr>
        <p:txBody>
          <a:bodyPr wrap="square" rtlCol="0" anchor="ctr">
            <a:spAutoFit/>
          </a:bodyPr>
          <a:lstStyle/>
          <a:p>
            <a:r>
              <a:rPr lang="da-DK" sz="1200" dirty="0"/>
              <a:t>45 g bulgur bidrager med 3,5 g kostfibre</a:t>
            </a:r>
          </a:p>
        </p:txBody>
      </p:sp>
      <p:sp>
        <p:nvSpPr>
          <p:cNvPr id="16" name="Tekstfelt 15">
            <a:extLst>
              <a:ext uri="{FF2B5EF4-FFF2-40B4-BE49-F238E27FC236}">
                <a16:creationId xmlns:a16="http://schemas.microsoft.com/office/drawing/2014/main" id="{5E4BB264-D350-4ED2-9EDA-5AB2EED6D02F}"/>
              </a:ext>
            </a:extLst>
          </p:cNvPr>
          <p:cNvSpPr txBox="1"/>
          <p:nvPr/>
        </p:nvSpPr>
        <p:spPr>
          <a:xfrm>
            <a:off x="3538065" y="3201594"/>
            <a:ext cx="1676400" cy="646331"/>
          </a:xfrm>
          <a:prstGeom prst="rect">
            <a:avLst/>
          </a:prstGeom>
          <a:noFill/>
        </p:spPr>
        <p:txBody>
          <a:bodyPr wrap="square" rtlCol="0">
            <a:spAutoFit/>
          </a:bodyPr>
          <a:lstStyle/>
          <a:p>
            <a:r>
              <a:rPr lang="da-DK" sz="1200" dirty="0"/>
              <a:t>125 g kyllingebryst bidrager med 29 g protein</a:t>
            </a:r>
          </a:p>
        </p:txBody>
      </p:sp>
      <p:pic>
        <p:nvPicPr>
          <p:cNvPr id="28" name="Billede 27">
            <a:extLst>
              <a:ext uri="{FF2B5EF4-FFF2-40B4-BE49-F238E27FC236}">
                <a16:creationId xmlns:a16="http://schemas.microsoft.com/office/drawing/2014/main" id="{9E60B6A0-59A8-404F-A5CE-89BC7908E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18" name="Lige forbindelse 17">
            <a:extLst>
              <a:ext uri="{FF2B5EF4-FFF2-40B4-BE49-F238E27FC236}">
                <a16:creationId xmlns:a16="http://schemas.microsoft.com/office/drawing/2014/main" id="{B7E4E954-7E87-4367-96D6-BD44650211F1}"/>
              </a:ext>
            </a:extLst>
          </p:cNvPr>
          <p:cNvCxnSpPr>
            <a:cxnSpLocks/>
          </p:cNvCxnSpPr>
          <p:nvPr/>
        </p:nvCxnSpPr>
        <p:spPr>
          <a:xfrm flipV="1">
            <a:off x="3078303" y="3524760"/>
            <a:ext cx="462244"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Lige forbindelse 18">
            <a:extLst>
              <a:ext uri="{FF2B5EF4-FFF2-40B4-BE49-F238E27FC236}">
                <a16:creationId xmlns:a16="http://schemas.microsoft.com/office/drawing/2014/main" id="{BC189697-575F-417F-9E4E-5D665AC03A75}"/>
              </a:ext>
            </a:extLst>
          </p:cNvPr>
          <p:cNvCxnSpPr>
            <a:cxnSpLocks/>
          </p:cNvCxnSpPr>
          <p:nvPr/>
        </p:nvCxnSpPr>
        <p:spPr>
          <a:xfrm>
            <a:off x="3078303" y="4415316"/>
            <a:ext cx="61897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Lige forbindelse 19">
            <a:extLst>
              <a:ext uri="{FF2B5EF4-FFF2-40B4-BE49-F238E27FC236}">
                <a16:creationId xmlns:a16="http://schemas.microsoft.com/office/drawing/2014/main" id="{8DF1761B-2128-445C-B543-70DBF298BEB8}"/>
              </a:ext>
            </a:extLst>
          </p:cNvPr>
          <p:cNvCxnSpPr>
            <a:cxnSpLocks/>
          </p:cNvCxnSpPr>
          <p:nvPr/>
        </p:nvCxnSpPr>
        <p:spPr>
          <a:xfrm>
            <a:off x="1624797" y="4377594"/>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Lige forbindelse 20">
            <a:extLst>
              <a:ext uri="{FF2B5EF4-FFF2-40B4-BE49-F238E27FC236}">
                <a16:creationId xmlns:a16="http://schemas.microsoft.com/office/drawing/2014/main" id="{236B4E47-9946-4A33-8DD4-B10A4D26819C}"/>
              </a:ext>
            </a:extLst>
          </p:cNvPr>
          <p:cNvCxnSpPr>
            <a:cxnSpLocks/>
          </p:cNvCxnSpPr>
          <p:nvPr/>
        </p:nvCxnSpPr>
        <p:spPr>
          <a:xfrm>
            <a:off x="1624797" y="3720069"/>
            <a:ext cx="883815" cy="0"/>
          </a:xfrm>
          <a:prstGeom prst="line">
            <a:avLst/>
          </a:prstGeom>
        </p:spPr>
        <p:style>
          <a:lnRef idx="1">
            <a:schemeClr val="accent3"/>
          </a:lnRef>
          <a:fillRef idx="0">
            <a:schemeClr val="accent3"/>
          </a:fillRef>
          <a:effectRef idx="0">
            <a:schemeClr val="accent3"/>
          </a:effectRef>
          <a:fontRef idx="minor">
            <a:schemeClr val="tx1"/>
          </a:fontRef>
        </p:style>
      </p:cxnSp>
      <p:pic>
        <p:nvPicPr>
          <p:cNvPr id="5" name="Billede 4">
            <a:extLst>
              <a:ext uri="{FF2B5EF4-FFF2-40B4-BE49-F238E27FC236}">
                <a16:creationId xmlns:a16="http://schemas.microsoft.com/office/drawing/2014/main" id="{56341AB9-3E18-3246-90C7-A3A700764439}"/>
              </a:ext>
            </a:extLst>
          </p:cNvPr>
          <p:cNvPicPr>
            <a:picLocks noChangeAspect="1"/>
          </p:cNvPicPr>
          <p:nvPr/>
        </p:nvPicPr>
        <p:blipFill>
          <a:blip r:embed="rId5"/>
          <a:stretch>
            <a:fillRect/>
          </a:stretch>
        </p:blipFill>
        <p:spPr>
          <a:xfrm>
            <a:off x="0" y="21195"/>
            <a:ext cx="12192000" cy="1580231"/>
          </a:xfrm>
          <a:prstGeom prst="rect">
            <a:avLst/>
          </a:prstGeom>
        </p:spPr>
      </p:pic>
      <p:sp>
        <p:nvSpPr>
          <p:cNvPr id="4" name="Tekstfelt 3">
            <a:extLst>
              <a:ext uri="{FF2B5EF4-FFF2-40B4-BE49-F238E27FC236}">
                <a16:creationId xmlns:a16="http://schemas.microsoft.com/office/drawing/2014/main" id="{822A86B7-C943-D745-9F23-84D880698104}"/>
              </a:ext>
            </a:extLst>
          </p:cNvPr>
          <p:cNvSpPr txBox="1"/>
          <p:nvPr/>
        </p:nvSpPr>
        <p:spPr>
          <a:xfrm>
            <a:off x="1685928" y="5282055"/>
            <a:ext cx="2182806" cy="369332"/>
          </a:xfrm>
          <a:prstGeom prst="rect">
            <a:avLst/>
          </a:prstGeom>
          <a:noFill/>
        </p:spPr>
        <p:txBody>
          <a:bodyPr wrap="square" rtlCol="0">
            <a:spAutoFit/>
          </a:bodyPr>
          <a:lstStyle/>
          <a:p>
            <a:r>
              <a:rPr lang="da-DK" dirty="0"/>
              <a:t>2103 kJ = 501 kcal</a:t>
            </a:r>
          </a:p>
        </p:txBody>
      </p:sp>
      <p:sp>
        <p:nvSpPr>
          <p:cNvPr id="6" name="Tekstfelt 5">
            <a:extLst>
              <a:ext uri="{FF2B5EF4-FFF2-40B4-BE49-F238E27FC236}">
                <a16:creationId xmlns:a16="http://schemas.microsoft.com/office/drawing/2014/main" id="{A23B032C-8362-B74A-9462-3F9F759F5712}"/>
              </a:ext>
            </a:extLst>
          </p:cNvPr>
          <p:cNvSpPr txBox="1"/>
          <p:nvPr/>
        </p:nvSpPr>
        <p:spPr>
          <a:xfrm>
            <a:off x="5343055" y="5296343"/>
            <a:ext cx="2315048" cy="369332"/>
          </a:xfrm>
          <a:prstGeom prst="rect">
            <a:avLst/>
          </a:prstGeom>
          <a:noFill/>
        </p:spPr>
        <p:txBody>
          <a:bodyPr wrap="square" rtlCol="0">
            <a:spAutoFit/>
          </a:bodyPr>
          <a:lstStyle/>
          <a:p>
            <a:r>
              <a:rPr lang="da-DK" dirty="0"/>
              <a:t>2006 kJ = 478 kcal</a:t>
            </a:r>
          </a:p>
        </p:txBody>
      </p:sp>
    </p:spTree>
    <p:extLst>
      <p:ext uri="{BB962C8B-B14F-4D97-AF65-F5344CB8AC3E}">
        <p14:creationId xmlns:p14="http://schemas.microsoft.com/office/powerpoint/2010/main" val="1466813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A0B941C1-5544-4077-A704-F0C1C463FAEF}"/>
              </a:ext>
            </a:extLst>
          </p:cNvPr>
          <p:cNvSpPr>
            <a:spLocks noGrp="1"/>
          </p:cNvSpPr>
          <p:nvPr>
            <p:ph type="subTitle" idx="1"/>
          </p:nvPr>
        </p:nvSpPr>
        <p:spPr>
          <a:xfrm>
            <a:off x="2226951" y="6409168"/>
            <a:ext cx="4212134" cy="355579"/>
          </a:xfr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a:normAutofit fontScale="92500"/>
          </a:bodyPr>
          <a:lstStyle/>
          <a:p>
            <a:pPr algn="l"/>
            <a:r>
              <a:rPr lang="da-DK" sz="1400" dirty="0">
                <a:solidFill>
                  <a:sysClr val="windowText" lastClr="000000"/>
                </a:solidFill>
              </a:rPr>
              <a:t>En mælkesnitte indeholder ca. 100 kJ mere end en banan.</a:t>
            </a:r>
          </a:p>
        </p:txBody>
      </p:sp>
      <p:pic>
        <p:nvPicPr>
          <p:cNvPr id="5" name="Billede 4">
            <a:extLst>
              <a:ext uri="{FF2B5EF4-FFF2-40B4-BE49-F238E27FC236}">
                <a16:creationId xmlns:a16="http://schemas.microsoft.com/office/drawing/2014/main" id="{5C172AE9-BB74-4C20-A9A9-18C525AEB338}"/>
              </a:ext>
            </a:extLst>
          </p:cNvPr>
          <p:cNvPicPr>
            <a:picLocks noChangeAspect="1"/>
          </p:cNvPicPr>
          <p:nvPr/>
        </p:nvPicPr>
        <p:blipFill rotWithShape="1">
          <a:blip r:embed="rId2">
            <a:extLst>
              <a:ext uri="{28A0092B-C50C-407E-A947-70E740481C1C}">
                <a14:useLocalDpi xmlns:a14="http://schemas.microsoft.com/office/drawing/2010/main" val="0"/>
              </a:ext>
            </a:extLst>
          </a:blip>
          <a:srcRect b="22201"/>
          <a:stretch/>
        </p:blipFill>
        <p:spPr>
          <a:xfrm>
            <a:off x="1524836" y="2902998"/>
            <a:ext cx="6155683" cy="2169066"/>
          </a:xfrm>
          <a:prstGeom prst="rect">
            <a:avLst/>
          </a:prstGeom>
        </p:spPr>
      </p:pic>
      <p:sp>
        <p:nvSpPr>
          <p:cNvPr id="7" name="Tekstfelt 6">
            <a:extLst>
              <a:ext uri="{FF2B5EF4-FFF2-40B4-BE49-F238E27FC236}">
                <a16:creationId xmlns:a16="http://schemas.microsoft.com/office/drawing/2014/main" id="{86201F3A-05E0-40CA-B896-54EC8F5A20F1}"/>
              </a:ext>
            </a:extLst>
          </p:cNvPr>
          <p:cNvSpPr txBox="1"/>
          <p:nvPr/>
        </p:nvSpPr>
        <p:spPr>
          <a:xfrm>
            <a:off x="2597639" y="1700460"/>
            <a:ext cx="3677502" cy="584775"/>
          </a:xfrm>
          <a:prstGeom prst="rect">
            <a:avLst/>
          </a:prstGeom>
          <a:noFill/>
        </p:spPr>
        <p:txBody>
          <a:bodyPr wrap="square" rtlCol="0">
            <a:spAutoFit/>
          </a:bodyPr>
          <a:lstStyle/>
          <a:p>
            <a:pPr algn="ctr"/>
            <a:r>
              <a:rPr lang="da-DK" sz="3200" dirty="0">
                <a:latin typeface="+mj-lt"/>
              </a:rPr>
              <a:t>Mellemmåltid</a:t>
            </a:r>
          </a:p>
        </p:txBody>
      </p:sp>
      <p:pic>
        <p:nvPicPr>
          <p:cNvPr id="9" name="Billede 8">
            <a:extLst>
              <a:ext uri="{FF2B5EF4-FFF2-40B4-BE49-F238E27FC236}">
                <a16:creationId xmlns:a16="http://schemas.microsoft.com/office/drawing/2014/main" id="{BC5C289E-D013-400C-A429-CD95D03DF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3709" y="3046759"/>
            <a:ext cx="3085384" cy="2376579"/>
          </a:xfrm>
          <a:prstGeom prst="rect">
            <a:avLst/>
          </a:prstGeom>
        </p:spPr>
      </p:pic>
      <p:sp>
        <p:nvSpPr>
          <p:cNvPr id="2" name="Rektangel 1">
            <a:extLst>
              <a:ext uri="{FF2B5EF4-FFF2-40B4-BE49-F238E27FC236}">
                <a16:creationId xmlns:a16="http://schemas.microsoft.com/office/drawing/2014/main" id="{32933D8B-9EA6-4568-A1BD-B29FC8DAB011}"/>
              </a:ext>
            </a:extLst>
          </p:cNvPr>
          <p:cNvSpPr/>
          <p:nvPr/>
        </p:nvSpPr>
        <p:spPr>
          <a:xfrm>
            <a:off x="8947146" y="2492761"/>
            <a:ext cx="3126322" cy="553998"/>
          </a:xfrm>
          <a:prstGeom prst="rect">
            <a:avLst/>
          </a:prstGeom>
        </p:spPr>
        <p:txBody>
          <a:bodyPr wrap="square">
            <a:spAutoFit/>
          </a:bodyPr>
          <a:lstStyle/>
          <a:p>
            <a:r>
              <a:rPr lang="da-DK" sz="1500" dirty="0">
                <a:solidFill>
                  <a:schemeClr val="accent1">
                    <a:lumMod val="60000"/>
                    <a:lumOff val="40000"/>
                  </a:schemeClr>
                </a:solidFill>
              </a:rPr>
              <a:t>Tip: For at forbrænde 444 kJ skal du fx gå i moderat tempo i ca. 45 minutter.</a:t>
            </a:r>
          </a:p>
        </p:txBody>
      </p:sp>
      <p:pic>
        <p:nvPicPr>
          <p:cNvPr id="8" name="Billede 7">
            <a:extLst>
              <a:ext uri="{FF2B5EF4-FFF2-40B4-BE49-F238E27FC236}">
                <a16:creationId xmlns:a16="http://schemas.microsoft.com/office/drawing/2014/main" id="{21A5F51D-6991-4330-AC81-E9A064A601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6" name="Tekstfelt 5">
            <a:extLst>
              <a:ext uri="{FF2B5EF4-FFF2-40B4-BE49-F238E27FC236}">
                <a16:creationId xmlns:a16="http://schemas.microsoft.com/office/drawing/2014/main" id="{E569C7EB-6C6B-49B7-991F-C9DDAF67600A}"/>
              </a:ext>
            </a:extLst>
          </p:cNvPr>
          <p:cNvSpPr txBox="1"/>
          <p:nvPr/>
        </p:nvSpPr>
        <p:spPr>
          <a:xfrm>
            <a:off x="-37359" y="3571822"/>
            <a:ext cx="1712456" cy="646331"/>
          </a:xfrm>
          <a:prstGeom prst="rect">
            <a:avLst/>
          </a:prstGeom>
          <a:noFill/>
        </p:spPr>
        <p:txBody>
          <a:bodyPr wrap="square" rtlCol="0">
            <a:spAutoFit/>
          </a:bodyPr>
          <a:lstStyle/>
          <a:p>
            <a:r>
              <a:rPr lang="da-DK" sz="1200" dirty="0"/>
              <a:t>100 g banan bidrager med 353 </a:t>
            </a:r>
            <a:r>
              <a:rPr lang="da-DK" sz="1100" dirty="0"/>
              <a:t>mg</a:t>
            </a:r>
            <a:r>
              <a:rPr lang="da-DK" sz="1200" dirty="0"/>
              <a:t> kalium og 28 mg magnesium</a:t>
            </a:r>
          </a:p>
        </p:txBody>
      </p:sp>
      <p:cxnSp>
        <p:nvCxnSpPr>
          <p:cNvPr id="12" name="Lige forbindelse 11">
            <a:extLst>
              <a:ext uri="{FF2B5EF4-FFF2-40B4-BE49-F238E27FC236}">
                <a16:creationId xmlns:a16="http://schemas.microsoft.com/office/drawing/2014/main" id="{81718BD5-50D7-44A3-B42D-4B528FBC95D7}"/>
              </a:ext>
            </a:extLst>
          </p:cNvPr>
          <p:cNvCxnSpPr>
            <a:cxnSpLocks/>
          </p:cNvCxnSpPr>
          <p:nvPr/>
        </p:nvCxnSpPr>
        <p:spPr>
          <a:xfrm>
            <a:off x="1524836" y="3894988"/>
            <a:ext cx="818869" cy="0"/>
          </a:xfrm>
          <a:prstGeom prst="line">
            <a:avLst/>
          </a:prstGeom>
        </p:spPr>
        <p:style>
          <a:lnRef idx="1">
            <a:schemeClr val="accent3"/>
          </a:lnRef>
          <a:fillRef idx="0">
            <a:schemeClr val="accent3"/>
          </a:fillRef>
          <a:effectRef idx="0">
            <a:schemeClr val="accent3"/>
          </a:effectRef>
          <a:fontRef idx="minor">
            <a:schemeClr val="tx1"/>
          </a:fontRef>
        </p:style>
      </p:cxnSp>
      <p:pic>
        <p:nvPicPr>
          <p:cNvPr id="10" name="Billede 9">
            <a:extLst>
              <a:ext uri="{FF2B5EF4-FFF2-40B4-BE49-F238E27FC236}">
                <a16:creationId xmlns:a16="http://schemas.microsoft.com/office/drawing/2014/main" id="{CE543A61-77BA-8F47-AF07-32F822F51806}"/>
              </a:ext>
            </a:extLst>
          </p:cNvPr>
          <p:cNvPicPr>
            <a:picLocks noChangeAspect="1"/>
          </p:cNvPicPr>
          <p:nvPr/>
        </p:nvPicPr>
        <p:blipFill>
          <a:blip r:embed="rId5"/>
          <a:stretch>
            <a:fillRect/>
          </a:stretch>
        </p:blipFill>
        <p:spPr>
          <a:xfrm>
            <a:off x="0" y="8492"/>
            <a:ext cx="12192000" cy="1580231"/>
          </a:xfrm>
          <a:prstGeom prst="rect">
            <a:avLst/>
          </a:prstGeom>
        </p:spPr>
      </p:pic>
      <p:sp>
        <p:nvSpPr>
          <p:cNvPr id="4" name="Tekstfelt 3">
            <a:extLst>
              <a:ext uri="{FF2B5EF4-FFF2-40B4-BE49-F238E27FC236}">
                <a16:creationId xmlns:a16="http://schemas.microsoft.com/office/drawing/2014/main" id="{035DDC40-DFF6-0E4A-9210-569D46BF4440}"/>
              </a:ext>
            </a:extLst>
          </p:cNvPr>
          <p:cNvSpPr txBox="1"/>
          <p:nvPr/>
        </p:nvSpPr>
        <p:spPr>
          <a:xfrm>
            <a:off x="1843087" y="5200647"/>
            <a:ext cx="1928813" cy="369332"/>
          </a:xfrm>
          <a:prstGeom prst="rect">
            <a:avLst/>
          </a:prstGeom>
          <a:noFill/>
        </p:spPr>
        <p:txBody>
          <a:bodyPr wrap="square" rtlCol="0">
            <a:spAutoFit/>
          </a:bodyPr>
          <a:lstStyle/>
          <a:p>
            <a:r>
              <a:rPr lang="da-DK" dirty="0"/>
              <a:t>353 kJ = 84 kJ</a:t>
            </a:r>
          </a:p>
        </p:txBody>
      </p:sp>
      <p:sp>
        <p:nvSpPr>
          <p:cNvPr id="11" name="Tekstfelt 10">
            <a:extLst>
              <a:ext uri="{FF2B5EF4-FFF2-40B4-BE49-F238E27FC236}">
                <a16:creationId xmlns:a16="http://schemas.microsoft.com/office/drawing/2014/main" id="{592418AE-B7B4-A948-82C5-EC1644003192}"/>
              </a:ext>
            </a:extLst>
          </p:cNvPr>
          <p:cNvSpPr txBox="1"/>
          <p:nvPr/>
        </p:nvSpPr>
        <p:spPr>
          <a:xfrm>
            <a:off x="5443544" y="5214935"/>
            <a:ext cx="2771097" cy="369332"/>
          </a:xfrm>
          <a:prstGeom prst="rect">
            <a:avLst/>
          </a:prstGeom>
          <a:noFill/>
        </p:spPr>
        <p:txBody>
          <a:bodyPr wrap="square" rtlCol="0">
            <a:spAutoFit/>
          </a:bodyPr>
          <a:lstStyle/>
          <a:p>
            <a:r>
              <a:rPr lang="da-DK" dirty="0"/>
              <a:t>444 kJ = 106 kcal</a:t>
            </a:r>
          </a:p>
        </p:txBody>
      </p:sp>
    </p:spTree>
    <p:extLst>
      <p:ext uri="{BB962C8B-B14F-4D97-AF65-F5344CB8AC3E}">
        <p14:creationId xmlns:p14="http://schemas.microsoft.com/office/powerpoint/2010/main" val="3312583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DB7A77D-FCBF-CF50-8DA6-52B1717A6F84}"/>
              </a:ext>
            </a:extLst>
          </p:cNvPr>
          <p:cNvGraphicFramePr>
            <a:graphicFrameLocks/>
          </p:cNvGraphicFramePr>
          <p:nvPr>
            <p:extLst>
              <p:ext uri="{D42A27DB-BD31-4B8C-83A1-F6EECF244321}">
                <p14:modId xmlns:p14="http://schemas.microsoft.com/office/powerpoint/2010/main" val="395781102"/>
              </p:ext>
            </p:extLst>
          </p:nvPr>
        </p:nvGraphicFramePr>
        <p:xfrm>
          <a:off x="3318962" y="2167788"/>
          <a:ext cx="4950612" cy="3070208"/>
        </p:xfrm>
        <a:graphic>
          <a:graphicData uri="http://schemas.openxmlformats.org/drawingml/2006/chart">
            <c:chart xmlns:c="http://schemas.openxmlformats.org/drawingml/2006/chart" xmlns:r="http://schemas.openxmlformats.org/officeDocument/2006/relationships" r:id="rId3"/>
          </a:graphicData>
        </a:graphic>
      </p:graphicFrame>
      <p:pic>
        <p:nvPicPr>
          <p:cNvPr id="17" name="Billede 16">
            <a:extLst>
              <a:ext uri="{FF2B5EF4-FFF2-40B4-BE49-F238E27FC236}">
                <a16:creationId xmlns:a16="http://schemas.microsoft.com/office/drawing/2014/main" id="{59EA7068-2FDF-4EDA-9580-740A45739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01DFC82C-C1ED-A043-BCBD-F22CEFA8EEED}"/>
              </a:ext>
            </a:extLst>
          </p:cNvPr>
          <p:cNvSpPr txBox="1"/>
          <p:nvPr/>
        </p:nvSpPr>
        <p:spPr>
          <a:xfrm>
            <a:off x="3603940" y="6417364"/>
            <a:ext cx="5749290" cy="261610"/>
          </a:xfrm>
          <a:prstGeom prst="rect">
            <a:avLst/>
          </a:prstGeom>
          <a:noFill/>
        </p:spPr>
        <p:txBody>
          <a:bodyPr wrap="square" rtlCol="0">
            <a:spAutoFit/>
          </a:bodyPr>
          <a:lstStyle/>
          <a:p>
            <a:r>
              <a:rPr lang="en-US" sz="1100" dirty="0" err="1"/>
              <a:t>Kilde</a:t>
            </a:r>
            <a:r>
              <a:rPr lang="en-US" sz="1100" dirty="0"/>
              <a:t>: </a:t>
            </a:r>
            <a:r>
              <a:rPr lang="en-US" sz="1100" dirty="0">
                <a:hlinkClick r:id="rId5"/>
              </a:rPr>
              <a:t>https://altomkost.dk/fakta/naeringsindhold-i-maden/energiprocenter/</a:t>
            </a:r>
            <a:r>
              <a:rPr lang="en-US" sz="1100" dirty="0"/>
              <a:t> </a:t>
            </a:r>
          </a:p>
        </p:txBody>
      </p:sp>
      <p:sp>
        <p:nvSpPr>
          <p:cNvPr id="10" name="Tekstfelt 9">
            <a:extLst>
              <a:ext uri="{FF2B5EF4-FFF2-40B4-BE49-F238E27FC236}">
                <a16:creationId xmlns:a16="http://schemas.microsoft.com/office/drawing/2014/main" id="{1F743A6E-FD6F-6A4F-9893-08DCA23F9B10}"/>
              </a:ext>
            </a:extLst>
          </p:cNvPr>
          <p:cNvSpPr txBox="1"/>
          <p:nvPr/>
        </p:nvSpPr>
        <p:spPr>
          <a:xfrm>
            <a:off x="4612013" y="3694410"/>
            <a:ext cx="1327617" cy="276999"/>
          </a:xfrm>
          <a:prstGeom prst="rect">
            <a:avLst/>
          </a:prstGeom>
          <a:noFill/>
        </p:spPr>
        <p:txBody>
          <a:bodyPr wrap="square" rtlCol="0">
            <a:spAutoFit/>
          </a:bodyPr>
          <a:lstStyle/>
          <a:p>
            <a:r>
              <a:rPr lang="da-DK" sz="1200" dirty="0"/>
              <a:t>Kulhydrat: 52 E%</a:t>
            </a:r>
          </a:p>
        </p:txBody>
      </p:sp>
      <p:sp>
        <p:nvSpPr>
          <p:cNvPr id="13" name="Tekstfelt 12">
            <a:extLst>
              <a:ext uri="{FF2B5EF4-FFF2-40B4-BE49-F238E27FC236}">
                <a16:creationId xmlns:a16="http://schemas.microsoft.com/office/drawing/2014/main" id="{1EA09E59-695D-9E43-AA57-BAA2ACF3783B}"/>
              </a:ext>
            </a:extLst>
          </p:cNvPr>
          <p:cNvSpPr txBox="1"/>
          <p:nvPr/>
        </p:nvSpPr>
        <p:spPr>
          <a:xfrm>
            <a:off x="5767635" y="2957078"/>
            <a:ext cx="1188349" cy="307777"/>
          </a:xfrm>
          <a:prstGeom prst="rect">
            <a:avLst/>
          </a:prstGeom>
          <a:noFill/>
        </p:spPr>
        <p:txBody>
          <a:bodyPr wrap="square" rtlCol="0">
            <a:spAutoFit/>
          </a:bodyPr>
          <a:lstStyle/>
          <a:p>
            <a:r>
              <a:rPr lang="en-US" sz="1200" dirty="0"/>
              <a:t>Protein</a:t>
            </a:r>
            <a:r>
              <a:rPr lang="en-US" sz="1400" dirty="0"/>
              <a:t>: </a:t>
            </a:r>
            <a:r>
              <a:rPr lang="en-US" sz="1200" dirty="0"/>
              <a:t>15 E%</a:t>
            </a:r>
          </a:p>
        </p:txBody>
      </p:sp>
      <p:sp>
        <p:nvSpPr>
          <p:cNvPr id="14" name="Tekstfelt 13">
            <a:extLst>
              <a:ext uri="{FF2B5EF4-FFF2-40B4-BE49-F238E27FC236}">
                <a16:creationId xmlns:a16="http://schemas.microsoft.com/office/drawing/2014/main" id="{D9D6718D-CCC9-5C40-B50A-24CEF2F4A13C}"/>
              </a:ext>
            </a:extLst>
          </p:cNvPr>
          <p:cNvSpPr txBox="1"/>
          <p:nvPr/>
        </p:nvSpPr>
        <p:spPr>
          <a:xfrm>
            <a:off x="6034099" y="3836135"/>
            <a:ext cx="1042987" cy="276999"/>
          </a:xfrm>
          <a:prstGeom prst="rect">
            <a:avLst/>
          </a:prstGeom>
          <a:noFill/>
        </p:spPr>
        <p:txBody>
          <a:bodyPr wrap="square" rtlCol="0">
            <a:spAutoFit/>
          </a:bodyPr>
          <a:lstStyle/>
          <a:p>
            <a:r>
              <a:rPr lang="da-DK" sz="1200" dirty="0"/>
              <a:t>Fedt: 33 E%</a:t>
            </a:r>
          </a:p>
        </p:txBody>
      </p:sp>
      <p:sp>
        <p:nvSpPr>
          <p:cNvPr id="15" name="Tekstfelt 14">
            <a:extLst>
              <a:ext uri="{FF2B5EF4-FFF2-40B4-BE49-F238E27FC236}">
                <a16:creationId xmlns:a16="http://schemas.microsoft.com/office/drawing/2014/main" id="{62F8F76C-D4B3-6049-9485-55C570229A25}"/>
              </a:ext>
            </a:extLst>
          </p:cNvPr>
          <p:cNvSpPr txBox="1"/>
          <p:nvPr/>
        </p:nvSpPr>
        <p:spPr>
          <a:xfrm>
            <a:off x="6225450" y="2602913"/>
            <a:ext cx="1311230" cy="276999"/>
          </a:xfrm>
          <a:prstGeom prst="rect">
            <a:avLst/>
          </a:prstGeom>
          <a:solidFill>
            <a:schemeClr val="bg1">
              <a:lumMod val="95000"/>
            </a:schemeClr>
          </a:solidFill>
          <a:ln>
            <a:noFill/>
          </a:ln>
        </p:spPr>
        <p:txBody>
          <a:bodyPr wrap="square" rtlCol="0">
            <a:spAutoFit/>
          </a:bodyPr>
          <a:lstStyle/>
          <a:p>
            <a:r>
              <a:rPr lang="en-US" sz="1200" dirty="0"/>
              <a:t>Protein: 10-20 E%</a:t>
            </a:r>
          </a:p>
        </p:txBody>
      </p:sp>
      <p:sp>
        <p:nvSpPr>
          <p:cNvPr id="18" name="Tekstfelt 17">
            <a:extLst>
              <a:ext uri="{FF2B5EF4-FFF2-40B4-BE49-F238E27FC236}">
                <a16:creationId xmlns:a16="http://schemas.microsoft.com/office/drawing/2014/main" id="{A9709EEE-002D-734D-A2C6-A4CE84397F69}"/>
              </a:ext>
            </a:extLst>
          </p:cNvPr>
          <p:cNvSpPr txBox="1"/>
          <p:nvPr/>
        </p:nvSpPr>
        <p:spPr>
          <a:xfrm>
            <a:off x="6589712" y="4188433"/>
            <a:ext cx="1133398" cy="276999"/>
          </a:xfrm>
          <a:prstGeom prst="rect">
            <a:avLst/>
          </a:prstGeom>
          <a:solidFill>
            <a:schemeClr val="bg1">
              <a:lumMod val="95000"/>
            </a:schemeClr>
          </a:solidFill>
          <a:ln>
            <a:noFill/>
          </a:ln>
        </p:spPr>
        <p:txBody>
          <a:bodyPr wrap="square" rtlCol="0">
            <a:spAutoFit/>
          </a:bodyPr>
          <a:lstStyle/>
          <a:p>
            <a:r>
              <a:rPr lang="da-DK" sz="1200" dirty="0"/>
              <a:t>Fedt: 25-40 E%</a:t>
            </a:r>
          </a:p>
        </p:txBody>
      </p:sp>
      <p:sp>
        <p:nvSpPr>
          <p:cNvPr id="19" name="Tekstfelt 18">
            <a:extLst>
              <a:ext uri="{FF2B5EF4-FFF2-40B4-BE49-F238E27FC236}">
                <a16:creationId xmlns:a16="http://schemas.microsoft.com/office/drawing/2014/main" id="{10145043-4A00-004F-8385-3856816A20A1}"/>
              </a:ext>
            </a:extLst>
          </p:cNvPr>
          <p:cNvSpPr txBox="1"/>
          <p:nvPr/>
        </p:nvSpPr>
        <p:spPr>
          <a:xfrm>
            <a:off x="3626010" y="4321553"/>
            <a:ext cx="1434745" cy="276999"/>
          </a:xfrm>
          <a:prstGeom prst="rect">
            <a:avLst/>
          </a:prstGeom>
          <a:solidFill>
            <a:schemeClr val="bg1">
              <a:lumMod val="95000"/>
            </a:schemeClr>
          </a:solidFill>
          <a:ln>
            <a:noFill/>
          </a:ln>
        </p:spPr>
        <p:txBody>
          <a:bodyPr wrap="square" rtlCol="0">
            <a:spAutoFit/>
          </a:bodyPr>
          <a:lstStyle/>
          <a:p>
            <a:r>
              <a:rPr lang="da-DK" sz="1200" dirty="0"/>
              <a:t>Kulhydrat: 45-60 E%</a:t>
            </a:r>
          </a:p>
        </p:txBody>
      </p:sp>
      <p:sp>
        <p:nvSpPr>
          <p:cNvPr id="22" name="Tekstfelt 21">
            <a:extLst>
              <a:ext uri="{FF2B5EF4-FFF2-40B4-BE49-F238E27FC236}">
                <a16:creationId xmlns:a16="http://schemas.microsoft.com/office/drawing/2014/main" id="{C4FBA446-2168-4BC2-A557-3304AFE51B9F}"/>
              </a:ext>
            </a:extLst>
          </p:cNvPr>
          <p:cNvSpPr txBox="1"/>
          <p:nvPr/>
        </p:nvSpPr>
        <p:spPr>
          <a:xfrm>
            <a:off x="4261609" y="5313083"/>
            <a:ext cx="3356042" cy="954107"/>
          </a:xfrm>
          <a:prstGeom prst="rect">
            <a:avLst/>
          </a:prstGeom>
          <a:solidFill>
            <a:schemeClr val="bg1">
              <a:lumMod val="95000"/>
            </a:schemeClr>
          </a:solidFill>
          <a:ln>
            <a:noFill/>
          </a:ln>
        </p:spPr>
        <p:txBody>
          <a:bodyPr wrap="square" rtlCol="0">
            <a:spAutoFit/>
          </a:bodyPr>
          <a:lstStyle/>
          <a:p>
            <a:r>
              <a:rPr lang="da-DK" sz="1400" dirty="0"/>
              <a:t>Den anbefalede makronæringsstoffordeling er angivet i energiprocent (E%). </a:t>
            </a:r>
          </a:p>
          <a:p>
            <a:r>
              <a:rPr lang="da-DK" sz="1400" dirty="0"/>
              <a:t>Grå bokse = intervaller. </a:t>
            </a:r>
          </a:p>
          <a:p>
            <a:r>
              <a:rPr lang="da-DK" sz="1400" dirty="0"/>
              <a:t>Diagrammet = middelværdier.</a:t>
            </a:r>
          </a:p>
        </p:txBody>
      </p:sp>
      <p:sp>
        <p:nvSpPr>
          <p:cNvPr id="7" name="Tekstfelt 6">
            <a:extLst>
              <a:ext uri="{FF2B5EF4-FFF2-40B4-BE49-F238E27FC236}">
                <a16:creationId xmlns:a16="http://schemas.microsoft.com/office/drawing/2014/main" id="{AEB16CEE-4184-8AE7-250A-4088654302BF}"/>
              </a:ext>
            </a:extLst>
          </p:cNvPr>
          <p:cNvSpPr txBox="1"/>
          <p:nvPr/>
        </p:nvSpPr>
        <p:spPr>
          <a:xfrm>
            <a:off x="5939630" y="4669724"/>
            <a:ext cx="1252476" cy="461665"/>
          </a:xfrm>
          <a:prstGeom prst="rect">
            <a:avLst/>
          </a:prstGeom>
          <a:noFill/>
        </p:spPr>
        <p:txBody>
          <a:bodyPr wrap="square">
            <a:spAutoFit/>
          </a:bodyPr>
          <a:lstStyle/>
          <a:p>
            <a:r>
              <a:rPr lang="da-DK" sz="1200" dirty="0"/>
              <a:t>Heraf mættet fedt max: 10 E%</a:t>
            </a:r>
          </a:p>
        </p:txBody>
      </p:sp>
      <p:pic>
        <p:nvPicPr>
          <p:cNvPr id="4" name="Billede 3">
            <a:extLst>
              <a:ext uri="{FF2B5EF4-FFF2-40B4-BE49-F238E27FC236}">
                <a16:creationId xmlns:a16="http://schemas.microsoft.com/office/drawing/2014/main" id="{6EE20BC1-16EA-BE4D-A332-A37755009E07}"/>
              </a:ext>
            </a:extLst>
          </p:cNvPr>
          <p:cNvPicPr>
            <a:picLocks noChangeAspect="1"/>
          </p:cNvPicPr>
          <p:nvPr/>
        </p:nvPicPr>
        <p:blipFill>
          <a:blip r:embed="rId6"/>
          <a:stretch>
            <a:fillRect/>
          </a:stretch>
        </p:blipFill>
        <p:spPr>
          <a:xfrm>
            <a:off x="0" y="12402"/>
            <a:ext cx="12192000" cy="1580231"/>
          </a:xfrm>
          <a:prstGeom prst="rect">
            <a:avLst/>
          </a:prstGeom>
        </p:spPr>
      </p:pic>
    </p:spTree>
    <p:extLst>
      <p:ext uri="{BB962C8B-B14F-4D97-AF65-F5344CB8AC3E}">
        <p14:creationId xmlns:p14="http://schemas.microsoft.com/office/powerpoint/2010/main" val="47056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a:xfrm>
            <a:off x="838200" y="2347468"/>
            <a:ext cx="10515600" cy="3447831"/>
          </a:xfrm>
        </p:spPr>
        <p:txBody>
          <a:bodyPr>
            <a:normAutofit/>
          </a:bodyPr>
          <a:lstStyle/>
          <a:p>
            <a:pPr marL="0" indent="0" algn="ctr">
              <a:buNone/>
            </a:pPr>
            <a:r>
              <a:rPr lang="da-DK" sz="4000" b="1" dirty="0"/>
              <a:t>Råderumsfødevarer</a:t>
            </a:r>
            <a:endParaRPr lang="da-DK" sz="3200" dirty="0"/>
          </a:p>
          <a:p>
            <a:pPr marL="0" indent="0" algn="ctr">
              <a:buNone/>
            </a:pPr>
            <a:r>
              <a:rPr lang="da-DK" sz="3200" i="1" dirty="0"/>
              <a:t> Kalorier fra bl.a. slik, chokolade, kage, is, dessert og</a:t>
            </a:r>
          </a:p>
          <a:p>
            <a:pPr marL="0" indent="0" algn="ctr">
              <a:buNone/>
            </a:pPr>
            <a:r>
              <a:rPr lang="da-DK" sz="3200" i="1" dirty="0"/>
              <a:t>snackbarer, sodavand, energidrikke samt</a:t>
            </a:r>
          </a:p>
          <a:p>
            <a:pPr marL="0" indent="0" algn="ctr">
              <a:buNone/>
            </a:pPr>
            <a:r>
              <a:rPr lang="da-DK" sz="3200" i="1" dirty="0"/>
              <a:t>kunstigt sødede varianter bidrager med energi uden samtidig at indeholde vitaminer og mineraler. </a:t>
            </a:r>
          </a:p>
          <a:p>
            <a:pPr marL="0" indent="0" algn="ctr">
              <a:buNone/>
            </a:pPr>
            <a:r>
              <a:rPr lang="da-DK" sz="3200" i="1" dirty="0"/>
              <a:t>Det kaldes for råderumsfødevarer.</a:t>
            </a:r>
          </a:p>
          <a:p>
            <a:pPr marL="0" indent="0" algn="ctr">
              <a:buNone/>
            </a:pPr>
            <a:endParaRPr lang="da-DK" sz="3200" i="1" dirty="0"/>
          </a:p>
          <a:p>
            <a:pPr marL="0" indent="0">
              <a:buNone/>
            </a:pPr>
            <a:endParaRPr lang="da-DK" sz="2400" dirty="0"/>
          </a:p>
          <a:p>
            <a:pPr marL="0" indent="0">
              <a:buNone/>
            </a:pPr>
            <a:endParaRPr lang="da-DK" dirty="0"/>
          </a:p>
        </p:txBody>
      </p:sp>
      <p:pic>
        <p:nvPicPr>
          <p:cNvPr id="6" name="Billede 5">
            <a:extLst>
              <a:ext uri="{FF2B5EF4-FFF2-40B4-BE49-F238E27FC236}">
                <a16:creationId xmlns:a16="http://schemas.microsoft.com/office/drawing/2014/main" id="{FB25B8F7-4E74-44B8-8236-80EF5655D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pic>
        <p:nvPicPr>
          <p:cNvPr id="2" name="Billede 1">
            <a:extLst>
              <a:ext uri="{FF2B5EF4-FFF2-40B4-BE49-F238E27FC236}">
                <a16:creationId xmlns:a16="http://schemas.microsoft.com/office/drawing/2014/main" id="{A905153E-9FC9-394A-9978-BF97BCE934C4}"/>
              </a:ext>
            </a:extLst>
          </p:cNvPr>
          <p:cNvPicPr>
            <a:picLocks noChangeAspect="1"/>
          </p:cNvPicPr>
          <p:nvPr/>
        </p:nvPicPr>
        <p:blipFill>
          <a:blip r:embed="rId4"/>
          <a:stretch>
            <a:fillRect/>
          </a:stretch>
        </p:blipFill>
        <p:spPr>
          <a:xfrm>
            <a:off x="0" y="20551"/>
            <a:ext cx="12192000" cy="1591765"/>
          </a:xfrm>
          <a:prstGeom prst="rect">
            <a:avLst/>
          </a:prstGeom>
        </p:spPr>
      </p:pic>
    </p:spTree>
    <p:extLst>
      <p:ext uri="{BB962C8B-B14F-4D97-AF65-F5344CB8AC3E}">
        <p14:creationId xmlns:p14="http://schemas.microsoft.com/office/powerpoint/2010/main" val="4076192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2F6DC613-7A6B-344A-B593-9C3D1000EC8F}"/>
              </a:ext>
            </a:extLst>
          </p:cNvPr>
          <p:cNvSpPr>
            <a:spLocks noGrp="1"/>
          </p:cNvSpPr>
          <p:nvPr>
            <p:ph type="body" idx="1"/>
          </p:nvPr>
        </p:nvSpPr>
        <p:spPr>
          <a:xfrm>
            <a:off x="3408059" y="1673212"/>
            <a:ext cx="5157787" cy="823912"/>
          </a:xfrm>
        </p:spPr>
        <p:txBody>
          <a:bodyPr/>
          <a:lstStyle/>
          <a:p>
            <a:pPr algn="ctr"/>
            <a:r>
              <a:rPr lang="da-DK" dirty="0"/>
              <a:t>Makronæringsstoffordeling dagskostforslag</a:t>
            </a:r>
          </a:p>
        </p:txBody>
      </p:sp>
      <p:pic>
        <p:nvPicPr>
          <p:cNvPr id="8" name="Pladsholder til indhold 7">
            <a:extLst>
              <a:ext uri="{FF2B5EF4-FFF2-40B4-BE49-F238E27FC236}">
                <a16:creationId xmlns:a16="http://schemas.microsoft.com/office/drawing/2014/main" id="{B1D86257-E42C-334E-9E6F-00F975833182}"/>
              </a:ext>
            </a:extLst>
          </p:cNvPr>
          <p:cNvPicPr>
            <a:picLocks noGrp="1" noChangeAspect="1"/>
          </p:cNvPicPr>
          <p:nvPr>
            <p:ph sz="half" idx="2"/>
          </p:nvPr>
        </p:nvPicPr>
        <p:blipFill>
          <a:blip r:embed="rId2"/>
          <a:stretch>
            <a:fillRect/>
          </a:stretch>
        </p:blipFill>
        <p:spPr>
          <a:xfrm>
            <a:off x="3408059" y="2811974"/>
            <a:ext cx="5157787" cy="3054887"/>
          </a:xfrm>
          <a:prstGeom prst="rect">
            <a:avLst/>
          </a:prstGeom>
        </p:spPr>
      </p:pic>
      <p:pic>
        <p:nvPicPr>
          <p:cNvPr id="7" name="Billede 6">
            <a:extLst>
              <a:ext uri="{FF2B5EF4-FFF2-40B4-BE49-F238E27FC236}">
                <a16:creationId xmlns:a16="http://schemas.microsoft.com/office/drawing/2014/main" id="{77067B43-1A1C-3B4A-A6C5-AB51910BE34A}"/>
              </a:ext>
            </a:extLst>
          </p:cNvPr>
          <p:cNvPicPr>
            <a:picLocks noChangeAspect="1"/>
          </p:cNvPicPr>
          <p:nvPr/>
        </p:nvPicPr>
        <p:blipFill>
          <a:blip r:embed="rId3"/>
          <a:stretch>
            <a:fillRect/>
          </a:stretch>
        </p:blipFill>
        <p:spPr>
          <a:xfrm>
            <a:off x="0" y="-3474"/>
            <a:ext cx="12192000" cy="1580231"/>
          </a:xfrm>
          <a:prstGeom prst="rect">
            <a:avLst/>
          </a:prstGeom>
        </p:spPr>
      </p:pic>
    </p:spTree>
    <p:extLst>
      <p:ext uri="{BB962C8B-B14F-4D97-AF65-F5344CB8AC3E}">
        <p14:creationId xmlns:p14="http://schemas.microsoft.com/office/powerpoint/2010/main" val="4175103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8D8E4-43F5-D640-A5A0-DBE4EF50DD69}"/>
              </a:ext>
            </a:extLst>
          </p:cNvPr>
          <p:cNvSpPr>
            <a:spLocks noGrp="1"/>
          </p:cNvSpPr>
          <p:nvPr>
            <p:ph type="title"/>
          </p:nvPr>
        </p:nvSpPr>
        <p:spPr>
          <a:xfrm>
            <a:off x="838200" y="1669470"/>
            <a:ext cx="10515600" cy="1325563"/>
          </a:xfrm>
        </p:spPr>
        <p:txBody>
          <a:bodyPr/>
          <a:lstStyle/>
          <a:p>
            <a:r>
              <a:rPr lang="da-DK" dirty="0"/>
              <a:t>Måltidsberegner – Lav personlige kostplaner</a:t>
            </a:r>
          </a:p>
        </p:txBody>
      </p:sp>
      <p:sp>
        <p:nvSpPr>
          <p:cNvPr id="3" name="Rektangel 2">
            <a:extLst>
              <a:ext uri="{FF2B5EF4-FFF2-40B4-BE49-F238E27FC236}">
                <a16:creationId xmlns:a16="http://schemas.microsoft.com/office/drawing/2014/main" id="{A7465E0F-18C2-C24C-8E01-6113B116A194}"/>
              </a:ext>
            </a:extLst>
          </p:cNvPr>
          <p:cNvSpPr/>
          <p:nvPr/>
        </p:nvSpPr>
        <p:spPr>
          <a:xfrm>
            <a:off x="937589" y="3122312"/>
            <a:ext cx="10631559"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12529"/>
              </a:solidFill>
              <a:effectLst/>
              <a:uLnTx/>
              <a:uFillTx/>
              <a:latin typeface="LF Press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212529"/>
                </a:solidFill>
                <a:effectLst/>
                <a:uLnTx/>
                <a:uFillTx/>
                <a:latin typeface="LF Press Sans"/>
                <a:ea typeface="+mn-ea"/>
                <a:cs typeface="+mn-cs"/>
              </a:rPr>
              <a:t>Måltidsberegneren giver dig inspiration til at sammensætte personlige dagskostforslag. Ved at indtaste få personlige data og vælge imellem en række måltider, dannes en eller flere personlige kostplaner. Energibidraget for hvert af de valgte måltider kan følges vha. en energi- og kalorieberegner.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srgbClr val="212529"/>
              </a:solidFill>
              <a:effectLst/>
              <a:uLnTx/>
              <a:uFillTx/>
              <a:latin typeface="LF Press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212529"/>
                </a:solidFill>
                <a:effectLst/>
                <a:uLnTx/>
                <a:uFillTx/>
                <a:latin typeface="LF Press Sans"/>
                <a:ea typeface="+mn-ea"/>
                <a:cs typeface="+mn-cs"/>
              </a:rPr>
              <a:t>Beregneren kan anvendes til personer, der ønsker enten vægttab, vægtvedligehold, vægtøgning eller bare ønsker en madplan med sunde og lækre retter.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12529"/>
              </a:solidFill>
              <a:effectLst/>
              <a:uLnTx/>
              <a:uFillTx/>
              <a:latin typeface="LF Press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212529"/>
                </a:solidFill>
                <a:effectLst/>
                <a:uLnTx/>
                <a:uFillTx/>
                <a:latin typeface="LF Press Sans"/>
                <a:ea typeface="+mn-ea"/>
                <a:cs typeface="+mn-cs"/>
              </a:rPr>
              <a:t>Se denne korte </a:t>
            </a:r>
            <a:r>
              <a:rPr kumimoji="0" lang="da-DK" sz="1800" b="0" i="0" u="sng" strike="noStrike" kern="1200" cap="none" spc="0" normalizeH="0" baseline="0" noProof="0" dirty="0">
                <a:ln>
                  <a:noFill/>
                </a:ln>
                <a:solidFill>
                  <a:srgbClr val="07243B"/>
                </a:solidFill>
                <a:effectLst/>
                <a:uLnTx/>
                <a:uFillTx/>
                <a:latin typeface="LF Press Sans"/>
                <a:ea typeface="+mn-ea"/>
                <a:cs typeface="+mn-cs"/>
                <a:hlinkClick r:id="rId2" tooltip="Lav Personlige Måltidsplaner Med Måltidsberegneren 16 February 2024"/>
              </a:rPr>
              <a:t>videoguide (2:31 min)</a:t>
            </a:r>
            <a:r>
              <a:rPr kumimoji="0" lang="da-DK" sz="1800" b="0" i="0" u="none" strike="noStrike" kern="1200" cap="none" spc="0" normalizeH="0" baseline="0" noProof="0" dirty="0">
                <a:ln>
                  <a:noFill/>
                </a:ln>
                <a:solidFill>
                  <a:srgbClr val="212529"/>
                </a:solidFill>
                <a:effectLst/>
                <a:uLnTx/>
                <a:uFillTx/>
                <a:latin typeface="LF Press Sans"/>
                <a:ea typeface="+mn-ea"/>
                <a:cs typeface="+mn-cs"/>
              </a:rPr>
              <a:t> og find ud af, hvordan du nemt kan bruge Måltidsberegneren.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12529"/>
              </a:solidFill>
              <a:effectLst/>
              <a:uLnTx/>
              <a:uFillTx/>
              <a:latin typeface="LF Press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12529"/>
                </a:solidFill>
                <a:effectLst/>
                <a:uLnTx/>
                <a:uFillTx/>
                <a:latin typeface="LF Press Sans"/>
                <a:ea typeface="+mn-ea"/>
                <a:cs typeface="+mn-cs"/>
              </a:rPr>
              <a:t>Måltidsberegner - Lav personlige måltidsplaner tryk her </a:t>
            </a:r>
            <a:r>
              <a:rPr kumimoji="0" lang="da-DK" sz="1800" b="0" i="0" u="none" strike="noStrike" kern="1200" cap="none" spc="0" normalizeH="0" baseline="0" noProof="0" dirty="0" err="1">
                <a:ln>
                  <a:noFill/>
                </a:ln>
                <a:solidFill>
                  <a:srgbClr val="212529"/>
                </a:solidFill>
                <a:effectLst/>
                <a:uLnTx/>
                <a:uFillTx/>
                <a:latin typeface="LF Press Sans"/>
                <a:ea typeface="+mn-ea"/>
                <a:cs typeface="+mn-cs"/>
              </a:rPr>
              <a:t>https</a:t>
            </a:r>
            <a:r>
              <a:rPr kumimoji="0" lang="da-DK" sz="1800" b="0" i="0" u="none" strike="noStrike" kern="1200" cap="none" spc="0" normalizeH="0" baseline="0" noProof="0" dirty="0">
                <a:ln>
                  <a:noFill/>
                </a:ln>
                <a:solidFill>
                  <a:srgbClr val="212529"/>
                </a:solidFill>
                <a:effectLst/>
                <a:uLnTx/>
                <a:uFillTx/>
                <a:latin typeface="LF Press Sans"/>
                <a:ea typeface="+mn-ea"/>
                <a:cs typeface="+mn-cs"/>
              </a:rPr>
              <a:t>://</a:t>
            </a:r>
            <a:r>
              <a:rPr kumimoji="0" lang="da-DK" sz="1800" b="0" i="0" u="none" strike="noStrike" kern="1200" cap="none" spc="0" normalizeH="0" baseline="0" noProof="0" dirty="0" err="1">
                <a:ln>
                  <a:noFill/>
                </a:ln>
                <a:solidFill>
                  <a:srgbClr val="212529"/>
                </a:solidFill>
                <a:effectLst/>
                <a:uLnTx/>
                <a:uFillTx/>
                <a:latin typeface="LF Press Sans"/>
                <a:ea typeface="+mn-ea"/>
                <a:cs typeface="+mn-cs"/>
              </a:rPr>
              <a:t>www.ernaeringsfokus.dk</a:t>
            </a:r>
            <a:r>
              <a:rPr kumimoji="0" lang="da-DK" sz="1800" b="0" i="0" u="none" strike="noStrike" kern="1200" cap="none" spc="0" normalizeH="0" baseline="0" noProof="0" dirty="0">
                <a:ln>
                  <a:noFill/>
                </a:ln>
                <a:solidFill>
                  <a:srgbClr val="212529"/>
                </a:solidFill>
                <a:effectLst/>
                <a:uLnTx/>
                <a:uFillTx/>
                <a:latin typeface="LF Press Sans"/>
                <a:ea typeface="+mn-ea"/>
                <a:cs typeface="+mn-cs"/>
              </a:rPr>
              <a:t>/</a:t>
            </a:r>
            <a:r>
              <a:rPr kumimoji="0" lang="da-DK" sz="1800" b="0" i="0" u="none" strike="noStrike" kern="1200" cap="none" spc="0" normalizeH="0" baseline="0" noProof="0" dirty="0" err="1">
                <a:ln>
                  <a:noFill/>
                </a:ln>
                <a:solidFill>
                  <a:srgbClr val="212529"/>
                </a:solidFill>
                <a:effectLst/>
                <a:uLnTx/>
                <a:uFillTx/>
                <a:latin typeface="LF Press Sans"/>
                <a:ea typeface="+mn-ea"/>
                <a:cs typeface="+mn-cs"/>
              </a:rPr>
              <a:t>maaltidsberegner</a:t>
            </a:r>
            <a:r>
              <a:rPr kumimoji="0" lang="da-DK" sz="1800" b="0" i="0" u="none" strike="noStrike" kern="1200" cap="none" spc="0" normalizeH="0" baseline="0" noProof="0" dirty="0">
                <a:ln>
                  <a:noFill/>
                </a:ln>
                <a:solidFill>
                  <a:srgbClr val="212529"/>
                </a:solidFill>
                <a:effectLst/>
                <a:uLnTx/>
                <a:uFillTx/>
                <a:latin typeface="LF Press Sans"/>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12529"/>
              </a:solidFill>
              <a:effectLst/>
              <a:uLnTx/>
              <a:uFillTx/>
              <a:latin typeface="LF Press Sans"/>
              <a:ea typeface="+mn-ea"/>
              <a:cs typeface="+mn-cs"/>
            </a:endParaRPr>
          </a:p>
        </p:txBody>
      </p:sp>
      <p:pic>
        <p:nvPicPr>
          <p:cNvPr id="4" name="Billede 3">
            <a:extLst>
              <a:ext uri="{FF2B5EF4-FFF2-40B4-BE49-F238E27FC236}">
                <a16:creationId xmlns:a16="http://schemas.microsoft.com/office/drawing/2014/main" id="{840D1AB7-2590-3448-9B2E-E51206F9DFA7}"/>
              </a:ext>
            </a:extLst>
          </p:cNvPr>
          <p:cNvPicPr>
            <a:picLocks noChangeAspect="1"/>
          </p:cNvPicPr>
          <p:nvPr/>
        </p:nvPicPr>
        <p:blipFill>
          <a:blip r:embed="rId3"/>
          <a:stretch>
            <a:fillRect/>
          </a:stretch>
        </p:blipFill>
        <p:spPr>
          <a:xfrm>
            <a:off x="0" y="21196"/>
            <a:ext cx="12192000" cy="1580231"/>
          </a:xfrm>
          <a:prstGeom prst="rect">
            <a:avLst/>
          </a:prstGeom>
        </p:spPr>
      </p:pic>
    </p:spTree>
    <p:extLst>
      <p:ext uri="{BB962C8B-B14F-4D97-AF65-F5344CB8AC3E}">
        <p14:creationId xmlns:p14="http://schemas.microsoft.com/office/powerpoint/2010/main" val="4266872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5C3316D-FC72-4319-81A5-798BF7B269E5}"/>
              </a:ext>
            </a:extLst>
          </p:cNvPr>
          <p:cNvSpPr>
            <a:spLocks noGrp="1"/>
          </p:cNvSpPr>
          <p:nvPr>
            <p:ph type="body" idx="1"/>
          </p:nvPr>
        </p:nvSpPr>
        <p:spPr/>
        <p:txBody>
          <a:bodyPr>
            <a:normAutofit/>
          </a:bodyPr>
          <a:lstStyle/>
          <a:p>
            <a:r>
              <a:rPr lang="da-DK" sz="1600" dirty="0"/>
              <a:t>Nøglehullet</a:t>
            </a:r>
          </a:p>
        </p:txBody>
      </p:sp>
      <p:sp>
        <p:nvSpPr>
          <p:cNvPr id="4" name="Pladsholder til indhold 3">
            <a:extLst>
              <a:ext uri="{FF2B5EF4-FFF2-40B4-BE49-F238E27FC236}">
                <a16:creationId xmlns:a16="http://schemas.microsoft.com/office/drawing/2014/main" id="{A3062372-37A3-4BE8-A444-BECEF778C57D}"/>
              </a:ext>
            </a:extLst>
          </p:cNvPr>
          <p:cNvSpPr>
            <a:spLocks noGrp="1"/>
          </p:cNvSpPr>
          <p:nvPr>
            <p:ph sz="half" idx="2"/>
          </p:nvPr>
        </p:nvSpPr>
        <p:spPr>
          <a:xfrm>
            <a:off x="839788" y="2505074"/>
            <a:ext cx="5157787" cy="4093413"/>
          </a:xfrm>
        </p:spPr>
        <p:txBody>
          <a:bodyPr>
            <a:normAutofit/>
          </a:bodyPr>
          <a:lstStyle/>
          <a:p>
            <a:pPr marL="0" indent="0">
              <a:buNone/>
            </a:pPr>
            <a:r>
              <a:rPr lang="da-DK" sz="1500" dirty="0"/>
              <a:t>Nøglehullet er Miljø- og Fødevareministeriets officielle ernæringsmærke, der på en enkel og synlig måde gør det nemmere at finde de sundere fødevarer og madretter</a:t>
            </a:r>
          </a:p>
        </p:txBody>
      </p:sp>
      <p:sp>
        <p:nvSpPr>
          <p:cNvPr id="5" name="Pladsholder til tekst 4">
            <a:extLst>
              <a:ext uri="{FF2B5EF4-FFF2-40B4-BE49-F238E27FC236}">
                <a16:creationId xmlns:a16="http://schemas.microsoft.com/office/drawing/2014/main" id="{5367120A-67A2-4217-B95E-47B4D2B3AC77}"/>
              </a:ext>
            </a:extLst>
          </p:cNvPr>
          <p:cNvSpPr>
            <a:spLocks noGrp="1"/>
          </p:cNvSpPr>
          <p:nvPr>
            <p:ph type="body" sz="quarter" idx="3"/>
          </p:nvPr>
        </p:nvSpPr>
        <p:spPr/>
        <p:txBody>
          <a:bodyPr>
            <a:normAutofit/>
          </a:bodyPr>
          <a:lstStyle/>
          <a:p>
            <a:r>
              <a:rPr lang="da-DK" sz="1600" dirty="0"/>
              <a:t>Fuldkornslogoet</a:t>
            </a:r>
          </a:p>
        </p:txBody>
      </p:sp>
      <p:sp>
        <p:nvSpPr>
          <p:cNvPr id="6" name="Pladsholder til indhold 5">
            <a:extLst>
              <a:ext uri="{FF2B5EF4-FFF2-40B4-BE49-F238E27FC236}">
                <a16:creationId xmlns:a16="http://schemas.microsoft.com/office/drawing/2014/main" id="{60780DA1-5F87-4C34-8D8D-26E03F151239}"/>
              </a:ext>
            </a:extLst>
          </p:cNvPr>
          <p:cNvSpPr>
            <a:spLocks noGrp="1"/>
          </p:cNvSpPr>
          <p:nvPr>
            <p:ph sz="quarter" idx="4"/>
          </p:nvPr>
        </p:nvSpPr>
        <p:spPr>
          <a:xfrm>
            <a:off x="6172200" y="2505075"/>
            <a:ext cx="5183188" cy="3941442"/>
          </a:xfrm>
        </p:spPr>
        <p:txBody>
          <a:bodyPr>
            <a:normAutofit/>
          </a:bodyPr>
          <a:lstStyle/>
          <a:p>
            <a:pPr marL="0" indent="0">
              <a:buNone/>
            </a:pPr>
            <a:r>
              <a:rPr lang="da-DK" sz="1500" dirty="0"/>
              <a:t>Vælg morgenmadsprodukter, brød, ris eller pasta med fuldkornsmærket. Børn i alderen 2-10 år anbefales 40-70 gram fuldkorn om dagen, da de ikke spiser så meget mad, mens den øvrige befolkning anbefales at spise mindst 90 gram fuldkorn om dagen</a:t>
            </a:r>
          </a:p>
          <a:p>
            <a:pPr marL="0" indent="0">
              <a:buNone/>
            </a:pPr>
            <a:endParaRPr lang="da-DK" sz="1500" dirty="0"/>
          </a:p>
        </p:txBody>
      </p:sp>
      <p:pic>
        <p:nvPicPr>
          <p:cNvPr id="9" name="Billede 8">
            <a:extLst>
              <a:ext uri="{FF2B5EF4-FFF2-40B4-BE49-F238E27FC236}">
                <a16:creationId xmlns:a16="http://schemas.microsoft.com/office/drawing/2014/main" id="{807EC4F7-19CE-460D-AD34-D8C0A1A0D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879" y="3608173"/>
            <a:ext cx="5061327" cy="2840288"/>
          </a:xfrm>
          <a:prstGeom prst="rect">
            <a:avLst/>
          </a:prstGeom>
        </p:spPr>
      </p:pic>
      <p:sp>
        <p:nvSpPr>
          <p:cNvPr id="12" name="Tekstfelt 11">
            <a:extLst>
              <a:ext uri="{FF2B5EF4-FFF2-40B4-BE49-F238E27FC236}">
                <a16:creationId xmlns:a16="http://schemas.microsoft.com/office/drawing/2014/main" id="{CD41807E-BD97-4289-8249-88D2B80336A2}"/>
              </a:ext>
            </a:extLst>
          </p:cNvPr>
          <p:cNvSpPr txBox="1"/>
          <p:nvPr/>
        </p:nvSpPr>
        <p:spPr>
          <a:xfrm>
            <a:off x="443059" y="1638159"/>
            <a:ext cx="109489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black"/>
                </a:solidFill>
                <a:effectLst/>
                <a:uLnTx/>
                <a:uFillTx/>
                <a:latin typeface="Calibri Light" panose="020F0302020204030204"/>
                <a:ea typeface="+mn-ea"/>
                <a:cs typeface="+mn-cs"/>
              </a:rPr>
              <a:t>Gode redskaber til at træffe sunde madvalg…</a:t>
            </a:r>
          </a:p>
        </p:txBody>
      </p:sp>
      <p:pic>
        <p:nvPicPr>
          <p:cNvPr id="13" name="Billede 12">
            <a:extLst>
              <a:ext uri="{FF2B5EF4-FFF2-40B4-BE49-F238E27FC236}">
                <a16:creationId xmlns:a16="http://schemas.microsoft.com/office/drawing/2014/main" id="{60B1AE10-E5D0-4726-9888-744057CDF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57500796-F284-5144-89EB-BD4A7201DEEB}"/>
              </a:ext>
            </a:extLst>
          </p:cNvPr>
          <p:cNvSpPr txBox="1"/>
          <p:nvPr/>
        </p:nvSpPr>
        <p:spPr>
          <a:xfrm>
            <a:off x="7063036" y="6596390"/>
            <a:ext cx="328810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Kilde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https://altomkost.dk/maerker/fuldkornslogoet/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Tekstfelt 6">
            <a:extLst>
              <a:ext uri="{FF2B5EF4-FFF2-40B4-BE49-F238E27FC236}">
                <a16:creationId xmlns:a16="http://schemas.microsoft.com/office/drawing/2014/main" id="{CD5CEDFA-6258-154F-BF89-06CEBA991B79}"/>
              </a:ext>
            </a:extLst>
          </p:cNvPr>
          <p:cNvSpPr txBox="1"/>
          <p:nvPr/>
        </p:nvSpPr>
        <p:spPr>
          <a:xfrm>
            <a:off x="1328562" y="6571923"/>
            <a:ext cx="353676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Kilde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https://altomkost.dk/maerker/noeglehullet/private/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6" name="Billede 15">
            <a:extLst>
              <a:ext uri="{FF2B5EF4-FFF2-40B4-BE49-F238E27FC236}">
                <a16:creationId xmlns:a16="http://schemas.microsoft.com/office/drawing/2014/main" id="{5D703B4D-78CC-4D7E-9316-F00E373F98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8752" y="3654130"/>
            <a:ext cx="2682747" cy="2682747"/>
          </a:xfrm>
          <a:prstGeom prst="rect">
            <a:avLst/>
          </a:prstGeom>
        </p:spPr>
      </p:pic>
      <p:pic>
        <p:nvPicPr>
          <p:cNvPr id="8" name="Billede 7">
            <a:extLst>
              <a:ext uri="{FF2B5EF4-FFF2-40B4-BE49-F238E27FC236}">
                <a16:creationId xmlns:a16="http://schemas.microsoft.com/office/drawing/2014/main" id="{3E4F4F40-8670-B74D-8295-EE27A0C77EC2}"/>
              </a:ext>
            </a:extLst>
          </p:cNvPr>
          <p:cNvPicPr>
            <a:picLocks noChangeAspect="1"/>
          </p:cNvPicPr>
          <p:nvPr/>
        </p:nvPicPr>
        <p:blipFill>
          <a:blip r:embed="rId8"/>
          <a:stretch>
            <a:fillRect/>
          </a:stretch>
        </p:blipFill>
        <p:spPr>
          <a:xfrm>
            <a:off x="0" y="21196"/>
            <a:ext cx="12192000" cy="1580231"/>
          </a:xfrm>
          <a:prstGeom prst="rect">
            <a:avLst/>
          </a:prstGeom>
        </p:spPr>
      </p:pic>
    </p:spTree>
    <p:extLst>
      <p:ext uri="{BB962C8B-B14F-4D97-AF65-F5344CB8AC3E}">
        <p14:creationId xmlns:p14="http://schemas.microsoft.com/office/powerpoint/2010/main" val="4129061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p:txBody>
          <a:bodyPr>
            <a:normAutofit fontScale="40000" lnSpcReduction="20000"/>
          </a:bodyPr>
          <a:lstStyle/>
          <a:p>
            <a:pPr marL="0" indent="0" algn="ctr">
              <a:buNone/>
            </a:pPr>
            <a:r>
              <a:rPr lang="da-DK" b="1" dirty="0"/>
              <a:t>F</a:t>
            </a:r>
          </a:p>
          <a:p>
            <a:pPr marL="0" indent="0">
              <a:buNone/>
            </a:pPr>
            <a:r>
              <a:rPr lang="da-DK" sz="5800" dirty="0"/>
              <a:t>Fysisk aktivitet</a:t>
            </a:r>
          </a:p>
          <a:p>
            <a:endParaRPr lang="da-DK" dirty="0"/>
          </a:p>
          <a:p>
            <a:r>
              <a:rPr lang="da-DK" sz="4300" dirty="0"/>
              <a:t>Børn og unge mellem 5 – 17 år skal være fysisk aktive mindst 60 minutter dagligt</a:t>
            </a:r>
          </a:p>
          <a:p>
            <a:r>
              <a:rPr lang="da-DK" sz="4300" dirty="0"/>
              <a:t>Den fysiske aktivitet skal være med moderat intensitet, så de bliver let forpustede og mindst tre gange om ugen skal det være med høj intensitet, så de bliver forpustede. </a:t>
            </a:r>
          </a:p>
          <a:p>
            <a:r>
              <a:rPr lang="da-DK" sz="4300" dirty="0"/>
              <a:t>Det er vigtigt, at der er variation i den måde børn og unge bevæger sig på. Det giver mulighed for, at de lærer at bevæge sig på forskellige måder.</a:t>
            </a:r>
          </a:p>
          <a:p>
            <a:r>
              <a:rPr lang="da-DK" sz="4300" dirty="0"/>
              <a:t>Styrk musklerne mindst 3 gange om ugen. Det giver stærkere knogler og er vigtig for kroppens udvikling. Aktiviteterne være lege, hvor der indgår løb, hop, spring og kast. Begræns den tid barnet sidder stille foran TV eller anden skærm</a:t>
            </a:r>
          </a:p>
          <a:p>
            <a:pPr marL="0" indent="0">
              <a:buNone/>
            </a:pPr>
            <a:endParaRPr lang="da-DK" sz="4300" dirty="0"/>
          </a:p>
          <a:p>
            <a:r>
              <a:rPr lang="da-DK" sz="4300" dirty="0"/>
              <a:t>Fysisk aktivitet hjælper til at opretholde en sund vægt</a:t>
            </a:r>
          </a:p>
          <a:p>
            <a:pPr marL="0" indent="0">
              <a:buNone/>
            </a:pPr>
            <a:endParaRPr lang="da-DK" sz="4300" dirty="0"/>
          </a:p>
          <a:p>
            <a:r>
              <a:rPr lang="da-DK" sz="4300" dirty="0"/>
              <a:t>Det skal være sjovt at røre sig – så find en aktivitet som barnet synes er sjov. Det kan fx være fodbold, svømning eller dans, som samtidig kan give et godt socialt fællesskab</a:t>
            </a:r>
          </a:p>
          <a:p>
            <a:endParaRPr lang="da-DK" sz="2200" dirty="0"/>
          </a:p>
        </p:txBody>
      </p:sp>
      <p:pic>
        <p:nvPicPr>
          <p:cNvPr id="4" name="Billede 3">
            <a:extLst>
              <a:ext uri="{FF2B5EF4-FFF2-40B4-BE49-F238E27FC236}">
                <a16:creationId xmlns:a16="http://schemas.microsoft.com/office/drawing/2014/main" id="{BC22A133-B586-4C71-83F5-756914A39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2" name="Billede 1">
            <a:extLst>
              <a:ext uri="{FF2B5EF4-FFF2-40B4-BE49-F238E27FC236}">
                <a16:creationId xmlns:a16="http://schemas.microsoft.com/office/drawing/2014/main" id="{86BAF201-E6DE-D849-B6A8-F4A16AC05BB4}"/>
              </a:ext>
            </a:extLst>
          </p:cNvPr>
          <p:cNvPicPr>
            <a:picLocks noChangeAspect="1"/>
          </p:cNvPicPr>
          <p:nvPr/>
        </p:nvPicPr>
        <p:blipFill>
          <a:blip r:embed="rId4"/>
          <a:stretch>
            <a:fillRect/>
          </a:stretch>
        </p:blipFill>
        <p:spPr>
          <a:xfrm>
            <a:off x="0" y="0"/>
            <a:ext cx="12192000" cy="1580231"/>
          </a:xfrm>
          <a:prstGeom prst="rect">
            <a:avLst/>
          </a:prstGeom>
        </p:spPr>
      </p:pic>
      <p:sp>
        <p:nvSpPr>
          <p:cNvPr id="5" name="Tekstfelt 4">
            <a:extLst>
              <a:ext uri="{FF2B5EF4-FFF2-40B4-BE49-F238E27FC236}">
                <a16:creationId xmlns:a16="http://schemas.microsoft.com/office/drawing/2014/main" id="{0D4B710B-3943-F9F1-C79C-6EB64FBD87DE}"/>
              </a:ext>
            </a:extLst>
          </p:cNvPr>
          <p:cNvSpPr txBox="1"/>
          <p:nvPr/>
        </p:nvSpPr>
        <p:spPr>
          <a:xfrm>
            <a:off x="79513" y="6564228"/>
            <a:ext cx="929935" cy="276999"/>
          </a:xfrm>
          <a:prstGeom prst="rect">
            <a:avLst/>
          </a:prstGeom>
          <a:noFill/>
        </p:spPr>
        <p:txBody>
          <a:bodyPr wrap="none" rtlCol="0">
            <a:spAutoFit/>
          </a:bodyPr>
          <a:lstStyle/>
          <a:p>
            <a:r>
              <a:rPr lang="da-DK" sz="1200" dirty="0"/>
              <a:t>Kilde: sst.dk</a:t>
            </a:r>
          </a:p>
        </p:txBody>
      </p:sp>
    </p:spTree>
    <p:extLst>
      <p:ext uri="{BB962C8B-B14F-4D97-AF65-F5344CB8AC3E}">
        <p14:creationId xmlns:p14="http://schemas.microsoft.com/office/powerpoint/2010/main" val="2806263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C8B74-6F3D-471D-A732-C76E18BC4588}"/>
              </a:ext>
            </a:extLst>
          </p:cNvPr>
          <p:cNvSpPr>
            <a:spLocks noGrp="1"/>
          </p:cNvSpPr>
          <p:nvPr>
            <p:ph type="title"/>
          </p:nvPr>
        </p:nvSpPr>
        <p:spPr>
          <a:xfrm>
            <a:off x="-539203" y="2486163"/>
            <a:ext cx="10515600" cy="2580908"/>
          </a:xfrm>
        </p:spPr>
        <p:txBody>
          <a:bodyPr>
            <a:noAutofit/>
          </a:bodyPr>
          <a:lstStyle/>
          <a:p>
            <a:pPr algn="ctr"/>
            <a:br>
              <a:rPr lang="da-DK" sz="4000" b="1" dirty="0"/>
            </a:br>
            <a:r>
              <a:rPr lang="da-DK" sz="3200" b="1" dirty="0"/>
              <a:t>Vidste du at… Sund mad og råderumsfødevarer, </a:t>
            </a:r>
            <a:br>
              <a:rPr lang="da-DK" sz="3200" b="1" dirty="0"/>
            </a:br>
            <a:r>
              <a:rPr lang="da-DK" sz="3200" b="1" dirty="0"/>
              <a:t>6-9 årige børn</a:t>
            </a:r>
            <a:br>
              <a:rPr lang="da-DK" sz="3200" b="1" dirty="0"/>
            </a:br>
            <a:r>
              <a:rPr lang="da-DK" sz="3200" b="1" dirty="0"/>
              <a:t>kan bestilles eller downloades </a:t>
            </a:r>
            <a:r>
              <a:rPr lang="da-DK" sz="3200" b="1" u="sng" dirty="0"/>
              <a:t>gratis</a:t>
            </a:r>
            <a:r>
              <a:rPr lang="da-DK" sz="3200" b="1" dirty="0"/>
              <a:t> her:</a:t>
            </a:r>
            <a:br>
              <a:rPr lang="da-DK" sz="3200" b="1" dirty="0"/>
            </a:br>
            <a:br>
              <a:rPr lang="da-DK" sz="4000" b="1" dirty="0"/>
            </a:br>
            <a:r>
              <a:rPr lang="da-DK" sz="4000" dirty="0">
                <a:hlinkClick r:id="rId3"/>
              </a:rPr>
              <a:t>www.ernæringsfokus.dk</a:t>
            </a:r>
            <a:endParaRPr lang="da-DK" sz="4000" dirty="0"/>
          </a:p>
        </p:txBody>
      </p:sp>
      <p:pic>
        <p:nvPicPr>
          <p:cNvPr id="6" name="Billede 5">
            <a:extLst>
              <a:ext uri="{FF2B5EF4-FFF2-40B4-BE49-F238E27FC236}">
                <a16:creationId xmlns:a16="http://schemas.microsoft.com/office/drawing/2014/main" id="{2C7D94FB-B52F-423D-B0B0-BCBD13F76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3" name="Billede 2">
            <a:extLst>
              <a:ext uri="{FF2B5EF4-FFF2-40B4-BE49-F238E27FC236}">
                <a16:creationId xmlns:a16="http://schemas.microsoft.com/office/drawing/2014/main" id="{06173AB8-3CD1-5D49-8C05-231AB3054CC3}"/>
              </a:ext>
            </a:extLst>
          </p:cNvPr>
          <p:cNvPicPr>
            <a:picLocks noChangeAspect="1"/>
          </p:cNvPicPr>
          <p:nvPr/>
        </p:nvPicPr>
        <p:blipFill>
          <a:blip r:embed="rId5"/>
          <a:stretch>
            <a:fillRect/>
          </a:stretch>
        </p:blipFill>
        <p:spPr>
          <a:xfrm>
            <a:off x="0" y="3267"/>
            <a:ext cx="12192000" cy="1580231"/>
          </a:xfrm>
          <a:prstGeom prst="rect">
            <a:avLst/>
          </a:prstGeom>
        </p:spPr>
      </p:pic>
      <p:pic>
        <p:nvPicPr>
          <p:cNvPr id="4" name="Billede 3">
            <a:extLst>
              <a:ext uri="{FF2B5EF4-FFF2-40B4-BE49-F238E27FC236}">
                <a16:creationId xmlns:a16="http://schemas.microsoft.com/office/drawing/2014/main" id="{D8E5384B-22EB-374C-A477-DCA8A91B0DAB}"/>
              </a:ext>
            </a:extLst>
          </p:cNvPr>
          <p:cNvPicPr>
            <a:picLocks noChangeAspect="1"/>
          </p:cNvPicPr>
          <p:nvPr/>
        </p:nvPicPr>
        <p:blipFill>
          <a:blip r:embed="rId6"/>
          <a:stretch>
            <a:fillRect/>
          </a:stretch>
        </p:blipFill>
        <p:spPr>
          <a:xfrm>
            <a:off x="9154683" y="2012617"/>
            <a:ext cx="2502297" cy="3528000"/>
          </a:xfrm>
          <a:prstGeom prst="rect">
            <a:avLst/>
          </a:prstGeom>
        </p:spPr>
      </p:pic>
    </p:spTree>
    <p:extLst>
      <p:ext uri="{BB962C8B-B14F-4D97-AF65-F5344CB8AC3E}">
        <p14:creationId xmlns:p14="http://schemas.microsoft.com/office/powerpoint/2010/main" val="4160302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1996107" y="1974715"/>
            <a:ext cx="8199783" cy="1549870"/>
          </a:xfrm>
        </p:spPr>
        <p:txBody>
          <a:bodyPr>
            <a:normAutofit/>
          </a:bodyPr>
          <a:lstStyle/>
          <a:p>
            <a:r>
              <a:rPr lang="da-DK" sz="4000" dirty="0"/>
              <a:t>Find masser af inspiration og opskrifter på </a:t>
            </a:r>
            <a:r>
              <a:rPr lang="da-DK" sz="4000" b="1" dirty="0">
                <a:hlinkClick r:id="rId3"/>
              </a:rPr>
              <a:t>voresmad.dk</a:t>
            </a:r>
            <a:endParaRPr lang="da-DK" sz="4000" b="1" dirty="0"/>
          </a:p>
        </p:txBody>
      </p:sp>
      <p:pic>
        <p:nvPicPr>
          <p:cNvPr id="6" name="Billede 5">
            <a:extLst>
              <a:ext uri="{FF2B5EF4-FFF2-40B4-BE49-F238E27FC236}">
                <a16:creationId xmlns:a16="http://schemas.microsoft.com/office/drawing/2014/main" id="{23E0EA0C-A9C7-40C9-94BB-7DEA9DE6344B}"/>
              </a:ext>
            </a:extLst>
          </p:cNvPr>
          <p:cNvPicPr>
            <a:picLocks noChangeAspect="1"/>
          </p:cNvPicPr>
          <p:nvPr/>
        </p:nvPicPr>
        <p:blipFill rotWithShape="1">
          <a:blip r:embed="rId4"/>
          <a:srcRect l="57115" t="32460" r="24654" b="16257"/>
          <a:stretch/>
        </p:blipFill>
        <p:spPr>
          <a:xfrm>
            <a:off x="4567460" y="4065563"/>
            <a:ext cx="3254024" cy="2574387"/>
          </a:xfrm>
          <a:prstGeom prst="rect">
            <a:avLst/>
          </a:prstGeom>
        </p:spPr>
      </p:pic>
      <p:pic>
        <p:nvPicPr>
          <p:cNvPr id="7" name="Billede 6">
            <a:extLst>
              <a:ext uri="{FF2B5EF4-FFF2-40B4-BE49-F238E27FC236}">
                <a16:creationId xmlns:a16="http://schemas.microsoft.com/office/drawing/2014/main" id="{A95A80E9-3C03-4223-8A46-B0BE50FA69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3" name="Billede 2">
            <a:extLst>
              <a:ext uri="{FF2B5EF4-FFF2-40B4-BE49-F238E27FC236}">
                <a16:creationId xmlns:a16="http://schemas.microsoft.com/office/drawing/2014/main" id="{50E1F0EB-9828-8D4E-B0D2-87DFCE087401}"/>
              </a:ext>
            </a:extLst>
          </p:cNvPr>
          <p:cNvPicPr>
            <a:picLocks noChangeAspect="1"/>
          </p:cNvPicPr>
          <p:nvPr/>
        </p:nvPicPr>
        <p:blipFill>
          <a:blip r:embed="rId6"/>
          <a:stretch>
            <a:fillRect/>
          </a:stretch>
        </p:blipFill>
        <p:spPr>
          <a:xfrm>
            <a:off x="0" y="21192"/>
            <a:ext cx="12192000" cy="1580231"/>
          </a:xfrm>
          <a:prstGeom prst="rect">
            <a:avLst/>
          </a:prstGeom>
        </p:spPr>
      </p:pic>
    </p:spTree>
    <p:extLst>
      <p:ext uri="{BB962C8B-B14F-4D97-AF65-F5344CB8AC3E}">
        <p14:creationId xmlns:p14="http://schemas.microsoft.com/office/powerpoint/2010/main" val="347236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a:xfrm>
            <a:off x="838200" y="1643974"/>
            <a:ext cx="10515600" cy="4532989"/>
          </a:xfrm>
        </p:spPr>
        <p:txBody>
          <a:bodyPr>
            <a:normAutofit/>
          </a:bodyPr>
          <a:lstStyle/>
          <a:p>
            <a:pPr marL="0" indent="0" algn="ctr">
              <a:buNone/>
            </a:pPr>
            <a:r>
              <a:rPr lang="da-DK" sz="3200" dirty="0">
                <a:latin typeface="+mj-lt"/>
              </a:rPr>
              <a:t>                    </a:t>
            </a:r>
          </a:p>
          <a:p>
            <a:pPr marL="0" indent="0" algn="ctr">
              <a:buNone/>
            </a:pPr>
            <a:r>
              <a:rPr lang="da-DK" sz="3200" dirty="0">
                <a:latin typeface="+mj-lt"/>
              </a:rPr>
              <a:t>       </a:t>
            </a:r>
            <a:r>
              <a:rPr lang="da-DK" sz="3200" b="1" dirty="0">
                <a:latin typeface="+mj-lt"/>
              </a:rPr>
              <a:t>De officielle Kostråd</a:t>
            </a:r>
          </a:p>
        </p:txBody>
      </p:sp>
      <p:sp>
        <p:nvSpPr>
          <p:cNvPr id="2" name="Tekstfelt 1">
            <a:extLst>
              <a:ext uri="{FF2B5EF4-FFF2-40B4-BE49-F238E27FC236}">
                <a16:creationId xmlns:a16="http://schemas.microsoft.com/office/drawing/2014/main" id="{79DBED16-86B6-4C81-AC80-07A296AD8C98}"/>
              </a:ext>
            </a:extLst>
          </p:cNvPr>
          <p:cNvSpPr txBox="1"/>
          <p:nvPr/>
        </p:nvSpPr>
        <p:spPr>
          <a:xfrm>
            <a:off x="4711062" y="2999080"/>
            <a:ext cx="5240333" cy="3477875"/>
          </a:xfrm>
          <a:prstGeom prst="rect">
            <a:avLst/>
          </a:prstGeom>
          <a:noFill/>
        </p:spPr>
        <p:txBody>
          <a:bodyPr wrap="square" rtlCol="0">
            <a:spAutoFit/>
          </a:bodyPr>
          <a:lstStyle/>
          <a:p>
            <a:pPr marL="285750" indent="-285750">
              <a:buFontTx/>
              <a:buChar char="-"/>
            </a:pPr>
            <a:r>
              <a:rPr lang="da-DK" sz="2200" dirty="0"/>
              <a:t>De officielle Kostråd er de mest velbegrundede råd vi har for en sund livsstil.</a:t>
            </a:r>
          </a:p>
          <a:p>
            <a:pPr marL="285750" indent="-285750">
              <a:buFontTx/>
              <a:buChar char="-"/>
            </a:pPr>
            <a:endParaRPr lang="da-DK" sz="2200" dirty="0"/>
          </a:p>
          <a:p>
            <a:pPr marL="285750" indent="-285750">
              <a:buFontTx/>
              <a:buChar char="-"/>
            </a:pPr>
            <a:r>
              <a:rPr lang="da-DK" sz="2200" dirty="0"/>
              <a:t>Ved at følge De officielle Kostråd får de fleste dækket behovet for vitaminer, mineraler og andre vigtige næringsstoffer.</a:t>
            </a:r>
          </a:p>
          <a:p>
            <a:endParaRPr lang="da-DK" sz="2200" dirty="0"/>
          </a:p>
          <a:p>
            <a:pPr marL="285750" indent="-285750">
              <a:buFontTx/>
              <a:buChar char="-"/>
            </a:pPr>
            <a:r>
              <a:rPr lang="da-DK" sz="2200" dirty="0"/>
              <a:t>Anbefalingerne tager udgangspunkt i sundhed først, så klima. </a:t>
            </a:r>
          </a:p>
        </p:txBody>
      </p:sp>
      <p:pic>
        <p:nvPicPr>
          <p:cNvPr id="8" name="Billede 7">
            <a:extLst>
              <a:ext uri="{FF2B5EF4-FFF2-40B4-BE49-F238E27FC236}">
                <a16:creationId xmlns:a16="http://schemas.microsoft.com/office/drawing/2014/main" id="{2CF2E407-3A7B-47E5-8CDC-72A8BAD97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4" name="Tekstfelt 3">
            <a:extLst>
              <a:ext uri="{FF2B5EF4-FFF2-40B4-BE49-F238E27FC236}">
                <a16:creationId xmlns:a16="http://schemas.microsoft.com/office/drawing/2014/main" id="{D71E13C8-2B88-E34E-B3B4-CD401FE3B48A}"/>
              </a:ext>
            </a:extLst>
          </p:cNvPr>
          <p:cNvSpPr txBox="1"/>
          <p:nvPr/>
        </p:nvSpPr>
        <p:spPr>
          <a:xfrm>
            <a:off x="478988" y="5461293"/>
            <a:ext cx="3255345" cy="430887"/>
          </a:xfrm>
          <a:prstGeom prst="rect">
            <a:avLst/>
          </a:prstGeom>
          <a:noFill/>
        </p:spPr>
        <p:txBody>
          <a:bodyPr wrap="square" rtlCol="0">
            <a:spAutoFit/>
          </a:bodyPr>
          <a:lstStyle/>
          <a:p>
            <a:r>
              <a:rPr lang="en-US" sz="1100" dirty="0" err="1"/>
              <a:t>Kilde</a:t>
            </a:r>
            <a:r>
              <a:rPr lang="en-US" sz="1100" dirty="0"/>
              <a:t>: </a:t>
            </a:r>
            <a:r>
              <a:rPr lang="en-US" sz="1100" dirty="0">
                <a:hlinkClick r:id="rId4"/>
              </a:rPr>
              <a:t>https://altomkost.dk/raad-og-anbefalinger/de-officielle-kostraad-godt-for-sundhed-og-klima/</a:t>
            </a:r>
            <a:r>
              <a:rPr lang="en-US" sz="1100" dirty="0"/>
              <a:t> </a:t>
            </a:r>
          </a:p>
        </p:txBody>
      </p:sp>
      <p:pic>
        <p:nvPicPr>
          <p:cNvPr id="1026" name="Picture 2" descr="De officielle Kostråd - godt for sundhed og klima - Alt om kost">
            <a:extLst>
              <a:ext uri="{FF2B5EF4-FFF2-40B4-BE49-F238E27FC236}">
                <a16:creationId xmlns:a16="http://schemas.microsoft.com/office/drawing/2014/main" id="{EED90B46-48DA-6D4F-8BAC-EB552651D1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43" y="1808484"/>
            <a:ext cx="2605532" cy="3555242"/>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a:extLst>
              <a:ext uri="{FF2B5EF4-FFF2-40B4-BE49-F238E27FC236}">
                <a16:creationId xmlns:a16="http://schemas.microsoft.com/office/drawing/2014/main" id="{7DEC755E-05C7-D544-9445-003CA46F0467}"/>
              </a:ext>
            </a:extLst>
          </p:cNvPr>
          <p:cNvPicPr>
            <a:picLocks noChangeAspect="1"/>
          </p:cNvPicPr>
          <p:nvPr/>
        </p:nvPicPr>
        <p:blipFill>
          <a:blip r:embed="rId6"/>
          <a:stretch>
            <a:fillRect/>
          </a:stretch>
        </p:blipFill>
        <p:spPr>
          <a:xfrm>
            <a:off x="0" y="-91421"/>
            <a:ext cx="12192000" cy="1591765"/>
          </a:xfrm>
          <a:prstGeom prst="rect">
            <a:avLst/>
          </a:prstGeom>
        </p:spPr>
      </p:pic>
    </p:spTree>
    <p:extLst>
      <p:ext uri="{BB962C8B-B14F-4D97-AF65-F5344CB8AC3E}">
        <p14:creationId xmlns:p14="http://schemas.microsoft.com/office/powerpoint/2010/main" val="3572530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felt 14">
            <a:extLst>
              <a:ext uri="{FF2B5EF4-FFF2-40B4-BE49-F238E27FC236}">
                <a16:creationId xmlns:a16="http://schemas.microsoft.com/office/drawing/2014/main" id="{0DA9D4C5-5BAB-45E2-99F6-8F8835F06162}"/>
              </a:ext>
            </a:extLst>
          </p:cNvPr>
          <p:cNvSpPr txBox="1"/>
          <p:nvPr/>
        </p:nvSpPr>
        <p:spPr>
          <a:xfrm>
            <a:off x="6026227" y="4991398"/>
            <a:ext cx="184731" cy="369332"/>
          </a:xfrm>
          <a:prstGeom prst="rect">
            <a:avLst/>
          </a:prstGeom>
          <a:noFill/>
        </p:spPr>
        <p:txBody>
          <a:bodyPr wrap="none" rtlCol="0">
            <a:spAutoFit/>
          </a:bodyPr>
          <a:lstStyle/>
          <a:p>
            <a:endParaRPr lang="da-DK" dirty="0"/>
          </a:p>
        </p:txBody>
      </p:sp>
      <p:sp>
        <p:nvSpPr>
          <p:cNvPr id="16" name="Tekstfelt 15">
            <a:extLst>
              <a:ext uri="{FF2B5EF4-FFF2-40B4-BE49-F238E27FC236}">
                <a16:creationId xmlns:a16="http://schemas.microsoft.com/office/drawing/2014/main" id="{A1976882-1AB8-4636-9972-8FB037EBFC06}"/>
              </a:ext>
            </a:extLst>
          </p:cNvPr>
          <p:cNvSpPr txBox="1"/>
          <p:nvPr/>
        </p:nvSpPr>
        <p:spPr>
          <a:xfrm>
            <a:off x="416135" y="1599390"/>
            <a:ext cx="10104087" cy="584775"/>
          </a:xfrm>
          <a:prstGeom prst="rect">
            <a:avLst/>
          </a:prstGeom>
          <a:noFill/>
        </p:spPr>
        <p:txBody>
          <a:bodyPr wrap="square" rtlCol="0">
            <a:spAutoFit/>
          </a:bodyPr>
          <a:lstStyle/>
          <a:p>
            <a:r>
              <a:rPr lang="da-DK" sz="3200" b="1" dirty="0">
                <a:latin typeface="+mj-lt"/>
              </a:rPr>
              <a:t>Anbefalinger for børn</a:t>
            </a:r>
            <a:endParaRPr lang="da-DK" sz="3200" dirty="0">
              <a:latin typeface="+mj-lt"/>
            </a:endParaRPr>
          </a:p>
        </p:txBody>
      </p:sp>
      <p:pic>
        <p:nvPicPr>
          <p:cNvPr id="23" name="Billede 22">
            <a:extLst>
              <a:ext uri="{FF2B5EF4-FFF2-40B4-BE49-F238E27FC236}">
                <a16:creationId xmlns:a16="http://schemas.microsoft.com/office/drawing/2014/main" id="{CDB4EE60-2F01-4979-A0F7-399B7959D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sp>
        <p:nvSpPr>
          <p:cNvPr id="19" name="Tekstfelt 18">
            <a:extLst>
              <a:ext uri="{FF2B5EF4-FFF2-40B4-BE49-F238E27FC236}">
                <a16:creationId xmlns:a16="http://schemas.microsoft.com/office/drawing/2014/main" id="{BAEBA6BF-18F2-224B-A737-C9472DDDA00F}"/>
              </a:ext>
            </a:extLst>
          </p:cNvPr>
          <p:cNvSpPr txBox="1"/>
          <p:nvPr/>
        </p:nvSpPr>
        <p:spPr>
          <a:xfrm>
            <a:off x="1997778" y="4933344"/>
            <a:ext cx="1781575" cy="1815882"/>
          </a:xfrm>
          <a:prstGeom prst="rect">
            <a:avLst/>
          </a:prstGeom>
          <a:noFill/>
        </p:spPr>
        <p:txBody>
          <a:bodyPr wrap="square" rtlCol="0">
            <a:spAutoFit/>
          </a:bodyPr>
          <a:lstStyle/>
          <a:p>
            <a:pPr marL="285750" indent="-285750">
              <a:buFontTx/>
              <a:buChar char="-"/>
            </a:pPr>
            <a:r>
              <a:rPr lang="da-DK" sz="1400" dirty="0"/>
              <a:t>Børn på 6 år har et råderum på 4 små portioner tomme kalorier per uge. Børn i alderen 7-9 år har et råderum på 5 små portioner.</a:t>
            </a:r>
          </a:p>
        </p:txBody>
      </p:sp>
      <p:pic>
        <p:nvPicPr>
          <p:cNvPr id="25" name="Billede 24" descr="Et billede, der indeholder adskillige&#10;&#10;Automatisk genereret beskrivelse">
            <a:extLst>
              <a:ext uri="{FF2B5EF4-FFF2-40B4-BE49-F238E27FC236}">
                <a16:creationId xmlns:a16="http://schemas.microsoft.com/office/drawing/2014/main" id="{B4B4F610-EE5E-CF4B-ACA5-8E4B6B1C1C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33" y="3776855"/>
            <a:ext cx="1488681" cy="2869247"/>
          </a:xfrm>
          <a:prstGeom prst="rect">
            <a:avLst/>
          </a:prstGeom>
        </p:spPr>
      </p:pic>
      <p:sp>
        <p:nvSpPr>
          <p:cNvPr id="26" name="Tekstfelt 25">
            <a:extLst>
              <a:ext uri="{FF2B5EF4-FFF2-40B4-BE49-F238E27FC236}">
                <a16:creationId xmlns:a16="http://schemas.microsoft.com/office/drawing/2014/main" id="{62C4FA83-0F19-B145-8B5F-9C90E8F1E12D}"/>
              </a:ext>
            </a:extLst>
          </p:cNvPr>
          <p:cNvSpPr txBox="1"/>
          <p:nvPr/>
        </p:nvSpPr>
        <p:spPr>
          <a:xfrm>
            <a:off x="1979096" y="2160850"/>
            <a:ext cx="1725977" cy="2893100"/>
          </a:xfrm>
          <a:prstGeom prst="rect">
            <a:avLst/>
          </a:prstGeom>
          <a:noFill/>
        </p:spPr>
        <p:txBody>
          <a:bodyPr wrap="square" rtlCol="0">
            <a:spAutoFit/>
          </a:bodyPr>
          <a:lstStyle/>
          <a:p>
            <a:pPr marL="285750" indent="-285750">
              <a:buFontTx/>
              <a:buChar char="-"/>
            </a:pPr>
            <a:r>
              <a:rPr lang="da-DK" sz="1400" dirty="0"/>
              <a:t>Børn på 6 år bør højst drikke 250 ml søde drikke om ugen og børn i alderen 7-9 år bør højst drikke 330 ml. Det gælder både drikke sødet med  sukker og drikke sødet med sødestoffer.</a:t>
            </a:r>
          </a:p>
          <a:p>
            <a:pPr marL="285750" indent="-285750">
              <a:buFontTx/>
              <a:buChar char="-"/>
            </a:pPr>
            <a:endParaRPr lang="da-DK" sz="1400" dirty="0"/>
          </a:p>
        </p:txBody>
      </p:sp>
      <p:pic>
        <p:nvPicPr>
          <p:cNvPr id="3" name="Billede 2" descr="Et billede, der indeholder tekst&#10;&#10;Automatisk genereret beskrivelse">
            <a:extLst>
              <a:ext uri="{FF2B5EF4-FFF2-40B4-BE49-F238E27FC236}">
                <a16:creationId xmlns:a16="http://schemas.microsoft.com/office/drawing/2014/main" id="{09E59774-A4F8-9E4F-92C0-E94852FB97AE}"/>
              </a:ext>
            </a:extLst>
          </p:cNvPr>
          <p:cNvPicPr>
            <a:picLocks noChangeAspect="1"/>
          </p:cNvPicPr>
          <p:nvPr/>
        </p:nvPicPr>
        <p:blipFill rotWithShape="1">
          <a:blip r:embed="rId5">
            <a:extLst>
              <a:ext uri="{28A0092B-C50C-407E-A947-70E740481C1C}">
                <a14:useLocalDpi xmlns:a14="http://schemas.microsoft.com/office/drawing/2010/main" val="0"/>
              </a:ext>
            </a:extLst>
          </a:blip>
          <a:srcRect t="4390"/>
          <a:stretch/>
        </p:blipFill>
        <p:spPr>
          <a:xfrm>
            <a:off x="416135" y="2263500"/>
            <a:ext cx="1488681" cy="1415045"/>
          </a:xfrm>
          <a:prstGeom prst="rect">
            <a:avLst/>
          </a:prstGeom>
        </p:spPr>
      </p:pic>
      <p:pic>
        <p:nvPicPr>
          <p:cNvPr id="7" name="Billede 6" descr="Et billede, der indeholder tekst&#10;&#10;Automatisk genereret beskrivelse">
            <a:extLst>
              <a:ext uri="{FF2B5EF4-FFF2-40B4-BE49-F238E27FC236}">
                <a16:creationId xmlns:a16="http://schemas.microsoft.com/office/drawing/2014/main" id="{C730C64F-2B93-B741-B46D-BDB89D610F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0546" y="3857582"/>
            <a:ext cx="1423368" cy="2257200"/>
          </a:xfrm>
          <a:prstGeom prst="rect">
            <a:avLst/>
          </a:prstGeom>
        </p:spPr>
      </p:pic>
      <p:sp>
        <p:nvSpPr>
          <p:cNvPr id="8" name="Tekstfelt 7">
            <a:extLst>
              <a:ext uri="{FF2B5EF4-FFF2-40B4-BE49-F238E27FC236}">
                <a16:creationId xmlns:a16="http://schemas.microsoft.com/office/drawing/2014/main" id="{85AB8301-2F44-1541-86B3-2F649CB40390}"/>
              </a:ext>
            </a:extLst>
          </p:cNvPr>
          <p:cNvSpPr txBox="1"/>
          <p:nvPr/>
        </p:nvSpPr>
        <p:spPr>
          <a:xfrm>
            <a:off x="5499078" y="3857582"/>
            <a:ext cx="1789976" cy="1169551"/>
          </a:xfrm>
          <a:prstGeom prst="rect">
            <a:avLst/>
          </a:prstGeom>
          <a:noFill/>
        </p:spPr>
        <p:txBody>
          <a:bodyPr wrap="square" rtlCol="0">
            <a:spAutoFit/>
          </a:bodyPr>
          <a:lstStyle/>
          <a:p>
            <a:pPr marL="285750" indent="-285750">
              <a:buFontTx/>
              <a:buChar char="-"/>
            </a:pPr>
            <a:r>
              <a:rPr lang="da-DK" sz="1400" dirty="0"/>
              <a:t>Børn mellem 2 og 10 år anbefales at spise 300-500 g grøntsager og frugter om dagen</a:t>
            </a:r>
          </a:p>
        </p:txBody>
      </p:sp>
      <p:sp>
        <p:nvSpPr>
          <p:cNvPr id="10" name="Tekstfelt 9">
            <a:extLst>
              <a:ext uri="{FF2B5EF4-FFF2-40B4-BE49-F238E27FC236}">
                <a16:creationId xmlns:a16="http://schemas.microsoft.com/office/drawing/2014/main" id="{DBC443C8-6F97-A848-A6BF-5B9310B51CA5}"/>
              </a:ext>
            </a:extLst>
          </p:cNvPr>
          <p:cNvSpPr txBox="1"/>
          <p:nvPr/>
        </p:nvSpPr>
        <p:spPr>
          <a:xfrm>
            <a:off x="9605694" y="3762295"/>
            <a:ext cx="2158173" cy="2031325"/>
          </a:xfrm>
          <a:prstGeom prst="rect">
            <a:avLst/>
          </a:prstGeom>
          <a:noFill/>
        </p:spPr>
        <p:txBody>
          <a:bodyPr wrap="square" rtlCol="0">
            <a:spAutoFit/>
          </a:bodyPr>
          <a:lstStyle/>
          <a:p>
            <a:pPr marL="285750" indent="-285750">
              <a:buFontTx/>
              <a:buChar char="-"/>
            </a:pPr>
            <a:r>
              <a:rPr lang="da-DK" sz="1400" dirty="0"/>
              <a:t>Børn mellem 2 og 10 år anbefales at spise 175-275 g fisk om ugen.</a:t>
            </a:r>
          </a:p>
          <a:p>
            <a:pPr marL="285750" indent="-285750">
              <a:buFontTx/>
              <a:buChar char="-"/>
            </a:pPr>
            <a:endParaRPr lang="da-DK" sz="1400" dirty="0"/>
          </a:p>
          <a:p>
            <a:pPr marL="285750" indent="-285750">
              <a:buFontTx/>
              <a:buChar char="-"/>
            </a:pPr>
            <a:r>
              <a:rPr lang="da-DK" sz="1400" dirty="0"/>
              <a:t>For børn under 15 år gælder der særlige råd om at begrænse indtaget af store rovfisk, fx tun.</a:t>
            </a:r>
          </a:p>
        </p:txBody>
      </p:sp>
      <p:pic>
        <p:nvPicPr>
          <p:cNvPr id="13" name="Billede 12" descr="Et billede, der indeholder tekst, fisk&#10;&#10;Automatisk genereret beskrivelse">
            <a:extLst>
              <a:ext uri="{FF2B5EF4-FFF2-40B4-BE49-F238E27FC236}">
                <a16:creationId xmlns:a16="http://schemas.microsoft.com/office/drawing/2014/main" id="{D64C8DDF-E893-444C-9EF4-EF36B55711A4}"/>
              </a:ext>
            </a:extLst>
          </p:cNvPr>
          <p:cNvPicPr>
            <a:picLocks noChangeAspect="1"/>
          </p:cNvPicPr>
          <p:nvPr/>
        </p:nvPicPr>
        <p:blipFill rotWithShape="1">
          <a:blip r:embed="rId7">
            <a:extLst>
              <a:ext uri="{28A0092B-C50C-407E-A947-70E740481C1C}">
                <a14:useLocalDpi xmlns:a14="http://schemas.microsoft.com/office/drawing/2010/main" val="0"/>
              </a:ext>
            </a:extLst>
          </a:blip>
          <a:srcRect r="28725"/>
          <a:stretch/>
        </p:blipFill>
        <p:spPr>
          <a:xfrm>
            <a:off x="8112996" y="3857582"/>
            <a:ext cx="1452280" cy="1012801"/>
          </a:xfrm>
          <a:prstGeom prst="rect">
            <a:avLst/>
          </a:prstGeom>
        </p:spPr>
      </p:pic>
      <p:pic>
        <p:nvPicPr>
          <p:cNvPr id="17" name="Billede 16" descr="Et billede, der indeholder tekst, elektronik, cd&#10;&#10;Automatisk genereret beskrivelse">
            <a:extLst>
              <a:ext uri="{FF2B5EF4-FFF2-40B4-BE49-F238E27FC236}">
                <a16:creationId xmlns:a16="http://schemas.microsoft.com/office/drawing/2014/main" id="{B61DCC44-BA2E-7740-91E1-3EB139BA76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1390" y="2263500"/>
            <a:ext cx="1423368" cy="1415045"/>
          </a:xfrm>
          <a:prstGeom prst="rect">
            <a:avLst/>
          </a:prstGeom>
        </p:spPr>
      </p:pic>
      <p:sp>
        <p:nvSpPr>
          <p:cNvPr id="20" name="Tekstfelt 19">
            <a:extLst>
              <a:ext uri="{FF2B5EF4-FFF2-40B4-BE49-F238E27FC236}">
                <a16:creationId xmlns:a16="http://schemas.microsoft.com/office/drawing/2014/main" id="{92019234-6C39-D74E-B9AC-81E67C4AAC85}"/>
              </a:ext>
            </a:extLst>
          </p:cNvPr>
          <p:cNvSpPr txBox="1"/>
          <p:nvPr/>
        </p:nvSpPr>
        <p:spPr>
          <a:xfrm>
            <a:off x="5494674" y="2230709"/>
            <a:ext cx="2362850" cy="1600438"/>
          </a:xfrm>
          <a:prstGeom prst="rect">
            <a:avLst/>
          </a:prstGeom>
          <a:noFill/>
        </p:spPr>
        <p:txBody>
          <a:bodyPr wrap="square" rtlCol="0">
            <a:spAutoFit/>
          </a:bodyPr>
          <a:lstStyle/>
          <a:p>
            <a:pPr marL="285750" indent="-285750">
              <a:buFontTx/>
              <a:buChar char="-"/>
            </a:pPr>
            <a:r>
              <a:rPr lang="da-DK" sz="1400" dirty="0"/>
              <a:t>Børn i alderen 6-9 år anbefales at få 250 ml mælk eller mælkeprodukt og 15 g ost om dagen </a:t>
            </a:r>
            <a:r>
              <a:rPr lang="da-DK" sz="1400" i="1" dirty="0"/>
              <a:t>eller</a:t>
            </a:r>
            <a:r>
              <a:rPr lang="da-DK" sz="1400" dirty="0"/>
              <a:t> 325 ml mælk eller mælkeprodukt hvis du ikke spiser ost.</a:t>
            </a:r>
          </a:p>
        </p:txBody>
      </p:sp>
      <p:sp>
        <p:nvSpPr>
          <p:cNvPr id="21" name="Tekstfelt 20">
            <a:extLst>
              <a:ext uri="{FF2B5EF4-FFF2-40B4-BE49-F238E27FC236}">
                <a16:creationId xmlns:a16="http://schemas.microsoft.com/office/drawing/2014/main" id="{6A16C6C2-98EC-A74C-9615-1C49A65375C0}"/>
              </a:ext>
            </a:extLst>
          </p:cNvPr>
          <p:cNvSpPr txBox="1"/>
          <p:nvPr/>
        </p:nvSpPr>
        <p:spPr>
          <a:xfrm>
            <a:off x="9610646" y="2230332"/>
            <a:ext cx="1932972" cy="954107"/>
          </a:xfrm>
          <a:prstGeom prst="rect">
            <a:avLst/>
          </a:prstGeom>
          <a:noFill/>
        </p:spPr>
        <p:txBody>
          <a:bodyPr wrap="square" rtlCol="0">
            <a:spAutoFit/>
          </a:bodyPr>
          <a:lstStyle/>
          <a:p>
            <a:pPr marL="285750" indent="-285750">
              <a:buFontTx/>
              <a:buChar char="-"/>
            </a:pPr>
            <a:r>
              <a:rPr lang="da-DK" sz="1400" dirty="0"/>
              <a:t>Børn mellem 2 og 10 år anbefales at spise 40-70 g fuldkorn om dagen</a:t>
            </a:r>
          </a:p>
        </p:txBody>
      </p:sp>
      <p:pic>
        <p:nvPicPr>
          <p:cNvPr id="24" name="Billede 23">
            <a:extLst>
              <a:ext uri="{FF2B5EF4-FFF2-40B4-BE49-F238E27FC236}">
                <a16:creationId xmlns:a16="http://schemas.microsoft.com/office/drawing/2014/main" id="{5E224826-2873-534F-AC6F-96E3DCC3BC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2996" y="2263500"/>
            <a:ext cx="1423369" cy="1423369"/>
          </a:xfrm>
          <a:prstGeom prst="rect">
            <a:avLst/>
          </a:prstGeom>
        </p:spPr>
      </p:pic>
      <p:sp>
        <p:nvSpPr>
          <p:cNvPr id="27" name="Tekstfelt 26">
            <a:extLst>
              <a:ext uri="{FF2B5EF4-FFF2-40B4-BE49-F238E27FC236}">
                <a16:creationId xmlns:a16="http://schemas.microsoft.com/office/drawing/2014/main" id="{60ECDCA5-6839-2D4F-928D-B8E29947BDE4}"/>
              </a:ext>
            </a:extLst>
          </p:cNvPr>
          <p:cNvSpPr txBox="1"/>
          <p:nvPr/>
        </p:nvSpPr>
        <p:spPr>
          <a:xfrm>
            <a:off x="0" y="6613582"/>
            <a:ext cx="1788053" cy="261610"/>
          </a:xfrm>
          <a:prstGeom prst="rect">
            <a:avLst/>
          </a:prstGeom>
          <a:noFill/>
        </p:spPr>
        <p:txBody>
          <a:bodyPr wrap="square" rtlCol="0">
            <a:spAutoFit/>
          </a:bodyPr>
          <a:lstStyle/>
          <a:p>
            <a:r>
              <a:rPr lang="en-US" sz="1100" dirty="0" err="1"/>
              <a:t>Kilde</a:t>
            </a:r>
            <a:r>
              <a:rPr lang="en-US" sz="1100" dirty="0"/>
              <a:t>: </a:t>
            </a:r>
            <a:r>
              <a:rPr lang="en-US" sz="1100" dirty="0" err="1"/>
              <a:t>altomkost.dk</a:t>
            </a:r>
            <a:r>
              <a:rPr lang="en-US" sz="1100" dirty="0"/>
              <a:t> </a:t>
            </a:r>
          </a:p>
        </p:txBody>
      </p:sp>
      <p:pic>
        <p:nvPicPr>
          <p:cNvPr id="2" name="Billede 1">
            <a:extLst>
              <a:ext uri="{FF2B5EF4-FFF2-40B4-BE49-F238E27FC236}">
                <a16:creationId xmlns:a16="http://schemas.microsoft.com/office/drawing/2014/main" id="{10B0CEDE-E2CC-3745-8E6F-CFC54AD13FAF}"/>
              </a:ext>
            </a:extLst>
          </p:cNvPr>
          <p:cNvPicPr>
            <a:picLocks noChangeAspect="1"/>
          </p:cNvPicPr>
          <p:nvPr/>
        </p:nvPicPr>
        <p:blipFill>
          <a:blip r:embed="rId10"/>
          <a:stretch>
            <a:fillRect/>
          </a:stretch>
        </p:blipFill>
        <p:spPr>
          <a:xfrm>
            <a:off x="0" y="21192"/>
            <a:ext cx="12192000" cy="1580231"/>
          </a:xfrm>
          <a:prstGeom prst="rect">
            <a:avLst/>
          </a:prstGeom>
        </p:spPr>
      </p:pic>
    </p:spTree>
    <p:extLst>
      <p:ext uri="{BB962C8B-B14F-4D97-AF65-F5344CB8AC3E}">
        <p14:creationId xmlns:p14="http://schemas.microsoft.com/office/powerpoint/2010/main" val="34817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a:xfrm>
            <a:off x="828339" y="2409712"/>
            <a:ext cx="10436685" cy="3817487"/>
          </a:xfrm>
        </p:spPr>
        <p:txBody>
          <a:bodyPr>
            <a:normAutofit lnSpcReduction="10000"/>
          </a:bodyPr>
          <a:lstStyle/>
          <a:p>
            <a:pPr marL="231775" indent="-231775"/>
            <a:r>
              <a:rPr lang="da-DK" sz="1800" b="1" dirty="0"/>
              <a:t>Frugt og grønt: </a:t>
            </a:r>
            <a:r>
              <a:rPr lang="da-DK" sz="1800" dirty="0"/>
              <a:t>40% af børn i alderen 4-6 år efterlever anbefalingerne for frugt og grønt og 36% af børn i alderen 7-9 år efterlever anbefalingerne</a:t>
            </a:r>
            <a:br>
              <a:rPr lang="da-DK" sz="1800" dirty="0"/>
            </a:br>
            <a:endParaRPr lang="da-DK" sz="1800" dirty="0"/>
          </a:p>
          <a:p>
            <a:pPr marL="231775" indent="-231775"/>
            <a:r>
              <a:rPr lang="da-DK" sz="1800" b="1" dirty="0"/>
              <a:t>Mælkeprodukter:</a:t>
            </a:r>
            <a:r>
              <a:rPr lang="da-DK" sz="1800" dirty="0"/>
              <a:t> Børn i denne aldersgruppe indtager den anbefalede mængde af mælk og mælkeprodukter </a:t>
            </a:r>
            <a:br>
              <a:rPr lang="da-DK" sz="1800" dirty="0"/>
            </a:br>
            <a:endParaRPr lang="da-DK" sz="1800" dirty="0"/>
          </a:p>
          <a:p>
            <a:pPr marL="231775" indent="-231775"/>
            <a:r>
              <a:rPr lang="da-DK" sz="1800" b="1" dirty="0"/>
              <a:t>Fuldkorn:</a:t>
            </a:r>
            <a:r>
              <a:rPr lang="da-DK" sz="1800" dirty="0"/>
              <a:t> 48% af børn i alderen 4-6 år efterlever anbefalingerne for fuldkorn og 43% af børn i alderen 7-9 år efterlever anbefalingerne</a:t>
            </a:r>
            <a:br>
              <a:rPr lang="da-DK" sz="1800" dirty="0"/>
            </a:br>
            <a:endParaRPr lang="da-DK" sz="1800" dirty="0"/>
          </a:p>
          <a:p>
            <a:pPr>
              <a:lnSpc>
                <a:spcPct val="100000"/>
              </a:lnSpc>
            </a:pPr>
            <a:r>
              <a:rPr lang="da-DK" sz="1800" b="1" dirty="0"/>
              <a:t>Fedt: </a:t>
            </a:r>
            <a:r>
              <a:rPr lang="da-DK" sz="1800" dirty="0"/>
              <a:t>Det gennemsnitlige indhold af fedt i kosten for børn i alderen 4-9 år er 35%, som er indenfor det anbefalede interval på 25-40 E%</a:t>
            </a:r>
            <a:br>
              <a:rPr lang="da-DK" sz="1800" dirty="0"/>
            </a:br>
            <a:endParaRPr lang="da-DK" sz="1800" dirty="0">
              <a:solidFill>
                <a:srgbClr val="FF0000"/>
              </a:solidFill>
            </a:endParaRPr>
          </a:p>
          <a:p>
            <a:pPr>
              <a:lnSpc>
                <a:spcPct val="100000"/>
              </a:lnSpc>
            </a:pPr>
            <a:r>
              <a:rPr lang="da-DK" sz="1800" b="1" dirty="0"/>
              <a:t>Mættet fedt: </a:t>
            </a:r>
            <a:r>
              <a:rPr lang="da-DK" sz="1800" dirty="0"/>
              <a:t>Indtaget af mættet fedt er for højt for alle aldersgrupper, og det gennemsnitlige indhold af mættet fedt i kosten for børn er 15 E% mod anbefalet &lt; 10 E%</a:t>
            </a:r>
            <a:endParaRPr lang="da-DK" dirty="0"/>
          </a:p>
          <a:p>
            <a:pPr marL="0" indent="0">
              <a:buNone/>
            </a:pPr>
            <a:endParaRPr lang="da-DK" dirty="0"/>
          </a:p>
          <a:p>
            <a:pPr marL="0" indent="0">
              <a:buNone/>
            </a:pPr>
            <a:endParaRPr lang="da-DK" dirty="0"/>
          </a:p>
          <a:p>
            <a:pPr marL="0" indent="0">
              <a:buNone/>
            </a:pPr>
            <a:endParaRPr lang="da-DK" dirty="0"/>
          </a:p>
        </p:txBody>
      </p:sp>
      <p:sp>
        <p:nvSpPr>
          <p:cNvPr id="2" name="Rektangel 1">
            <a:extLst>
              <a:ext uri="{FF2B5EF4-FFF2-40B4-BE49-F238E27FC236}">
                <a16:creationId xmlns:a16="http://schemas.microsoft.com/office/drawing/2014/main" id="{948B5F65-91DA-410A-8A43-3338DF7F4F47}"/>
              </a:ext>
            </a:extLst>
          </p:cNvPr>
          <p:cNvSpPr/>
          <p:nvPr/>
        </p:nvSpPr>
        <p:spPr>
          <a:xfrm>
            <a:off x="828339" y="1733265"/>
            <a:ext cx="4413581" cy="584775"/>
          </a:xfrm>
          <a:prstGeom prst="rect">
            <a:avLst/>
          </a:prstGeom>
        </p:spPr>
        <p:txBody>
          <a:bodyPr wrap="none">
            <a:spAutoFit/>
          </a:bodyPr>
          <a:lstStyle/>
          <a:p>
            <a:r>
              <a:rPr lang="da-DK" sz="3200" b="1" dirty="0">
                <a:latin typeface="+mj-lt"/>
              </a:rPr>
              <a:t>Kostvaner for danske børn</a:t>
            </a:r>
          </a:p>
        </p:txBody>
      </p:sp>
      <p:pic>
        <p:nvPicPr>
          <p:cNvPr id="6" name="Billede 5">
            <a:extLst>
              <a:ext uri="{FF2B5EF4-FFF2-40B4-BE49-F238E27FC236}">
                <a16:creationId xmlns:a16="http://schemas.microsoft.com/office/drawing/2014/main" id="{74F978F9-8E7E-42A5-9011-3B52FFD2D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4" name="Tekstfelt 3">
            <a:extLst>
              <a:ext uri="{FF2B5EF4-FFF2-40B4-BE49-F238E27FC236}">
                <a16:creationId xmlns:a16="http://schemas.microsoft.com/office/drawing/2014/main" id="{3F0DABD5-3062-8D4A-B83E-AB15716EA4CC}"/>
              </a:ext>
            </a:extLst>
          </p:cNvPr>
          <p:cNvSpPr txBox="1"/>
          <p:nvPr/>
        </p:nvSpPr>
        <p:spPr>
          <a:xfrm>
            <a:off x="0" y="6571923"/>
            <a:ext cx="9330662" cy="261610"/>
          </a:xfrm>
          <a:prstGeom prst="rect">
            <a:avLst/>
          </a:prstGeom>
          <a:noFill/>
        </p:spPr>
        <p:txBody>
          <a:bodyPr wrap="square" rtlCol="0">
            <a:spAutoFit/>
          </a:bodyPr>
          <a:lstStyle/>
          <a:p>
            <a:r>
              <a:rPr lang="en-US" sz="1100" dirty="0" err="1"/>
              <a:t>Kilde</a:t>
            </a:r>
            <a:r>
              <a:rPr lang="en-US" sz="1100" dirty="0"/>
              <a:t>: DTU </a:t>
            </a:r>
            <a:r>
              <a:rPr lang="en-US" sz="1100" dirty="0" err="1"/>
              <a:t>Fødevareinstituttet</a:t>
            </a:r>
            <a:r>
              <a:rPr lang="en-US" sz="1100" dirty="0"/>
              <a:t> “</a:t>
            </a:r>
            <a:r>
              <a:rPr lang="en-US" sz="1100" dirty="0" err="1"/>
              <a:t>Kostens</a:t>
            </a:r>
            <a:r>
              <a:rPr lang="en-US" sz="1100" dirty="0"/>
              <a:t> </a:t>
            </a:r>
            <a:r>
              <a:rPr lang="en-US" sz="1100" dirty="0" err="1"/>
              <a:t>betydning</a:t>
            </a:r>
            <a:r>
              <a:rPr lang="en-US" sz="1100" dirty="0"/>
              <a:t> for </a:t>
            </a:r>
            <a:r>
              <a:rPr lang="en-US" sz="1100" dirty="0" err="1"/>
              <a:t>børn</a:t>
            </a:r>
            <a:r>
              <a:rPr lang="en-US" sz="1100" dirty="0"/>
              <a:t> </a:t>
            </a:r>
            <a:r>
              <a:rPr lang="en-US" sz="1100" dirty="0" err="1"/>
              <a:t>og</a:t>
            </a:r>
            <a:r>
              <a:rPr lang="en-US" sz="1100" dirty="0"/>
              <a:t> </a:t>
            </a:r>
            <a:r>
              <a:rPr lang="en-US" sz="1100" dirty="0" err="1"/>
              <a:t>unges</a:t>
            </a:r>
            <a:r>
              <a:rPr lang="en-US" sz="1100" dirty="0"/>
              <a:t> </a:t>
            </a:r>
            <a:r>
              <a:rPr lang="en-US" sz="1100" dirty="0" err="1"/>
              <a:t>sundhed</a:t>
            </a:r>
            <a:r>
              <a:rPr lang="en-US" sz="1100" dirty="0"/>
              <a:t> </a:t>
            </a:r>
            <a:r>
              <a:rPr lang="en-US" sz="1100" dirty="0" err="1"/>
              <a:t>og</a:t>
            </a:r>
            <a:r>
              <a:rPr lang="en-US" sz="1100" dirty="0"/>
              <a:t> </a:t>
            </a:r>
            <a:r>
              <a:rPr lang="en-US" sz="1100" dirty="0" err="1"/>
              <a:t>overvægt</a:t>
            </a:r>
            <a:r>
              <a:rPr lang="en-US" sz="1100" dirty="0"/>
              <a:t>” 2017 </a:t>
            </a:r>
            <a:r>
              <a:rPr lang="en-US" sz="1100" dirty="0" err="1"/>
              <a:t>og</a:t>
            </a:r>
            <a:r>
              <a:rPr lang="en-US" sz="1100" dirty="0"/>
              <a:t> “</a:t>
            </a:r>
            <a:r>
              <a:rPr lang="en-US" sz="1100" dirty="0" err="1"/>
              <a:t>Danskernes</a:t>
            </a:r>
            <a:r>
              <a:rPr lang="en-US" sz="1100" dirty="0"/>
              <a:t> </a:t>
            </a:r>
            <a:r>
              <a:rPr lang="en-US" sz="1100" dirty="0" err="1"/>
              <a:t>Kostvaner</a:t>
            </a:r>
            <a:r>
              <a:rPr lang="en-US" sz="1100" dirty="0"/>
              <a:t> 2011-2013” </a:t>
            </a:r>
          </a:p>
        </p:txBody>
      </p:sp>
      <p:pic>
        <p:nvPicPr>
          <p:cNvPr id="7" name="Billede 6">
            <a:extLst>
              <a:ext uri="{FF2B5EF4-FFF2-40B4-BE49-F238E27FC236}">
                <a16:creationId xmlns:a16="http://schemas.microsoft.com/office/drawing/2014/main" id="{ACB1B0DD-B5B5-4A41-8A8A-130670DC852A}"/>
              </a:ext>
            </a:extLst>
          </p:cNvPr>
          <p:cNvPicPr>
            <a:picLocks noChangeAspect="1"/>
          </p:cNvPicPr>
          <p:nvPr/>
        </p:nvPicPr>
        <p:blipFill>
          <a:blip r:embed="rId4"/>
          <a:stretch>
            <a:fillRect/>
          </a:stretch>
        </p:blipFill>
        <p:spPr>
          <a:xfrm>
            <a:off x="0" y="21192"/>
            <a:ext cx="12192000" cy="1580231"/>
          </a:xfrm>
          <a:prstGeom prst="rect">
            <a:avLst/>
          </a:prstGeom>
        </p:spPr>
      </p:pic>
    </p:spTree>
    <p:extLst>
      <p:ext uri="{BB962C8B-B14F-4D97-AF65-F5344CB8AC3E}">
        <p14:creationId xmlns:p14="http://schemas.microsoft.com/office/powerpoint/2010/main" val="3018954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2D6EE2-35C8-4621-8025-CE08CC07ECB1}"/>
              </a:ext>
            </a:extLst>
          </p:cNvPr>
          <p:cNvSpPr>
            <a:spLocks noGrp="1"/>
          </p:cNvSpPr>
          <p:nvPr>
            <p:ph type="title"/>
          </p:nvPr>
        </p:nvSpPr>
        <p:spPr>
          <a:xfrm>
            <a:off x="390525" y="1711513"/>
            <a:ext cx="9652000" cy="616603"/>
          </a:xfrm>
        </p:spPr>
        <p:txBody>
          <a:bodyPr>
            <a:normAutofit/>
          </a:bodyPr>
          <a:lstStyle/>
          <a:p>
            <a:r>
              <a:rPr lang="da-DK" sz="3200" b="1" dirty="0"/>
              <a:t>Sukkerindtag blandt danske børn</a:t>
            </a:r>
          </a:p>
        </p:txBody>
      </p:sp>
      <p:sp>
        <p:nvSpPr>
          <p:cNvPr id="3" name="Pladsholder til tekst 2">
            <a:extLst>
              <a:ext uri="{FF2B5EF4-FFF2-40B4-BE49-F238E27FC236}">
                <a16:creationId xmlns:a16="http://schemas.microsoft.com/office/drawing/2014/main" id="{997B6280-B5EB-4936-B7DD-5424B70A2707}"/>
              </a:ext>
            </a:extLst>
          </p:cNvPr>
          <p:cNvSpPr>
            <a:spLocks noGrp="1"/>
          </p:cNvSpPr>
          <p:nvPr>
            <p:ph type="body" idx="1"/>
          </p:nvPr>
        </p:nvSpPr>
        <p:spPr>
          <a:xfrm>
            <a:off x="390525" y="2639477"/>
            <a:ext cx="10744200" cy="3717175"/>
          </a:xfrm>
        </p:spPr>
        <p:txBody>
          <a:bodyPr>
            <a:normAutofit/>
          </a:bodyPr>
          <a:lstStyle/>
          <a:p>
            <a:pPr marL="800100" lvl="2" indent="-285750">
              <a:buFontTx/>
              <a:buChar char="-"/>
            </a:pPr>
            <a:r>
              <a:rPr lang="da-DK" dirty="0">
                <a:solidFill>
                  <a:schemeClr val="tx1"/>
                </a:solidFill>
              </a:rPr>
              <a:t>6 ud af 10 børn spiser for meget sukker</a:t>
            </a:r>
          </a:p>
          <a:p>
            <a:pPr marL="800100" lvl="2" indent="-285750">
              <a:buFontTx/>
              <a:buChar char="-"/>
            </a:pPr>
            <a:r>
              <a:rPr lang="da-DK" dirty="0">
                <a:solidFill>
                  <a:schemeClr val="tx1"/>
                </a:solidFill>
              </a:rPr>
              <a:t>Hovedkilderne er sodavand, saftevand, slik, chokolade og kage</a:t>
            </a:r>
          </a:p>
          <a:p>
            <a:pPr marL="800100" lvl="2" indent="-285750">
              <a:buFontTx/>
              <a:buChar char="-"/>
            </a:pPr>
            <a:r>
              <a:rPr lang="da-DK" dirty="0">
                <a:solidFill>
                  <a:schemeClr val="tx1"/>
                </a:solidFill>
              </a:rPr>
              <a:t>Det er særligt i weekenden at børnenes sukkerindtag øges. Her skrues der op for hyggen – og dermed lidt ekstra kage, is, slik og lignende</a:t>
            </a:r>
          </a:p>
          <a:p>
            <a:pPr marL="800100" lvl="2" indent="-285750">
              <a:buFontTx/>
              <a:buChar char="-"/>
            </a:pPr>
            <a:r>
              <a:rPr lang="da-DK" dirty="0">
                <a:solidFill>
                  <a:schemeClr val="tx1"/>
                </a:solidFill>
              </a:rPr>
              <a:t>Mellemmåltider bidrager ofte også til en større mængde sukker, end der er ”plads” til i den samlede dagskost</a:t>
            </a:r>
          </a:p>
          <a:p>
            <a:pPr marL="800100" lvl="2" indent="-285750">
              <a:buFontTx/>
              <a:buChar char="-"/>
            </a:pPr>
            <a:r>
              <a:rPr lang="da-DK" dirty="0">
                <a:solidFill>
                  <a:schemeClr val="tx1"/>
                </a:solidFill>
              </a:rPr>
              <a:t>Anbefalingen er max 5 E% </a:t>
            </a:r>
            <a:r>
              <a:rPr lang="da-DK" dirty="0" err="1">
                <a:solidFill>
                  <a:schemeClr val="tx1"/>
                </a:solidFill>
              </a:rPr>
              <a:t>sukkerarter</a:t>
            </a:r>
            <a:r>
              <a:rPr lang="da-DK" dirty="0">
                <a:solidFill>
                  <a:schemeClr val="tx1"/>
                </a:solidFill>
              </a:rPr>
              <a:t>. Maden kan stadig være sund, selvom 10% af madens energi kommer fra sukker. Det svarer til 45-55 gram sukker om dagen </a:t>
            </a:r>
            <a:r>
              <a:rPr lang="nb-NO" dirty="0">
                <a:solidFill>
                  <a:schemeClr val="tx1"/>
                </a:solidFill>
              </a:rPr>
              <a:t>for et barn på 6-9 år</a:t>
            </a:r>
          </a:p>
          <a:p>
            <a:pPr marL="800100" lvl="2" indent="-285750">
              <a:buFontTx/>
              <a:buChar char="-"/>
            </a:pPr>
            <a:r>
              <a:rPr lang="nb-NO" dirty="0">
                <a:solidFill>
                  <a:schemeClr val="tx1"/>
                </a:solidFill>
              </a:rPr>
              <a:t>Husk det ‘skjulte’ sukker der findes i sammensatte produkter som </a:t>
            </a:r>
            <a:r>
              <a:rPr lang="nb-NO" dirty="0" err="1">
                <a:solidFill>
                  <a:schemeClr val="tx1"/>
                </a:solidFill>
              </a:rPr>
              <a:t>fx</a:t>
            </a:r>
            <a:r>
              <a:rPr lang="nb-NO" dirty="0">
                <a:solidFill>
                  <a:schemeClr val="tx1"/>
                </a:solidFill>
              </a:rPr>
              <a:t> morgenmadsprodukter og kiks</a:t>
            </a:r>
          </a:p>
          <a:p>
            <a:pPr marL="1200150" lvl="2" indent="-285750">
              <a:buFontTx/>
              <a:buChar char="-"/>
            </a:pPr>
            <a:endParaRPr lang="da-DK" dirty="0">
              <a:solidFill>
                <a:schemeClr val="tx1"/>
              </a:solidFill>
            </a:endParaRPr>
          </a:p>
          <a:p>
            <a:endParaRPr lang="da-DK" dirty="0"/>
          </a:p>
        </p:txBody>
      </p:sp>
      <p:pic>
        <p:nvPicPr>
          <p:cNvPr id="5" name="Billede 4">
            <a:extLst>
              <a:ext uri="{FF2B5EF4-FFF2-40B4-BE49-F238E27FC236}">
                <a16:creationId xmlns:a16="http://schemas.microsoft.com/office/drawing/2014/main" id="{22A960F7-1D8C-4387-A8B4-DB589FCE01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sp>
        <p:nvSpPr>
          <p:cNvPr id="6" name="Tekstfelt 5">
            <a:extLst>
              <a:ext uri="{FF2B5EF4-FFF2-40B4-BE49-F238E27FC236}">
                <a16:creationId xmlns:a16="http://schemas.microsoft.com/office/drawing/2014/main" id="{F528B351-65EC-694D-A367-2F1439FCB0CC}"/>
              </a:ext>
            </a:extLst>
          </p:cNvPr>
          <p:cNvSpPr txBox="1"/>
          <p:nvPr/>
        </p:nvSpPr>
        <p:spPr>
          <a:xfrm>
            <a:off x="0" y="6282017"/>
            <a:ext cx="9652000" cy="600164"/>
          </a:xfrm>
          <a:prstGeom prst="rect">
            <a:avLst/>
          </a:prstGeom>
          <a:noFill/>
        </p:spPr>
        <p:txBody>
          <a:bodyPr wrap="square" rtlCol="0">
            <a:spAutoFit/>
          </a:bodyPr>
          <a:lstStyle/>
          <a:p>
            <a:r>
              <a:rPr lang="en-US" sz="1100" dirty="0" err="1"/>
              <a:t>Kilde</a:t>
            </a:r>
            <a:r>
              <a:rPr lang="en-US" sz="1100" dirty="0"/>
              <a:t>: DTU “</a:t>
            </a:r>
            <a:r>
              <a:rPr lang="en-US" sz="1100" dirty="0" err="1"/>
              <a:t>Danskernes</a:t>
            </a:r>
            <a:r>
              <a:rPr lang="en-US" sz="1100" dirty="0"/>
              <a:t> </a:t>
            </a:r>
            <a:r>
              <a:rPr lang="en-US" sz="1100" dirty="0" err="1"/>
              <a:t>Kostvaner</a:t>
            </a:r>
            <a:r>
              <a:rPr lang="en-US" sz="1100" dirty="0"/>
              <a:t> 2011-2013” </a:t>
            </a:r>
            <a:r>
              <a:rPr lang="en-US" sz="1100" dirty="0" err="1"/>
              <a:t>og</a:t>
            </a:r>
            <a:r>
              <a:rPr lang="en-US" sz="1100" dirty="0"/>
              <a:t> </a:t>
            </a:r>
            <a:br>
              <a:rPr lang="en-US" sz="1100" dirty="0"/>
            </a:br>
            <a:r>
              <a:rPr lang="en-US" sz="1100" dirty="0">
                <a:hlinkClick r:id="rId3"/>
              </a:rPr>
              <a:t>https://foedevareguiden.dk/fodevare/hvilke-foedevare-skal-jeg-vaelge/foedevarer-til-boern/boern-2-aar/disse-foedevare-skal-du-vaere-saerlig-opmaerksom-paa/tomme-kalorier/anbefalinger-for-sukker-til-boern-mellem-7-15-aar/</a:t>
            </a:r>
            <a:r>
              <a:rPr lang="en-US" sz="1100" dirty="0"/>
              <a:t>  </a:t>
            </a:r>
            <a:endParaRPr lang="en-US" sz="1100" dirty="0">
              <a:highlight>
                <a:srgbClr val="FFFF00"/>
              </a:highlight>
            </a:endParaRPr>
          </a:p>
        </p:txBody>
      </p:sp>
      <p:pic>
        <p:nvPicPr>
          <p:cNvPr id="7" name="Billede 6">
            <a:extLst>
              <a:ext uri="{FF2B5EF4-FFF2-40B4-BE49-F238E27FC236}">
                <a16:creationId xmlns:a16="http://schemas.microsoft.com/office/drawing/2014/main" id="{2A26974E-C22F-7444-AABA-05D016934727}"/>
              </a:ext>
            </a:extLst>
          </p:cNvPr>
          <p:cNvPicPr>
            <a:picLocks noChangeAspect="1"/>
          </p:cNvPicPr>
          <p:nvPr/>
        </p:nvPicPr>
        <p:blipFill>
          <a:blip r:embed="rId4"/>
          <a:stretch>
            <a:fillRect/>
          </a:stretch>
        </p:blipFill>
        <p:spPr>
          <a:xfrm>
            <a:off x="0" y="-14662"/>
            <a:ext cx="12192000" cy="1580231"/>
          </a:xfrm>
          <a:prstGeom prst="rect">
            <a:avLst/>
          </a:prstGeom>
        </p:spPr>
      </p:pic>
    </p:spTree>
    <p:extLst>
      <p:ext uri="{BB962C8B-B14F-4D97-AF65-F5344CB8AC3E}">
        <p14:creationId xmlns:p14="http://schemas.microsoft.com/office/powerpoint/2010/main" val="813506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3F552A31-52F9-45C3-80DB-5FAA6C9A9A5C}"/>
              </a:ext>
            </a:extLst>
          </p:cNvPr>
          <p:cNvSpPr txBox="1"/>
          <p:nvPr/>
        </p:nvSpPr>
        <p:spPr>
          <a:xfrm>
            <a:off x="448056" y="1674564"/>
            <a:ext cx="4740386" cy="369332"/>
          </a:xfrm>
          <a:prstGeom prst="rect">
            <a:avLst/>
          </a:prstGeom>
          <a:noFill/>
        </p:spPr>
        <p:txBody>
          <a:bodyPr wrap="square" rtlCol="0">
            <a:spAutoFit/>
          </a:bodyPr>
          <a:lstStyle/>
          <a:p>
            <a:r>
              <a:rPr lang="da-DK" b="1" dirty="0"/>
              <a:t>Gi’ madpakken en hånd – og spis varieret</a:t>
            </a:r>
          </a:p>
        </p:txBody>
      </p:sp>
      <p:sp>
        <p:nvSpPr>
          <p:cNvPr id="7" name="Tekstfelt 6">
            <a:extLst>
              <a:ext uri="{FF2B5EF4-FFF2-40B4-BE49-F238E27FC236}">
                <a16:creationId xmlns:a16="http://schemas.microsoft.com/office/drawing/2014/main" id="{31A501BF-AAB8-47C4-95CC-1095D03B99D2}"/>
              </a:ext>
            </a:extLst>
          </p:cNvPr>
          <p:cNvSpPr txBox="1"/>
          <p:nvPr/>
        </p:nvSpPr>
        <p:spPr>
          <a:xfrm>
            <a:off x="8661989" y="2127682"/>
            <a:ext cx="3265339" cy="1600438"/>
          </a:xfrm>
          <a:prstGeom prst="rect">
            <a:avLst/>
          </a:prstGeom>
          <a:noFill/>
        </p:spPr>
        <p:txBody>
          <a:bodyPr wrap="square" rtlCol="0">
            <a:spAutoFit/>
          </a:bodyPr>
          <a:lstStyle/>
          <a:p>
            <a:r>
              <a:rPr lang="da-DK" sz="1400" dirty="0"/>
              <a:t>Mellemmåltider er gode når man mellem måltiderne vil stille den lille sult.</a:t>
            </a:r>
          </a:p>
          <a:p>
            <a:endParaRPr lang="da-DK" sz="1400" dirty="0"/>
          </a:p>
          <a:p>
            <a:r>
              <a:rPr lang="da-DK" sz="1400" dirty="0"/>
              <a:t>Mellemmåltiderne angivet på ‘Vidste du at’ arket og i Måltidsberegneren, er varierende og bidrager med forskellige næringsstoffer der er vigtige for kroppen.</a:t>
            </a:r>
          </a:p>
        </p:txBody>
      </p:sp>
      <p:sp>
        <p:nvSpPr>
          <p:cNvPr id="8" name="Tekstfelt 7">
            <a:extLst>
              <a:ext uri="{FF2B5EF4-FFF2-40B4-BE49-F238E27FC236}">
                <a16:creationId xmlns:a16="http://schemas.microsoft.com/office/drawing/2014/main" id="{39441195-13CB-4761-BAAA-F6FDA6921330}"/>
              </a:ext>
            </a:extLst>
          </p:cNvPr>
          <p:cNvSpPr txBox="1"/>
          <p:nvPr/>
        </p:nvSpPr>
        <p:spPr>
          <a:xfrm>
            <a:off x="448056" y="2127682"/>
            <a:ext cx="3287218" cy="2677656"/>
          </a:xfrm>
          <a:prstGeom prst="rect">
            <a:avLst/>
          </a:prstGeom>
          <a:noFill/>
        </p:spPr>
        <p:txBody>
          <a:bodyPr wrap="square" rtlCol="0">
            <a:spAutoFit/>
          </a:bodyPr>
          <a:lstStyle/>
          <a:p>
            <a:r>
              <a:rPr lang="da-DK" sz="1400" dirty="0"/>
              <a:t>Madpakken skal være mættende og sund, så den giver energi.</a:t>
            </a:r>
          </a:p>
          <a:p>
            <a:endParaRPr lang="da-DK" sz="1400" dirty="0"/>
          </a:p>
          <a:p>
            <a:r>
              <a:rPr lang="da-DK" sz="1400" dirty="0"/>
              <a:t>Ved at ”Gi’ madpakken en hånd” sørger du for at barnet får en varieret madpakke der indeholder fuldkornsbrød, grønt, kød, æg, ost og bælgfrugter på brødet, samt fisk og skaldyr og frugt.</a:t>
            </a:r>
          </a:p>
          <a:p>
            <a:endParaRPr lang="da-DK" sz="1400" dirty="0"/>
          </a:p>
          <a:p>
            <a:r>
              <a:rPr lang="da-DK" sz="1400" dirty="0"/>
              <a:t>Som supplement til maden, kan der med fordel tilbydes ¼ l skolemælk - gerne den magre, som fx minimælk</a:t>
            </a:r>
          </a:p>
        </p:txBody>
      </p:sp>
      <p:pic>
        <p:nvPicPr>
          <p:cNvPr id="10" name="Billede 9">
            <a:extLst>
              <a:ext uri="{FF2B5EF4-FFF2-40B4-BE49-F238E27FC236}">
                <a16:creationId xmlns:a16="http://schemas.microsoft.com/office/drawing/2014/main" id="{5F3C741E-FFB2-4E3D-9CD0-80214EB80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0" y="4830849"/>
            <a:ext cx="3056926" cy="1688912"/>
          </a:xfrm>
          <a:prstGeom prst="rect">
            <a:avLst/>
          </a:prstGeom>
        </p:spPr>
      </p:pic>
      <p:pic>
        <p:nvPicPr>
          <p:cNvPr id="11" name="Billede 10">
            <a:extLst>
              <a:ext uri="{FF2B5EF4-FFF2-40B4-BE49-F238E27FC236}">
                <a16:creationId xmlns:a16="http://schemas.microsoft.com/office/drawing/2014/main" id="{44EA8214-4FA3-46A0-A311-4691CD84C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5" name="Tekstfelt 4">
            <a:extLst>
              <a:ext uri="{FF2B5EF4-FFF2-40B4-BE49-F238E27FC236}">
                <a16:creationId xmlns:a16="http://schemas.microsoft.com/office/drawing/2014/main" id="{0BBDEC73-607D-9D40-B5E3-A94E5BD57EA4}"/>
              </a:ext>
            </a:extLst>
          </p:cNvPr>
          <p:cNvSpPr txBox="1"/>
          <p:nvPr/>
        </p:nvSpPr>
        <p:spPr>
          <a:xfrm>
            <a:off x="-47818" y="6596390"/>
            <a:ext cx="6002569" cy="261610"/>
          </a:xfrm>
          <a:prstGeom prst="rect">
            <a:avLst/>
          </a:prstGeom>
          <a:noFill/>
        </p:spPr>
        <p:txBody>
          <a:bodyPr wrap="square" rtlCol="0">
            <a:spAutoFit/>
          </a:bodyPr>
          <a:lstStyle/>
          <a:p>
            <a:r>
              <a:rPr lang="da-DK" sz="1100" dirty="0"/>
              <a:t>Kilde: ”Gi madparken en hånd”, Fødevarestyrelsen, 2021</a:t>
            </a:r>
          </a:p>
        </p:txBody>
      </p:sp>
      <p:pic>
        <p:nvPicPr>
          <p:cNvPr id="2" name="Billede 1">
            <a:extLst>
              <a:ext uri="{FF2B5EF4-FFF2-40B4-BE49-F238E27FC236}">
                <a16:creationId xmlns:a16="http://schemas.microsoft.com/office/drawing/2014/main" id="{DB4933D2-D5A9-314A-AB30-4E89F8D5D3CB}"/>
              </a:ext>
            </a:extLst>
          </p:cNvPr>
          <p:cNvPicPr>
            <a:picLocks noChangeAspect="1"/>
          </p:cNvPicPr>
          <p:nvPr/>
        </p:nvPicPr>
        <p:blipFill>
          <a:blip r:embed="rId4"/>
          <a:stretch>
            <a:fillRect/>
          </a:stretch>
        </p:blipFill>
        <p:spPr>
          <a:xfrm>
            <a:off x="0" y="-14662"/>
            <a:ext cx="12192000" cy="1580231"/>
          </a:xfrm>
          <a:prstGeom prst="rect">
            <a:avLst/>
          </a:prstGeom>
        </p:spPr>
      </p:pic>
      <p:pic>
        <p:nvPicPr>
          <p:cNvPr id="6" name="Billede 5">
            <a:extLst>
              <a:ext uri="{FF2B5EF4-FFF2-40B4-BE49-F238E27FC236}">
                <a16:creationId xmlns:a16="http://schemas.microsoft.com/office/drawing/2014/main" id="{06247D6C-C242-2448-A640-D55EA59E1381}"/>
              </a:ext>
            </a:extLst>
          </p:cNvPr>
          <p:cNvPicPr>
            <a:picLocks noChangeAspect="1"/>
          </p:cNvPicPr>
          <p:nvPr/>
        </p:nvPicPr>
        <p:blipFill rotWithShape="1">
          <a:blip r:embed="rId5"/>
          <a:srcRect l="13336" r="5726"/>
          <a:stretch/>
        </p:blipFill>
        <p:spPr>
          <a:xfrm>
            <a:off x="4721389" y="1853472"/>
            <a:ext cx="3384000" cy="3513015"/>
          </a:xfrm>
          <a:prstGeom prst="rect">
            <a:avLst/>
          </a:prstGeom>
        </p:spPr>
      </p:pic>
      <p:sp>
        <p:nvSpPr>
          <p:cNvPr id="14" name="Rektangel 13">
            <a:extLst>
              <a:ext uri="{FF2B5EF4-FFF2-40B4-BE49-F238E27FC236}">
                <a16:creationId xmlns:a16="http://schemas.microsoft.com/office/drawing/2014/main" id="{56521623-BC7F-2A42-B270-735F08B65B42}"/>
              </a:ext>
            </a:extLst>
          </p:cNvPr>
          <p:cNvSpPr/>
          <p:nvPr/>
        </p:nvSpPr>
        <p:spPr>
          <a:xfrm>
            <a:off x="4697501" y="5410666"/>
            <a:ext cx="6334702" cy="1200329"/>
          </a:xfrm>
          <a:prstGeom prst="rect">
            <a:avLst/>
          </a:prstGeom>
        </p:spPr>
        <p:txBody>
          <a:bodyPr wrap="square">
            <a:spAutoFit/>
          </a:bodyPr>
          <a:lstStyle/>
          <a:p>
            <a:r>
              <a:rPr lang="da-DK" sz="1600" dirty="0"/>
              <a:t>⁕ </a:t>
            </a:r>
            <a:r>
              <a:rPr lang="da-DK" sz="1400" dirty="0"/>
              <a:t>Fuldkornsbrød - Fuldkornsvarianter af rugbrød eller andet brød </a:t>
            </a:r>
          </a:p>
          <a:p>
            <a:r>
              <a:rPr lang="da-DK" sz="1400" dirty="0"/>
              <a:t>⁕ Grønt – snackgrønt, salat eller grønt på brødet </a:t>
            </a:r>
          </a:p>
          <a:p>
            <a:r>
              <a:rPr lang="da-DK" sz="1400" dirty="0"/>
              <a:t>⁕ På brødet – bælgfrugter, æg, ost eller kød </a:t>
            </a:r>
          </a:p>
          <a:p>
            <a:r>
              <a:rPr lang="da-DK" sz="1400" dirty="0"/>
              <a:t>⁕ Fisk – forskellige slags fisk og skaldyr </a:t>
            </a:r>
          </a:p>
          <a:p>
            <a:r>
              <a:rPr lang="da-DK" sz="1400" dirty="0"/>
              <a:t>⁕ Frugt – det friske og søde</a:t>
            </a:r>
          </a:p>
        </p:txBody>
      </p:sp>
    </p:spTree>
    <p:extLst>
      <p:ext uri="{BB962C8B-B14F-4D97-AF65-F5344CB8AC3E}">
        <p14:creationId xmlns:p14="http://schemas.microsoft.com/office/powerpoint/2010/main" val="85733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1BE7F61-838C-4DD6-B40D-F3EA205181A7}"/>
              </a:ext>
            </a:extLst>
          </p:cNvPr>
          <p:cNvSpPr>
            <a:spLocks noGrp="1"/>
          </p:cNvSpPr>
          <p:nvPr>
            <p:ph idx="1"/>
          </p:nvPr>
        </p:nvSpPr>
        <p:spPr/>
        <p:txBody>
          <a:bodyPr>
            <a:normAutofit lnSpcReduction="10000"/>
          </a:bodyPr>
          <a:lstStyle/>
          <a:p>
            <a:pPr marL="0" indent="0">
              <a:buNone/>
            </a:pPr>
            <a:r>
              <a:rPr lang="da-DK" sz="3200" b="1" dirty="0">
                <a:latin typeface="+mj-lt"/>
              </a:rPr>
              <a:t>Mælk og mejeriprodukter</a:t>
            </a:r>
          </a:p>
          <a:p>
            <a:pPr marL="0" indent="0">
              <a:buNone/>
            </a:pPr>
            <a:endParaRPr lang="da-DK" dirty="0"/>
          </a:p>
          <a:p>
            <a:r>
              <a:rPr lang="da-DK" sz="2200" dirty="0"/>
              <a:t>Mælk indeholder mange gode næringsstoffer bl.a. calcium, </a:t>
            </a:r>
            <a:r>
              <a:rPr lang="da-DK" sz="2200" dirty="0" err="1"/>
              <a:t>Riboflavin</a:t>
            </a:r>
            <a:r>
              <a:rPr lang="da-DK" sz="2200" dirty="0"/>
              <a:t> (B</a:t>
            </a:r>
            <a:r>
              <a:rPr lang="da-DK" sz="1800" dirty="0"/>
              <a:t>2 </a:t>
            </a:r>
            <a:r>
              <a:rPr lang="da-DK" sz="2200" dirty="0"/>
              <a:t>vitamin) og B</a:t>
            </a:r>
            <a:r>
              <a:rPr lang="da-DK" sz="1800" dirty="0"/>
              <a:t>12 </a:t>
            </a:r>
            <a:r>
              <a:rPr lang="da-DK" sz="2200" dirty="0"/>
              <a:t>vitamin. </a:t>
            </a:r>
          </a:p>
          <a:p>
            <a:endParaRPr lang="da-DK" sz="2200" dirty="0"/>
          </a:p>
          <a:p>
            <a:r>
              <a:rPr lang="da-DK" sz="2200" dirty="0"/>
              <a:t>Mælk og mejeriprodukter bidrager bl.a. til vedligeholdelse af kroppens knogler og tænder pga. det høje calcium indhold.</a:t>
            </a:r>
          </a:p>
          <a:p>
            <a:endParaRPr lang="da-DK" sz="2200" dirty="0"/>
          </a:p>
          <a:p>
            <a:r>
              <a:rPr lang="da-DK" sz="2200" dirty="0"/>
              <a:t>Plantedrikke, som fx soja-, ris-, og havredrikke kan </a:t>
            </a:r>
            <a:r>
              <a:rPr lang="da-DK" sz="2200" i="1" dirty="0"/>
              <a:t>ikke</a:t>
            </a:r>
            <a:r>
              <a:rPr lang="da-DK" sz="2200" dirty="0"/>
              <a:t> erstatte mælk. Plantedrikke indeholder hverken B</a:t>
            </a:r>
            <a:r>
              <a:rPr lang="da-DK" sz="1800" dirty="0"/>
              <a:t>12</a:t>
            </a:r>
            <a:r>
              <a:rPr lang="da-DK" sz="2200" dirty="0"/>
              <a:t> vitamin eller </a:t>
            </a:r>
            <a:r>
              <a:rPr lang="da-DK" sz="2200" dirty="0" err="1"/>
              <a:t>Riboflavin</a:t>
            </a:r>
            <a:r>
              <a:rPr lang="da-DK" sz="2200" dirty="0"/>
              <a:t> (B</a:t>
            </a:r>
            <a:r>
              <a:rPr lang="da-DK" sz="1800" dirty="0"/>
              <a:t>2 </a:t>
            </a:r>
            <a:r>
              <a:rPr lang="da-DK" sz="2200" dirty="0"/>
              <a:t>vitamin). Plantedrikke har generelt et lavere indhold af vitaminer og mineraler sammenlignet med komælk, dog med undtagelse af E-vitamin, som er vigtigt for vores immunforsvar</a:t>
            </a:r>
          </a:p>
        </p:txBody>
      </p:sp>
      <p:pic>
        <p:nvPicPr>
          <p:cNvPr id="5" name="Billede 4">
            <a:extLst>
              <a:ext uri="{FF2B5EF4-FFF2-40B4-BE49-F238E27FC236}">
                <a16:creationId xmlns:a16="http://schemas.microsoft.com/office/drawing/2014/main" id="{4654AA39-0393-417B-AD9F-95994B9C9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sp>
        <p:nvSpPr>
          <p:cNvPr id="2" name="Tekstfelt 1">
            <a:extLst>
              <a:ext uri="{FF2B5EF4-FFF2-40B4-BE49-F238E27FC236}">
                <a16:creationId xmlns:a16="http://schemas.microsoft.com/office/drawing/2014/main" id="{EB4F7F3C-9E2D-1F4D-BF39-8E59808154F9}"/>
              </a:ext>
            </a:extLst>
          </p:cNvPr>
          <p:cNvSpPr txBox="1"/>
          <p:nvPr/>
        </p:nvSpPr>
        <p:spPr>
          <a:xfrm>
            <a:off x="0" y="6574762"/>
            <a:ext cx="9005455" cy="261610"/>
          </a:xfrm>
          <a:prstGeom prst="rect">
            <a:avLst/>
          </a:prstGeom>
          <a:noFill/>
        </p:spPr>
        <p:txBody>
          <a:bodyPr wrap="square" rtlCol="0">
            <a:spAutoFit/>
          </a:bodyPr>
          <a:lstStyle/>
          <a:p>
            <a:r>
              <a:rPr lang="en-US" sz="1100" dirty="0" err="1"/>
              <a:t>Kilde</a:t>
            </a:r>
            <a:r>
              <a:rPr lang="en-US" sz="1100" dirty="0"/>
              <a:t>: </a:t>
            </a:r>
            <a:r>
              <a:rPr lang="en-US" sz="1100" dirty="0">
                <a:hlinkClick r:id="rId4"/>
              </a:rPr>
              <a:t>https://altomkost.dk/raad-og-anbefalinger/de-officielle-kostraad-godt-for-sundhed-og-klima/vaelg-planteolier-og-magre-mejeriprodukter/</a:t>
            </a:r>
            <a:r>
              <a:rPr lang="en-US" sz="1100" dirty="0"/>
              <a:t> </a:t>
            </a:r>
          </a:p>
        </p:txBody>
      </p:sp>
      <p:pic>
        <p:nvPicPr>
          <p:cNvPr id="6" name="Billede 5">
            <a:extLst>
              <a:ext uri="{FF2B5EF4-FFF2-40B4-BE49-F238E27FC236}">
                <a16:creationId xmlns:a16="http://schemas.microsoft.com/office/drawing/2014/main" id="{2C18B2A3-DD0D-FF45-BEBC-D1C63FA3711A}"/>
              </a:ext>
            </a:extLst>
          </p:cNvPr>
          <p:cNvPicPr>
            <a:picLocks noChangeAspect="1"/>
          </p:cNvPicPr>
          <p:nvPr/>
        </p:nvPicPr>
        <p:blipFill>
          <a:blip r:embed="rId5"/>
          <a:stretch>
            <a:fillRect/>
          </a:stretch>
        </p:blipFill>
        <p:spPr>
          <a:xfrm>
            <a:off x="0" y="-91421"/>
            <a:ext cx="12192000" cy="1591765"/>
          </a:xfrm>
          <a:prstGeom prst="rect">
            <a:avLst/>
          </a:prstGeom>
        </p:spPr>
      </p:pic>
    </p:spTree>
    <p:extLst>
      <p:ext uri="{BB962C8B-B14F-4D97-AF65-F5344CB8AC3E}">
        <p14:creationId xmlns:p14="http://schemas.microsoft.com/office/powerpoint/2010/main" val="2756774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E6F1A08D-9A6F-4562-A761-1D76049D9F95}"/>
              </a:ext>
            </a:extLst>
          </p:cNvPr>
          <p:cNvSpPr txBox="1"/>
          <p:nvPr/>
        </p:nvSpPr>
        <p:spPr>
          <a:xfrm>
            <a:off x="721446" y="2044557"/>
            <a:ext cx="11155848" cy="4862870"/>
          </a:xfrm>
          <a:prstGeom prst="rect">
            <a:avLst/>
          </a:prstGeom>
          <a:noFill/>
        </p:spPr>
        <p:txBody>
          <a:bodyPr wrap="square" rtlCol="0">
            <a:spAutoFit/>
          </a:bodyPr>
          <a:lstStyle/>
          <a:p>
            <a:r>
              <a:rPr lang="da-DK" sz="3200" b="1" dirty="0">
                <a:latin typeface="+mj-lt"/>
              </a:rPr>
              <a:t>Calcium</a:t>
            </a:r>
          </a:p>
          <a:p>
            <a:pPr marL="342900" indent="-342900">
              <a:buFont typeface="Arial" panose="020B0604020202020204" pitchFamily="34" charset="0"/>
              <a:buChar char="•"/>
            </a:pPr>
            <a:endParaRPr lang="da-DK" sz="3200" dirty="0"/>
          </a:p>
          <a:p>
            <a:pPr marL="342900" indent="-342900">
              <a:buFont typeface="Arial" panose="020B0604020202020204" pitchFamily="34" charset="0"/>
              <a:buChar char="•"/>
            </a:pPr>
            <a:r>
              <a:rPr lang="da-DK" sz="2200" dirty="0"/>
              <a:t>Calcium er et vigtigt mineral, der sammen med D-vitamin, er nødvendigt for at opbygge og vedligeholde knogler. Det er derfor særligt vigtigt, at man får den nødvendige daglige mængde calcium, når man vokser!</a:t>
            </a:r>
          </a:p>
          <a:p>
            <a:pPr marL="342900" indent="-342900">
              <a:buFont typeface="Wingdings" panose="05000000000000000000" pitchFamily="2" charset="2"/>
              <a:buChar char="§"/>
            </a:pPr>
            <a:endParaRPr lang="da-DK" sz="2200" dirty="0"/>
          </a:p>
          <a:p>
            <a:pPr marL="342900" indent="-342900">
              <a:buFont typeface="Arial" panose="020B0604020202020204" pitchFamily="34" charset="0"/>
              <a:buChar char="•"/>
            </a:pPr>
            <a:r>
              <a:rPr lang="da-DK" sz="2200" dirty="0"/>
              <a:t>Gode kilder til calcium er bl.a. mælk og mejeriprodukter, men mørke grøntsager, såsom broccoli, grønne bønner og grønkål samt rugbrød og mandler bidrager også til det daglige calcium indtag. </a:t>
            </a:r>
          </a:p>
          <a:p>
            <a:pPr marL="342900" indent="-342900">
              <a:buFont typeface="Arial" panose="020B0604020202020204" pitchFamily="34" charset="0"/>
              <a:buChar char="•"/>
            </a:pPr>
            <a:endParaRPr lang="da-DK" sz="2200" dirty="0"/>
          </a:p>
          <a:p>
            <a:pPr marL="342900" indent="-342900">
              <a:buFont typeface="Arial" panose="020B0604020202020204" pitchFamily="34" charset="0"/>
              <a:buChar char="•"/>
            </a:pPr>
            <a:r>
              <a:rPr lang="da-DK" sz="2400" dirty="0"/>
              <a:t>Børn i alderen 6-9 år anbefales at få 300 ml mælk eller mælkeprodukt og 10 g ost om dagen, </a:t>
            </a:r>
            <a:r>
              <a:rPr lang="da-DK" sz="2400" i="1" dirty="0"/>
              <a:t>eller</a:t>
            </a:r>
            <a:r>
              <a:rPr lang="da-DK" sz="2400" dirty="0"/>
              <a:t> 350 ml mælk eller mælkeprodukt hvis du ikke spiser ost.</a:t>
            </a:r>
            <a:endParaRPr lang="da-DK" sz="2200" dirty="0"/>
          </a:p>
          <a:p>
            <a:endParaRPr lang="da-DK" sz="2200" dirty="0"/>
          </a:p>
        </p:txBody>
      </p:sp>
      <p:pic>
        <p:nvPicPr>
          <p:cNvPr id="8" name="Billede 7">
            <a:extLst>
              <a:ext uri="{FF2B5EF4-FFF2-40B4-BE49-F238E27FC236}">
                <a16:creationId xmlns:a16="http://schemas.microsoft.com/office/drawing/2014/main" id="{63B71A45-8AAC-42B6-BBDA-A66F140C0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2" name="Billede 1">
            <a:extLst>
              <a:ext uri="{FF2B5EF4-FFF2-40B4-BE49-F238E27FC236}">
                <a16:creationId xmlns:a16="http://schemas.microsoft.com/office/drawing/2014/main" id="{B39A261A-6065-674D-9E28-F2C7A749734E}"/>
              </a:ext>
            </a:extLst>
          </p:cNvPr>
          <p:cNvPicPr>
            <a:picLocks noChangeAspect="1"/>
          </p:cNvPicPr>
          <p:nvPr/>
        </p:nvPicPr>
        <p:blipFill>
          <a:blip r:embed="rId4"/>
          <a:stretch>
            <a:fillRect/>
          </a:stretch>
        </p:blipFill>
        <p:spPr>
          <a:xfrm>
            <a:off x="0" y="3263"/>
            <a:ext cx="12192000" cy="1580231"/>
          </a:xfrm>
          <a:prstGeom prst="rect">
            <a:avLst/>
          </a:prstGeom>
        </p:spPr>
      </p:pic>
    </p:spTree>
    <p:extLst>
      <p:ext uri="{BB962C8B-B14F-4D97-AF65-F5344CB8AC3E}">
        <p14:creationId xmlns:p14="http://schemas.microsoft.com/office/powerpoint/2010/main" val="1896207693"/>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25B09B10F20C499DD786774E74B4A0" ma:contentTypeVersion="3" ma:contentTypeDescription="Opret et nyt dokument." ma:contentTypeScope="" ma:versionID="c6cafd04af08801f5d7585a3f5465245">
  <xsd:schema xmlns:xsd="http://www.w3.org/2001/XMLSchema" xmlns:xs="http://www.w3.org/2001/XMLSchema" xmlns:p="http://schemas.microsoft.com/office/2006/metadata/properties" targetNamespace="http://schemas.microsoft.com/office/2006/metadata/properties" ma:root="true" ma:fieldsID="92391a9a5862706a061a5fd8fdc5658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28C8BF-1E20-4D3D-91B3-42779A39E7F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54986D0-E0CA-4920-8B81-7F70AB934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3D48F4C-DEE4-4D64-9D52-5486A9360E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2738</Words>
  <Application>Microsoft Office PowerPoint</Application>
  <PresentationFormat>Widescreen</PresentationFormat>
  <Paragraphs>227</Paragraphs>
  <Slides>25</Slides>
  <Notes>13</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25</vt:i4>
      </vt:variant>
    </vt:vector>
  </HeadingPairs>
  <TitlesOfParts>
    <vt:vector size="32" baseType="lpstr">
      <vt:lpstr>Arial</vt:lpstr>
      <vt:lpstr>Calibri</vt:lpstr>
      <vt:lpstr>Calibri Light</vt:lpstr>
      <vt:lpstr>LF Press Sans</vt:lpstr>
      <vt:lpstr>LFPressSansLight</vt:lpstr>
      <vt:lpstr>Wingdings</vt:lpstr>
      <vt:lpstr>Office-tema</vt:lpstr>
      <vt:lpstr>Sund mad og råderumsfødevarer  6-9-årige</vt:lpstr>
      <vt:lpstr>PowerPoint-præsentation</vt:lpstr>
      <vt:lpstr>PowerPoint-præsentation</vt:lpstr>
      <vt:lpstr>PowerPoint-præsentation</vt:lpstr>
      <vt:lpstr>PowerPoint-præsentation</vt:lpstr>
      <vt:lpstr>Sukkerindtag blandt danske børn</vt:lpstr>
      <vt:lpstr>PowerPoint-præsentation</vt:lpstr>
      <vt:lpstr>PowerPoint-præsentation</vt:lpstr>
      <vt:lpstr>PowerPoint-præsentation</vt:lpstr>
      <vt:lpstr>PowerPoint-præsentation</vt:lpstr>
      <vt:lpstr>PowerPoint-præsentation</vt:lpstr>
      <vt:lpstr>   Dagskostforslag til 6-9 årige børn,  ca. 6800 kJ = 1600 kcal  fordelt på  3 hovedmåltider og 3 mellemmåltider + forslag til fysisk aktivitet</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Måltidsberegner – Lav personlige kostplaner</vt:lpstr>
      <vt:lpstr>PowerPoint-præsentation</vt:lpstr>
      <vt:lpstr>PowerPoint-præsentation</vt:lpstr>
      <vt:lpstr> Vidste du at… Sund mad og råderumsfødevarer,  6-9 årige børn kan bestilles eller downloades gratis her:  www.ernæringsfokus.dk</vt:lpstr>
      <vt:lpstr>Find masser af inspiration og opskrifter på voresmad.dk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 J. A. Worck</dc:creator>
  <cp:lastModifiedBy>Puk Maia Holm-Søndergaard</cp:lastModifiedBy>
  <cp:revision>149</cp:revision>
  <dcterms:created xsi:type="dcterms:W3CDTF">2018-11-29T08:55:54Z</dcterms:created>
  <dcterms:modified xsi:type="dcterms:W3CDTF">2025-01-20T12:52:55Z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0x010100C525B09B10F20C499DD786774E74B4A0</vt:lpwstr>
  </property>
</Properties>
</file>