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0" r:id="rId5"/>
    <p:sldId id="272" r:id="rId6"/>
    <p:sldId id="290" r:id="rId7"/>
    <p:sldId id="274" r:id="rId8"/>
    <p:sldId id="270" r:id="rId9"/>
    <p:sldId id="279" r:id="rId10"/>
    <p:sldId id="269" r:id="rId11"/>
    <p:sldId id="256" r:id="rId12"/>
    <p:sldId id="261" r:id="rId13"/>
    <p:sldId id="282" r:id="rId14"/>
    <p:sldId id="258" r:id="rId15"/>
    <p:sldId id="259" r:id="rId16"/>
    <p:sldId id="260" r:id="rId17"/>
    <p:sldId id="262" r:id="rId18"/>
    <p:sldId id="263" r:id="rId19"/>
    <p:sldId id="289" r:id="rId20"/>
    <p:sldId id="278" r:id="rId21"/>
    <p:sldId id="275" r:id="rId22"/>
    <p:sldId id="276" r:id="rId23"/>
    <p:sldId id="267" r:id="rId2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3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Puk Maia Ingemann Holm" initials="PMIH" lastIdx="22" clrIdx="1">
    <p:extLst>
      <p:ext uri="{19B8F6BF-5375-455C-9EA6-DF929625EA0E}">
        <p15:presenceInfo xmlns:p15="http://schemas.microsoft.com/office/powerpoint/2012/main" userId="S-1-5-21-448769487-3943699621-2193482561-29669" providerId="AD"/>
      </p:ext>
    </p:extLst>
  </p:cmAuthor>
  <p:cmAuthor id="3" name="Signe J. A. Worck" initials="SJAW" lastIdx="6" clrIdx="2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1385" autoAdjust="0"/>
  </p:normalViewPr>
  <p:slideViewPr>
    <p:cSldViewPr snapToGrid="0">
      <p:cViewPr varScale="1">
        <p:scale>
          <a:sx n="104" d="100"/>
          <a:sy n="104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Anbefalet</a:t>
            </a:r>
            <a:r>
              <a:rPr lang="da-DK" baseline="0"/>
              <a:t> makronæringsstoffordeling</a:t>
            </a:r>
            <a:endParaRPr lang="da-DK" dirty="0"/>
          </a:p>
        </c:rich>
      </c:tx>
      <c:layout>
        <c:manualLayout>
          <c:xMode val="edge"/>
          <c:yMode val="edge"/>
          <c:x val="0.14351601002036554"/>
          <c:y val="1.266395416512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48-47E4-B478-13E3CA7DD1E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48-47E4-B478-13E3CA7DD1E0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48-47E4-B478-13E3CA7DD1E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48-47E4-B478-13E3CA7DD1E0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8-47E4-B478-13E3CA7DD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6847-D30A-4734-A208-790B982FADD1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4451-047F-44AB-8E93-8357977DEA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78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4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40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778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97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72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26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87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tilgængelige Vidste du at… ark tager udgangspunkt i De officielle Kostråd fra 2013. Sammensætning af makronæringsstoffer på arket matcher de gældende De officielle Kostråd og Nordiske Næringsstofanbefalinger 2012 (NNR). Vidste du at… arkene bliver opdateret, når NNR udkommer i en opdateret udgave, forventeligt ultimo 2022, og kostrådene evt. efterfølgende er blevet revideret.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09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09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76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34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03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3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B0C47-C700-4955-8D1B-CC7DED282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86A5266-34E9-43A3-8D8C-C4BDC4576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2E3A0A-2F66-4F87-8B7C-4CC16FF3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509946-0DDE-443B-B681-D139E2CD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8273F1-EAC0-4B69-8610-FB47E03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011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92E20-CB25-45D7-989E-14A99652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1536039-7EAF-46CA-8707-59D307C64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28FB7C-209C-4FD4-BC10-0D77CE6E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60C5B2-6361-4B30-B153-268CDBF0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76DF8C-0EA7-4308-B193-CF7452FE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6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34277E7-5AAB-47D9-959C-9D0949C82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B1C25C-56BE-47C3-9CD4-E190886E0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7CCEAA-1950-4620-9C0F-EF150276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B6B6D5-89AD-4AD7-8E7A-B9C93D1B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945137-42AE-4132-8892-EFB63CDA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3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C50FF-218C-4E3C-95CF-65143E77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407A43-6A73-452C-8D5A-50CE0975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CFE5CE-00A0-4554-A44A-39715D44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B46913-FC41-4B77-B509-B052D0F0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EFD654-7B54-4488-8FBF-84777D4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35476-54B1-4527-A209-70645A0A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8DBCE4-9DB9-4331-9615-A55421D02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121381-C3FC-478E-9C27-A8CD2D64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BFE094-FCAA-4E5D-9630-FEC5D623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B767EF-9EE5-40DA-80EA-8998A3BA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0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41B14-E265-4ED5-B59D-E2067A0E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3EAA07-91E5-4EC4-AB91-0E920A806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BBDE01-2894-4E81-93AD-E8E2F6F8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17B0EE-1CBA-430C-9D4B-F8AC4DB8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A2B56B-EF2D-467F-A571-09E25A33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F5E7267-F786-4863-8B46-D10FE14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93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E47B6-2751-4D19-B778-FEA2D231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5544E6-73D6-4CEE-A93B-BFD765D1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435882-9414-4492-A217-8F1BCB59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63324CC-D7BF-4CB7-9174-D749C676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D9A6B7-CDA1-4BEB-972D-48EC36C6B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C74A5D1-6784-4EB0-92C7-B709CC19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40A8FC3-4113-429A-822D-7E4AB523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01656E8-63AD-4770-A129-771670DE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9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914E-CFC3-4EA4-8D42-7B751ABB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4BC5A10-A31F-4780-85BE-C9FE8408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CA9964-18C5-4935-9DA6-99000F75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71D74EF-C1CF-4E72-BDCC-DCD9A4AC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2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E11A1CB-1D9E-4D64-95BD-56AC7DB7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C6C4B6-9550-47D4-9CE4-16B7528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C83A9F-1701-4AA9-A61D-6572E5E5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54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F7E0-DA36-47A0-B92A-F9181E02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736722-1F21-417D-A010-0A3750B5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18919E-E76B-4953-B838-2C47944C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185BD4-6DB1-4C64-B19C-0981D7C5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A40C82-71A1-4CF7-AD26-678639FA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C15BB0-9ECE-4F5E-9479-CFF67C89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8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9C86-4290-41E7-93FC-8C24CDF7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4B49E85-981C-4551-BB54-27EEA7336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FBF747-0744-4E6E-B978-963B537D1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0251C7-B655-49BF-8C9F-252F8DDE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5AC7D7-5027-41C5-9486-37BC54D8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BA27AD-45EC-4F82-9BB6-638CF3C9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20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32CD3C1-C45E-438B-ACB4-2B83EFC8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82EC13-0E92-456B-A6DD-1AA2F0DB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219942-3F2B-4488-8F7D-B97B9144A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103B-86D4-4884-A4E4-64445C5F677D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E5BB5B-0388-45E6-A51F-55EDAF30F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561615-0440-4046-AA11-856A566E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C647-05E8-4703-BD54-D35C31378B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1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omkost.dk/raad-og-anbefalinger/de-officielle-kostraad-godt-for-sundhed-og-klima/vaelg-planteolier-og-magre-mejeriprodukt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fakta/naeringsindhold-i-maden/energiprocenter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8.png"/><Relationship Id="rId7" Type="http://schemas.openxmlformats.org/officeDocument/2006/relationships/hyperlink" Target="https://altomkost.dk/maerker/noeglehullet/privat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maerker/fuldkornslogo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st.dk/da/Viden/Fysisk%20aktivitet/Anbefalinger%20om%20fysisk%20aktivitet/Boern%20under%205%20aar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s://altomkost.dk/raad-og-anbefalinger/de-officielle-kostraad-godt-for-sundhed-og-klim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rduforsoed.dk/fakta-om-sukker-og-soede-sag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1206-840A-4967-BE2D-0E69D341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734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Sunde måltider vs. Tomme kalorier</a:t>
            </a:r>
            <a:br>
              <a:rPr lang="da-DK" b="1" dirty="0"/>
            </a:br>
            <a:r>
              <a:rPr lang="da-DK" b="1" dirty="0"/>
              <a:t>3-5 årige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3401B8E-6BC7-45AC-A1A1-161FDBBE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04077CF-E2BD-4B9B-96C4-966254C1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E7F61-838C-4DD6-B40D-F3EA2051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200" b="1" dirty="0">
                <a:latin typeface="+mj-lt"/>
              </a:rPr>
              <a:t>Mælk og mejeriprodukter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sz="2200" dirty="0"/>
              <a:t>Mælk indeholder mange gode næringsstoffer bl.a. calcium, </a:t>
            </a:r>
            <a:r>
              <a:rPr lang="da-DK" sz="2200" dirty="0" err="1"/>
              <a:t>Riboflavin</a:t>
            </a:r>
            <a:r>
              <a:rPr lang="da-DK" sz="2200" dirty="0"/>
              <a:t> (B</a:t>
            </a:r>
            <a:r>
              <a:rPr lang="da-DK" sz="1800" dirty="0"/>
              <a:t>2 </a:t>
            </a:r>
            <a:r>
              <a:rPr lang="da-DK" sz="2200" dirty="0"/>
              <a:t>vitamin) og B</a:t>
            </a:r>
            <a:r>
              <a:rPr lang="da-DK" sz="1800" dirty="0"/>
              <a:t>12 </a:t>
            </a:r>
            <a:r>
              <a:rPr lang="da-DK" sz="2200" dirty="0"/>
              <a:t>vitamin. </a:t>
            </a:r>
          </a:p>
          <a:p>
            <a:endParaRPr lang="da-DK" sz="2200" dirty="0"/>
          </a:p>
          <a:p>
            <a:r>
              <a:rPr lang="da-DK" sz="2200" dirty="0"/>
              <a:t>Mælk og mejeriprodukter bidrager bl.a. til vedligeholdelse af kroppens knogler og tænder pga. det høje calcium indhold.</a:t>
            </a:r>
          </a:p>
          <a:p>
            <a:endParaRPr lang="da-DK" sz="2200" dirty="0"/>
          </a:p>
          <a:p>
            <a:r>
              <a:rPr lang="da-DK" sz="2200" dirty="0"/>
              <a:t>Plantedrikke, som fx soja-, ris-, og havredrikke kan </a:t>
            </a:r>
            <a:r>
              <a:rPr lang="da-DK" sz="2200" i="1" dirty="0"/>
              <a:t>ikke</a:t>
            </a:r>
            <a:r>
              <a:rPr lang="da-DK" sz="2200" dirty="0"/>
              <a:t> erstatte mælk. Plantedrikke indeholder hverken B</a:t>
            </a:r>
            <a:r>
              <a:rPr lang="da-DK" sz="1800" dirty="0"/>
              <a:t>12</a:t>
            </a:r>
            <a:r>
              <a:rPr lang="da-DK" sz="2200" dirty="0"/>
              <a:t> vitamin eller </a:t>
            </a:r>
            <a:r>
              <a:rPr lang="da-DK" sz="2200" dirty="0" err="1"/>
              <a:t>Riboflavin</a:t>
            </a:r>
            <a:r>
              <a:rPr lang="da-DK" sz="2200" dirty="0"/>
              <a:t> (B</a:t>
            </a:r>
            <a:r>
              <a:rPr lang="da-DK" sz="1800" dirty="0"/>
              <a:t>2 </a:t>
            </a:r>
            <a:r>
              <a:rPr lang="da-DK" sz="2200" dirty="0"/>
              <a:t>vitamin).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83F62BD-AE09-4D70-A5C1-DF0B8D9A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654AA39-0393-417B-AD9F-95994B9C9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B4F7F3C-9E2D-1F4D-BF39-8E59808154F9}"/>
              </a:ext>
            </a:extLst>
          </p:cNvPr>
          <p:cNvSpPr txBox="1"/>
          <p:nvPr/>
        </p:nvSpPr>
        <p:spPr>
          <a:xfrm>
            <a:off x="0" y="6574762"/>
            <a:ext cx="9005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https://altomkost.dk/raad-og-anbefalinger/de-officielle-kostraad-godt-for-sundhed-og-klima/vaelg-planteolier-og-magre-mejeriprodukter/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62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1380" y="1631881"/>
            <a:ext cx="3469240" cy="84895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Mellemmåltid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1C63AEC-5374-40A7-9F3B-6B787632C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1" y="2540653"/>
            <a:ext cx="8300118" cy="340113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1ABA711-0646-4507-80C4-C0F0FA0A6BB4}"/>
              </a:ext>
            </a:extLst>
          </p:cNvPr>
          <p:cNvSpPr/>
          <p:nvPr/>
        </p:nvSpPr>
        <p:spPr>
          <a:xfrm>
            <a:off x="2479390" y="6446247"/>
            <a:ext cx="63131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  <a:latin typeface="Calibri "/>
              </a:rPr>
              <a:t>1 vaffelkiks på 25 g indeholder mere energi end knækbrød med ost og gulerodsstave.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55270FB-D25F-4D9B-9C50-F5355EF53A98}"/>
              </a:ext>
            </a:extLst>
          </p:cNvPr>
          <p:cNvSpPr txBox="1"/>
          <p:nvPr/>
        </p:nvSpPr>
        <p:spPr>
          <a:xfrm>
            <a:off x="5344477" y="3299212"/>
            <a:ext cx="143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12 g knækbrød bidrager med 1,7 g kostfibre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E8E09E6-666E-4AB2-9FC8-39ECF6E217C5}"/>
              </a:ext>
            </a:extLst>
          </p:cNvPr>
          <p:cNvSpPr txBox="1"/>
          <p:nvPr/>
        </p:nvSpPr>
        <p:spPr>
          <a:xfrm>
            <a:off x="852335" y="3410222"/>
            <a:ext cx="185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90 g gulerødder bidrager med 5 mg C-vitamin</a:t>
            </a:r>
          </a:p>
          <a:p>
            <a:r>
              <a:rPr lang="da-DK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Tip: gulerødder findes i mange farver.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22366AF-B5D6-4830-A442-5DF8AB472BFC}"/>
              </a:ext>
            </a:extLst>
          </p:cNvPr>
          <p:cNvSpPr txBox="1"/>
          <p:nvPr/>
        </p:nvSpPr>
        <p:spPr>
          <a:xfrm>
            <a:off x="5144655" y="4052602"/>
            <a:ext cx="171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 g ost bidrager med 2,4 g fedt og 110 mg calcium og 4,3 g protein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B9AA15D-3C7B-4FB1-AC3C-55F4669FB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298138" y="3684549"/>
            <a:ext cx="104633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257625" y="4206348"/>
            <a:ext cx="894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595419" y="3577251"/>
            <a:ext cx="683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7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449" y="1546214"/>
            <a:ext cx="1815101" cy="859230"/>
          </a:xfrm>
        </p:spPr>
        <p:txBody>
          <a:bodyPr anchor="ctr">
            <a:normAutofit/>
          </a:bodyPr>
          <a:lstStyle/>
          <a:p>
            <a:r>
              <a:rPr lang="da-DK" sz="3200" dirty="0"/>
              <a:t>Frokost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1440E1C-D083-44B8-9312-EE43449F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3" y="2434309"/>
            <a:ext cx="6738109" cy="335434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8949EBB-FC5F-4B62-90B5-3F5D176C248E}"/>
              </a:ext>
            </a:extLst>
          </p:cNvPr>
          <p:cNvSpPr/>
          <p:nvPr/>
        </p:nvSpPr>
        <p:spPr>
          <a:xfrm>
            <a:off x="2765396" y="6245625"/>
            <a:ext cx="66612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  <a:latin typeface="Calibri "/>
              </a:rPr>
              <a:t>En lille håndfuld slik og et glas saftevand indeholder den samme mængde energi som en frokost bestående af rugbrød, pålæg og gnavegrønt.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61C440A-210C-4FCE-B608-91BE9679DDA4}"/>
              </a:ext>
            </a:extLst>
          </p:cNvPr>
          <p:cNvSpPr txBox="1"/>
          <p:nvPr/>
        </p:nvSpPr>
        <p:spPr>
          <a:xfrm>
            <a:off x="597735" y="3913960"/>
            <a:ext cx="218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70 g rugbrød bidrager med 5,7 g kostfibre og 32 mg magnesium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E204912-07E1-47E4-BE1F-1DF82659E0F8}"/>
              </a:ext>
            </a:extLst>
          </p:cNvPr>
          <p:cNvSpPr txBox="1"/>
          <p:nvPr/>
        </p:nvSpPr>
        <p:spPr>
          <a:xfrm>
            <a:off x="1493313" y="4419898"/>
            <a:ext cx="180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frikadelle bidrager med 4,2 g protein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46BD01F-573A-493F-80B9-3489883F7F19}"/>
              </a:ext>
            </a:extLst>
          </p:cNvPr>
          <p:cNvSpPr txBox="1"/>
          <p:nvPr/>
        </p:nvSpPr>
        <p:spPr>
          <a:xfrm>
            <a:off x="1227379" y="3408023"/>
            <a:ext cx="200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æg bidrager med 3,8 g protein og 12 mg calcium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2CF02D7-97C1-456D-9AC5-283348403494}"/>
              </a:ext>
            </a:extLst>
          </p:cNvPr>
          <p:cNvSpPr txBox="1"/>
          <p:nvPr/>
        </p:nvSpPr>
        <p:spPr>
          <a:xfrm>
            <a:off x="5043389" y="3467113"/>
            <a:ext cx="161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60 g tomat bidrager med 9 mg C-vitamin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E170025F-6EEB-46E8-A73F-83BE9D0FC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727171" y="3698417"/>
            <a:ext cx="33435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048738" y="3697946"/>
            <a:ext cx="701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641600" y="4164878"/>
            <a:ext cx="117126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116599" y="4515055"/>
            <a:ext cx="76413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7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3024" y="1634414"/>
            <a:ext cx="3345951" cy="879779"/>
          </a:xfrm>
        </p:spPr>
        <p:txBody>
          <a:bodyPr anchor="ctr">
            <a:normAutofit/>
          </a:bodyPr>
          <a:lstStyle/>
          <a:p>
            <a:r>
              <a:rPr lang="da-DK" sz="3200" dirty="0"/>
              <a:t>Mellemmåltid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786973A-E44F-4DAE-A679-50317F8C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72" y="2787710"/>
            <a:ext cx="5839640" cy="299126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64EDC41-D2C7-40FE-9A87-C1DF6532A16E}"/>
              </a:ext>
            </a:extLst>
          </p:cNvPr>
          <p:cNvSpPr txBox="1"/>
          <p:nvPr/>
        </p:nvSpPr>
        <p:spPr>
          <a:xfrm>
            <a:off x="2480795" y="6478656"/>
            <a:ext cx="698383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3 chokoladekiks indeholder samme mængde energi som ½ bolle med friskost og ½ stort æble.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8297500-E8EE-4D8A-AE00-073CD7E34CFD}"/>
              </a:ext>
            </a:extLst>
          </p:cNvPr>
          <p:cNvSpPr txBox="1"/>
          <p:nvPr/>
        </p:nvSpPr>
        <p:spPr>
          <a:xfrm>
            <a:off x="1044871" y="2976892"/>
            <a:ext cx="156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lys bolle bidrager med 20,5 g kulhydrat. </a:t>
            </a:r>
          </a:p>
          <a:p>
            <a:r>
              <a:rPr lang="da-DK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Tip: Små børn bør ikke få for meget fuldkorn, så en lys bolle er også okay.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4D4BFF6-5E9C-4E5F-BD85-3930893C9ACB}"/>
              </a:ext>
            </a:extLst>
          </p:cNvPr>
          <p:cNvSpPr txBox="1"/>
          <p:nvPr/>
        </p:nvSpPr>
        <p:spPr>
          <a:xfrm>
            <a:off x="1630315" y="4283343"/>
            <a:ext cx="148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80 g æble bidrager med 6 mg C-vitamin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17FC959-78C7-4C2C-8AE0-7A5AF62E75F4}"/>
              </a:ext>
            </a:extLst>
          </p:cNvPr>
          <p:cNvSpPr txBox="1"/>
          <p:nvPr/>
        </p:nvSpPr>
        <p:spPr>
          <a:xfrm>
            <a:off x="5297816" y="3699695"/>
            <a:ext cx="165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 g friskost bidrager med 2,2 g fedt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30F0AC7-013C-46CE-AB37-A3C306B0C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530022" y="3672455"/>
            <a:ext cx="137456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330838" y="3872110"/>
            <a:ext cx="9061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922481" y="4476677"/>
            <a:ext cx="117846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1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002" y="1593996"/>
            <a:ext cx="2647308" cy="931150"/>
          </a:xfrm>
        </p:spPr>
        <p:txBody>
          <a:bodyPr anchor="ctr">
            <a:normAutofit/>
          </a:bodyPr>
          <a:lstStyle/>
          <a:p>
            <a:r>
              <a:rPr lang="da-DK" sz="3200" dirty="0"/>
              <a:t>Aftensmad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FD374BE-D0E8-442D-ABF2-3D9AF857E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7" y="2492013"/>
            <a:ext cx="6630325" cy="332468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3764026-06C1-4CC4-8BB8-BCAE02C558F1}"/>
              </a:ext>
            </a:extLst>
          </p:cNvPr>
          <p:cNvSpPr txBox="1"/>
          <p:nvPr/>
        </p:nvSpPr>
        <p:spPr>
          <a:xfrm>
            <a:off x="2924278" y="6251555"/>
            <a:ext cx="60146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50 g chips og 2 dl sukker sødet saftevand indeholder mere energi end en portion aftensmad med både fuldkornspasta, grøntsager, bacon og dressing.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DCCD839-FCED-4020-B967-C9646DAFD15B}"/>
              </a:ext>
            </a:extLst>
          </p:cNvPr>
          <p:cNvSpPr txBox="1"/>
          <p:nvPr/>
        </p:nvSpPr>
        <p:spPr>
          <a:xfrm>
            <a:off x="5234052" y="4541084"/>
            <a:ext cx="180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 g fuldkornspasta bidrager med 1,4 g kostfibre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A8DB24F-AEFC-4CCC-AE64-81CA11484061}"/>
              </a:ext>
            </a:extLst>
          </p:cNvPr>
          <p:cNvSpPr txBox="1"/>
          <p:nvPr/>
        </p:nvSpPr>
        <p:spPr>
          <a:xfrm>
            <a:off x="1034763" y="3927117"/>
            <a:ext cx="22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ærter bidrager med 10 mg magnesium og 14 mg calcium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6887CA5-54C3-415E-ADEF-4607E5F9778D}"/>
              </a:ext>
            </a:extLst>
          </p:cNvPr>
          <p:cNvSpPr txBox="1"/>
          <p:nvPr/>
        </p:nvSpPr>
        <p:spPr>
          <a:xfrm>
            <a:off x="4922745" y="3240262"/>
            <a:ext cx="180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broccoli bidrager med 1,3 g kostfibre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B3AE9D2-1E6B-4F07-93DE-5532C532C513}"/>
              </a:ext>
            </a:extLst>
          </p:cNvPr>
          <p:cNvSpPr txBox="1"/>
          <p:nvPr/>
        </p:nvSpPr>
        <p:spPr>
          <a:xfrm>
            <a:off x="5312431" y="3970436"/>
            <a:ext cx="156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 g bacon bidrager med 3,2 g fedt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B6BEE81-9CF9-481E-B88B-DFFA1E1B6D71}"/>
              </a:ext>
            </a:extLst>
          </p:cNvPr>
          <p:cNvSpPr txBox="1"/>
          <p:nvPr/>
        </p:nvSpPr>
        <p:spPr>
          <a:xfrm>
            <a:off x="1173958" y="3396891"/>
            <a:ext cx="190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hakket oksekød bidrager med 8,2 g protein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D3DA927-8648-4194-B222-1C62335A43C7}"/>
              </a:ext>
            </a:extLst>
          </p:cNvPr>
          <p:cNvSpPr txBox="1"/>
          <p:nvPr/>
        </p:nvSpPr>
        <p:spPr>
          <a:xfrm>
            <a:off x="1683733" y="4407809"/>
            <a:ext cx="180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 g feta bidrager med 124 mg calcium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B34D7BB8-D500-4879-B44D-3FE65CDD0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611439" y="4711917"/>
            <a:ext cx="6226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454886" y="3465953"/>
            <a:ext cx="467859" cy="51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326934" y="4518437"/>
            <a:ext cx="10326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048495" y="4154357"/>
            <a:ext cx="71663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762255" y="4232153"/>
            <a:ext cx="59216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B952DC22-5220-A482-82B6-074E47DC2150}"/>
              </a:ext>
            </a:extLst>
          </p:cNvPr>
          <p:cNvSpPr txBox="1"/>
          <p:nvPr/>
        </p:nvSpPr>
        <p:spPr>
          <a:xfrm>
            <a:off x="572204" y="5943778"/>
            <a:ext cx="2015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Tip: Tilsæt gerne reven gulerod eller hakkede svampe, det gør hakkebøffen mere saftig og velsmagende.</a:t>
            </a:r>
            <a:endParaRPr lang="da-DK" sz="1200" dirty="0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9352EA6-D2C0-F13D-46AF-86B32DB2AE06}"/>
              </a:ext>
            </a:extLst>
          </p:cNvPr>
          <p:cNvCxnSpPr>
            <a:cxnSpLocks/>
          </p:cNvCxnSpPr>
          <p:nvPr/>
        </p:nvCxnSpPr>
        <p:spPr>
          <a:xfrm>
            <a:off x="2982210" y="3701927"/>
            <a:ext cx="10195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8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719" y="1575079"/>
            <a:ext cx="2504562" cy="882912"/>
          </a:xfrm>
        </p:spPr>
        <p:txBody>
          <a:bodyPr anchor="ctr">
            <a:normAutofit/>
          </a:bodyPr>
          <a:lstStyle/>
          <a:p>
            <a:pPr algn="l"/>
            <a:r>
              <a:rPr lang="da-DK" sz="3200" dirty="0"/>
              <a:t>Mellemmåltid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7094BB3-A3E0-4E5E-B5DE-1703D026F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90" y="2637462"/>
            <a:ext cx="6570834" cy="289512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CE95EDE-F754-4A7B-AA5A-A476D43F5CBB}"/>
              </a:ext>
            </a:extLst>
          </p:cNvPr>
          <p:cNvSpPr txBox="1"/>
          <p:nvPr/>
        </p:nvSpPr>
        <p:spPr>
          <a:xfrm>
            <a:off x="3280833" y="6229450"/>
            <a:ext cx="563033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En lille håndfuld chokoladeknapper indeholder næsten den samme mængde energi som en ½ skive ristet toastbrød med smør og en ½ banan.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B60FA1D-BE5C-4068-B538-E4F8AEA93B60}"/>
              </a:ext>
            </a:extLst>
          </p:cNvPr>
          <p:cNvSpPr txBox="1"/>
          <p:nvPr/>
        </p:nvSpPr>
        <p:spPr>
          <a:xfrm>
            <a:off x="5175880" y="3452502"/>
            <a:ext cx="160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53 g banan bidrager med 187 mg kalium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77F4E7F-B984-41ED-BE9C-D199B43CB867}"/>
              </a:ext>
            </a:extLst>
          </p:cNvPr>
          <p:cNvSpPr txBox="1"/>
          <p:nvPr/>
        </p:nvSpPr>
        <p:spPr>
          <a:xfrm>
            <a:off x="1455700" y="3401214"/>
            <a:ext cx="178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17 g hvedebrød bidrager med 8,7 g kulhydrat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698109F-1AB6-455E-91C0-EDF8C0FF78C8}"/>
              </a:ext>
            </a:extLst>
          </p:cNvPr>
          <p:cNvSpPr txBox="1"/>
          <p:nvPr/>
        </p:nvSpPr>
        <p:spPr>
          <a:xfrm>
            <a:off x="833268" y="4098082"/>
            <a:ext cx="228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 g smør bidrager med 4,1 g fedt. </a:t>
            </a:r>
          </a:p>
          <a:p>
            <a:r>
              <a:rPr lang="da-DK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Tip: brug smør der hvor man rigtig kan smage det.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7CAE67D-EB23-42C0-B236-D7B1CE03A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 flipV="1">
            <a:off x="4227758" y="3676385"/>
            <a:ext cx="984939" cy="6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048000" y="3676230"/>
            <a:ext cx="73189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3048000" y="4237417"/>
            <a:ext cx="95818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9B9B1E-75E2-CA65-0210-2D4E04E75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55769"/>
              </p:ext>
            </p:extLst>
          </p:nvPr>
        </p:nvGraphicFramePr>
        <p:xfrm>
          <a:off x="1090212" y="2093974"/>
          <a:ext cx="5005788" cy="320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050BD34-2505-44D4-84FD-469FD8949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313964" y="6417364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2322037" y="3694410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3504292" y="2945826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3935474" y="3858726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Fedt: 33 E%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3935474" y="2602913"/>
            <a:ext cx="139220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4565889" y="3555910"/>
            <a:ext cx="121607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1456107" y="3249466"/>
            <a:ext cx="143474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624CAE-D066-D348-A57A-565FE3F66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75" y="2098679"/>
            <a:ext cx="2588841" cy="3050071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8510695" y="3110967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19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8599501" y="4100538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28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7216275" y="3832909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53 E%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AB1DC19-B654-4131-8EDD-6638C8D2B1E2}"/>
              </a:ext>
            </a:extLst>
          </p:cNvPr>
          <p:cNvSpPr txBox="1"/>
          <p:nvPr/>
        </p:nvSpPr>
        <p:spPr>
          <a:xfrm>
            <a:off x="1971633" y="5308901"/>
            <a:ext cx="33560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FF729925-7FFB-4C7E-9224-09BCEE646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EB19E99-3E42-061F-EA7D-CFED7B6CFE54}"/>
              </a:ext>
            </a:extLst>
          </p:cNvPr>
          <p:cNvSpPr txBox="1"/>
          <p:nvPr/>
        </p:nvSpPr>
        <p:spPr>
          <a:xfrm>
            <a:off x="3793158" y="4696931"/>
            <a:ext cx="1327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Heraf max 10 E% mættet fedt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3316D-FC72-4319-81A5-798BF7B2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Nøglehullet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62372-37A3-4BE8-A444-BECEF77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Nøglehullet er Miljø- og Fødevareministeriets officielle ernæringsmærke, der på en enkel og synlig måde gør det nemmere at finde de sundere fødevarer og madretter.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67120A-67A2-4217-B95E-47B4D2B3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Fuldkornslogoet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80DA1-5F87-4C34-8D8D-26E03F15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Vælg brød, knækbrød og pasta med fuldkornslogoet. Børn i alderen 4-10 år anbefales 40-60 gram fuldkorn om dagen, da de ikke spiser så meget mad, mens den øvrige, raske befolkning anbefales at spise 75 gram fuldkorn om dagen.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7EC4F7-19CE-460D-AD34-D8C0A1A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1" y="3514868"/>
            <a:ext cx="5061327" cy="28402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D41807E-BD97-4289-8249-88D2B80336A2}"/>
              </a:ext>
            </a:extLst>
          </p:cNvPr>
          <p:cNvSpPr txBox="1"/>
          <p:nvPr/>
        </p:nvSpPr>
        <p:spPr>
          <a:xfrm>
            <a:off x="443059" y="1638159"/>
            <a:ext cx="1094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Gode redskaber til at træffe sunde madvalg…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0B1AE10-E5D0-4726-9888-744057CD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EB67821-3395-438F-8F9B-E83DF2BD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500796-F284-5144-89EB-BD4A7201DEEB}"/>
              </a:ext>
            </a:extLst>
          </p:cNvPr>
          <p:cNvSpPr txBox="1"/>
          <p:nvPr/>
        </p:nvSpPr>
        <p:spPr>
          <a:xfrm>
            <a:off x="6411027" y="6596390"/>
            <a:ext cx="328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https://altomkost.dk/maerker/fuldkornslogoet/</a:t>
            </a:r>
            <a:r>
              <a:rPr lang="en-US" sz="1100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5CEDFA-6258-154F-BF89-06CEBA991B79}"/>
              </a:ext>
            </a:extLst>
          </p:cNvPr>
          <p:cNvSpPr txBox="1"/>
          <p:nvPr/>
        </p:nvSpPr>
        <p:spPr>
          <a:xfrm>
            <a:off x="1328562" y="6571923"/>
            <a:ext cx="3536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https://altomkost.dk/maerker/noeglehullet/private/</a:t>
            </a:r>
            <a:r>
              <a:rPr lang="en-US" sz="1100" dirty="0"/>
              <a:t>  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5D703B4D-78CC-4D7E-9316-F00E373F9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52" y="3654130"/>
            <a:ext cx="2682747" cy="268274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14BD5D1-A9CE-4F8F-8773-555D098D3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Fysisk aktivitet</a:t>
            </a:r>
          </a:p>
          <a:p>
            <a:pPr marL="0" indent="0">
              <a:buNone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sz="2200" dirty="0"/>
              <a:t>Fysisk aktivitet har i alle aldre mange sundhedsfremmende egenskaber. 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Børn under 5 år bevæger sig spontant, og bevægelse styrker deres motoriske udvikling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Mindre børn er ofte aktive af natur og det er vigtigt at give barnet mulighed for at bevæge sig så meget som muligt i dagligdagen</a:t>
            </a:r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B765EF0-52E0-48A4-856D-09558E3E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C4F0490-4C2B-4548-9D4E-C32715076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206771D-8C9B-5240-87FF-654A9C2D934D}"/>
              </a:ext>
            </a:extLst>
          </p:cNvPr>
          <p:cNvSpPr txBox="1"/>
          <p:nvPr/>
        </p:nvSpPr>
        <p:spPr>
          <a:xfrm>
            <a:off x="0" y="6574762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5"/>
              </a:rPr>
              <a:t>https://www.sst.dk/da/Viden/Fysisk%20aktivitet/Anbefalinger%20om%20fysisk%20aktivitet/Boern%20under%205%20aar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15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b="1" dirty="0"/>
              <a:t>Vidste du at… Tomme kalorier, 3-5 årige børn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3A651DF-2A18-4B8B-8A82-66BDB9B6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6FF7C1D-2144-4D53-B72C-FD742FEB3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61" t="36154" r="21077" b="26923"/>
          <a:stretch/>
        </p:blipFill>
        <p:spPr>
          <a:xfrm>
            <a:off x="1559168" y="3260342"/>
            <a:ext cx="2661139" cy="34710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92411B2-31A1-431D-9DAB-3B4F806A2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131"/>
            <a:ext cx="10515600" cy="3447831"/>
          </a:xfrm>
        </p:spPr>
        <p:txBody>
          <a:bodyPr/>
          <a:lstStyle/>
          <a:p>
            <a:pPr marL="0" indent="0" algn="ctr">
              <a:buNone/>
            </a:pPr>
            <a:r>
              <a:rPr lang="da-DK" sz="4000" b="1" dirty="0"/>
              <a:t>Tomme kalorier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i="1" dirty="0"/>
              <a:t>”Tomme kalorier er ofte nydelsesmidler, der bidrager med energi uden samtidig at indeholde vitaminer og mineraler”</a:t>
            </a:r>
          </a:p>
          <a:p>
            <a:pPr marL="0" indent="0" algn="ctr">
              <a:buNone/>
            </a:pPr>
            <a:endParaRPr lang="da-DK" sz="3200" i="1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B765EF0-52E0-48A4-856D-09558E3E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B25B8F7-4E74-44B8-8236-80EF5655D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7" y="1974715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40DD93-E588-45AD-AB00-0C848320B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74"/>
            <a:ext cx="10515600" cy="453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             </a:t>
            </a:r>
          </a:p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De officielle Kostråd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9DBED16-86B6-4C81-AC80-07A296AD8C98}"/>
              </a:ext>
            </a:extLst>
          </p:cNvPr>
          <p:cNvSpPr txBox="1"/>
          <p:nvPr/>
        </p:nvSpPr>
        <p:spPr>
          <a:xfrm>
            <a:off x="4711062" y="2999080"/>
            <a:ext cx="5240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200" dirty="0"/>
              <a:t>De officielle Kostråd er de mest velbegrundede råd vi har for en sund livsstil.</a:t>
            </a:r>
          </a:p>
          <a:p>
            <a:pPr marL="285750" indent="-285750">
              <a:buFontTx/>
              <a:buChar char="-"/>
            </a:pPr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Ved at følge De officielle Kostråd får de fleste dækket behovet for vitaminer, mineraler og andre vigtige næringsstoffer.</a:t>
            </a:r>
          </a:p>
          <a:p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Anbefalingerne tager udgangspunkt i sundhed først, så klima.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F2E407-3A7B-47E5-8CDC-72A8BAD9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1E13C8-2B88-E34E-B3B4-CD401FE3B48A}"/>
              </a:ext>
            </a:extLst>
          </p:cNvPr>
          <p:cNvSpPr txBox="1"/>
          <p:nvPr/>
        </p:nvSpPr>
        <p:spPr>
          <a:xfrm>
            <a:off x="478988" y="5461293"/>
            <a:ext cx="3255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 officielle Kostråd - godt for sundhed og klima - Alt om kost">
            <a:extLst>
              <a:ext uri="{FF2B5EF4-FFF2-40B4-BE49-F238E27FC236}">
                <a16:creationId xmlns:a16="http://schemas.microsoft.com/office/drawing/2014/main" id="{EED90B46-48DA-6D4F-8BAC-EB55265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" y="1808484"/>
            <a:ext cx="260553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B6415DC-0D76-4C3B-829F-CCF729661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B765EF0-52E0-48A4-856D-09558E3E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DA9D4C5-5BAB-45E2-99F6-8F8835F06162}"/>
              </a:ext>
            </a:extLst>
          </p:cNvPr>
          <p:cNvSpPr txBox="1"/>
          <p:nvPr/>
        </p:nvSpPr>
        <p:spPr>
          <a:xfrm>
            <a:off x="6026227" y="4991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976882-1AB8-4636-9972-8FB037EBFC06}"/>
              </a:ext>
            </a:extLst>
          </p:cNvPr>
          <p:cNvSpPr txBox="1"/>
          <p:nvPr/>
        </p:nvSpPr>
        <p:spPr>
          <a:xfrm>
            <a:off x="320522" y="1599390"/>
            <a:ext cx="1010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Anbefalinger for børn</a:t>
            </a:r>
            <a:endParaRPr lang="da-DK" sz="1600" dirty="0">
              <a:latin typeface="+mj-lt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CDB4EE60-2F01-4979-A0F7-399B7959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BAEBA6BF-18F2-224B-A737-C9472DDDA00F}"/>
              </a:ext>
            </a:extLst>
          </p:cNvPr>
          <p:cNvSpPr txBox="1"/>
          <p:nvPr/>
        </p:nvSpPr>
        <p:spPr>
          <a:xfrm>
            <a:off x="1997778" y="3771428"/>
            <a:ext cx="1641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4-6 år har et råderum på 4 små portioner tomme kalorier per uge.</a:t>
            </a:r>
          </a:p>
        </p:txBody>
      </p:sp>
      <p:pic>
        <p:nvPicPr>
          <p:cNvPr id="25" name="Billede 24" descr="Et billede, der indeholder adskillige&#10;&#10;Automatisk genereret beskrivelse">
            <a:extLst>
              <a:ext uri="{FF2B5EF4-FFF2-40B4-BE49-F238E27FC236}">
                <a16:creationId xmlns:a16="http://schemas.microsoft.com/office/drawing/2014/main" id="{B4B4F610-EE5E-CF4B-ACA5-8E4B6B1C1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3" y="3776855"/>
            <a:ext cx="1488681" cy="2869247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62C4FA83-0F19-B145-8B5F-9C90E8F1E12D}"/>
              </a:ext>
            </a:extLst>
          </p:cNvPr>
          <p:cNvSpPr txBox="1"/>
          <p:nvPr/>
        </p:nvSpPr>
        <p:spPr>
          <a:xfrm>
            <a:off x="2014732" y="2263797"/>
            <a:ext cx="1641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4-6 år bør højst drikke 250 ml søde drikke om ugen.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E59774-A4F8-9E4F-92C0-E94852FB9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/>
          <a:stretch/>
        </p:blipFill>
        <p:spPr>
          <a:xfrm>
            <a:off x="416135" y="2263500"/>
            <a:ext cx="1488681" cy="141504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30C64F-2B93-B741-B46D-BDB89D610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6" y="3857582"/>
            <a:ext cx="1423368" cy="22572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AB8301-2F44-1541-86B3-2F649CB40390}"/>
              </a:ext>
            </a:extLst>
          </p:cNvPr>
          <p:cNvSpPr txBox="1"/>
          <p:nvPr/>
        </p:nvSpPr>
        <p:spPr>
          <a:xfrm>
            <a:off x="5499078" y="3857582"/>
            <a:ext cx="1789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4-10 år anbefales at spise 400-600 g grøntsager og frugter om dagen.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C443C8-6F97-A848-A6BF-5B9310B51CA5}"/>
              </a:ext>
            </a:extLst>
          </p:cNvPr>
          <p:cNvSpPr txBox="1"/>
          <p:nvPr/>
        </p:nvSpPr>
        <p:spPr>
          <a:xfrm>
            <a:off x="9605694" y="3831147"/>
            <a:ext cx="2158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For børn under 15 år gælder der særlige råd om at begrænse indtaget af store rovfisk.</a:t>
            </a:r>
          </a:p>
        </p:txBody>
      </p:sp>
      <p:pic>
        <p:nvPicPr>
          <p:cNvPr id="13" name="Billede 12" descr="Et billede, der indeholder tekst, fisk&#10;&#10;Automatisk genereret beskrivelse">
            <a:extLst>
              <a:ext uri="{FF2B5EF4-FFF2-40B4-BE49-F238E27FC236}">
                <a16:creationId xmlns:a16="http://schemas.microsoft.com/office/drawing/2014/main" id="{D64C8DDF-E893-444C-9EF4-EF36B55711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/>
        </p:blipFill>
        <p:spPr>
          <a:xfrm>
            <a:off x="8112996" y="3857582"/>
            <a:ext cx="1452280" cy="1012801"/>
          </a:xfrm>
          <a:prstGeom prst="rect">
            <a:avLst/>
          </a:prstGeom>
        </p:spPr>
      </p:pic>
      <p:pic>
        <p:nvPicPr>
          <p:cNvPr id="17" name="Billede 16" descr="Et billede, der indeholder tekst, elektronik, cd&#10;&#10;Automatisk genereret beskrivelse">
            <a:extLst>
              <a:ext uri="{FF2B5EF4-FFF2-40B4-BE49-F238E27FC236}">
                <a16:creationId xmlns:a16="http://schemas.microsoft.com/office/drawing/2014/main" id="{B61DCC44-BA2E-7740-91E1-3EB139BA7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2263500"/>
            <a:ext cx="1423368" cy="1415045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019234-6C39-D74E-B9AC-81E67C4AAC85}"/>
              </a:ext>
            </a:extLst>
          </p:cNvPr>
          <p:cNvSpPr txBox="1"/>
          <p:nvPr/>
        </p:nvSpPr>
        <p:spPr>
          <a:xfrm>
            <a:off x="5494674" y="2230709"/>
            <a:ext cx="2362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2-5 år anbefales at få 250 ml mælk eller mælkeprodukt og 10 g ost om dagen eller 300 ml mælk eller mælkeprodukt hvis du ikke spiser ost.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A16C6C2-98EC-A74C-9615-1C49A65375C0}"/>
              </a:ext>
            </a:extLst>
          </p:cNvPr>
          <p:cNvSpPr txBox="1"/>
          <p:nvPr/>
        </p:nvSpPr>
        <p:spPr>
          <a:xfrm>
            <a:off x="9610646" y="2184166"/>
            <a:ext cx="193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4-10 år anbefales at spise 40-60 g fuldkorn om dagen.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5E224826-2873-534F-AC6F-96E3DCC3BC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2263500"/>
            <a:ext cx="1423369" cy="142336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0ECDCA5-6839-2D4F-928D-B8E29947BDE4}"/>
              </a:ext>
            </a:extLst>
          </p:cNvPr>
          <p:cNvSpPr txBox="1"/>
          <p:nvPr/>
        </p:nvSpPr>
        <p:spPr>
          <a:xfrm>
            <a:off x="0" y="6613582"/>
            <a:ext cx="178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 err="1"/>
              <a:t>altomkost.dk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3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863"/>
            <a:ext cx="10515600" cy="4051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B765EF0-52E0-48A4-856D-09558E3E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42"/>
            <a:ext cx="12192000" cy="157507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45CE076-4FC6-4802-A7AB-99523AD16A75}"/>
              </a:ext>
            </a:extLst>
          </p:cNvPr>
          <p:cNvSpPr txBox="1"/>
          <p:nvPr/>
        </p:nvSpPr>
        <p:spPr>
          <a:xfrm>
            <a:off x="838200" y="4880597"/>
            <a:ext cx="79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0B5519A-E9A4-4A68-B05E-80F77F63E63B}"/>
              </a:ext>
            </a:extLst>
          </p:cNvPr>
          <p:cNvSpPr txBox="1"/>
          <p:nvPr/>
        </p:nvSpPr>
        <p:spPr>
          <a:xfrm>
            <a:off x="706173" y="2081401"/>
            <a:ext cx="9726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Frugt og grønt: </a:t>
            </a:r>
            <a:r>
              <a:rPr lang="da-DK" dirty="0"/>
              <a:t>40% af børn i alderen 4-6 år efterlever anbefalingerne for frugt og grønt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Fuldkorn: </a:t>
            </a:r>
            <a:r>
              <a:rPr lang="da-DK" dirty="0"/>
              <a:t>48% af børn i alderen 4-6 år efterlever anbefalingerne for fuldkorn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Slik og chokolade: </a:t>
            </a:r>
            <a:r>
              <a:rPr lang="da-DK" dirty="0"/>
              <a:t>16% af børn i alderen 4-6 år efterlever anbefalingerne for slik og chokolade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Mælk og mælkeprodukter: </a:t>
            </a:r>
            <a:r>
              <a:rPr lang="da-DK" dirty="0"/>
              <a:t>Børn i alderen 4-5 år indtager den anbefalede mængde af mælk og mælkeprodukter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Fedt: </a:t>
            </a:r>
            <a:r>
              <a:rPr lang="da-DK" dirty="0"/>
              <a:t>Fedtets andel af det samlede energiindtag er omkring 35%, hvilket er højere end det anbefalede gennemsnit på 33E%. Dog er det indenfor det anbefalede interval på 25-40 E%.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Mættet fedt: </a:t>
            </a:r>
            <a:r>
              <a:rPr lang="da-DK" dirty="0"/>
              <a:t>Indtaget af mættet fedt er for højt for alle aldersgrupper, og det gennemsnitlige indhold af mættet fedt i kosten for børn er 15 E% mod anbefalet &lt; 10 E%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FFCC4D9-78F0-4462-9B44-B008F89EF65D}"/>
              </a:ext>
            </a:extLst>
          </p:cNvPr>
          <p:cNvSpPr txBox="1"/>
          <p:nvPr/>
        </p:nvSpPr>
        <p:spPr>
          <a:xfrm>
            <a:off x="468652" y="1789014"/>
            <a:ext cx="970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Kostvaner for danske børn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C3123C0-01E5-4DF4-B8BB-DCB71D4E7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A8CC70D-C614-B943-B0A6-6DF73DDE3B4F}"/>
              </a:ext>
            </a:extLst>
          </p:cNvPr>
          <p:cNvSpPr txBox="1"/>
          <p:nvPr/>
        </p:nvSpPr>
        <p:spPr>
          <a:xfrm>
            <a:off x="0" y="6596390"/>
            <a:ext cx="922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</a:t>
            </a:r>
            <a:r>
              <a:rPr lang="en-US" sz="1100" dirty="0" err="1"/>
              <a:t>Fødevareinstituttet</a:t>
            </a:r>
            <a:r>
              <a:rPr lang="en-US" sz="1100" dirty="0"/>
              <a:t> “</a:t>
            </a:r>
            <a:r>
              <a:rPr lang="en-US" sz="1100" dirty="0" err="1"/>
              <a:t>Kostens</a:t>
            </a:r>
            <a:r>
              <a:rPr lang="en-US" sz="1100" dirty="0"/>
              <a:t> </a:t>
            </a:r>
            <a:r>
              <a:rPr lang="en-US" sz="1100" dirty="0" err="1"/>
              <a:t>betydning</a:t>
            </a:r>
            <a:r>
              <a:rPr lang="en-US" sz="1100" dirty="0"/>
              <a:t> for </a:t>
            </a:r>
            <a:r>
              <a:rPr lang="en-US" sz="1100" dirty="0" err="1"/>
              <a:t>børn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unges</a:t>
            </a:r>
            <a:r>
              <a:rPr lang="en-US" sz="1100" dirty="0"/>
              <a:t> </a:t>
            </a:r>
            <a:r>
              <a:rPr lang="en-US" sz="1100" dirty="0" err="1"/>
              <a:t>sundhed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overvægt</a:t>
            </a:r>
            <a:r>
              <a:rPr lang="en-US" sz="1100" dirty="0"/>
              <a:t>: 2000-2013” 2017 </a:t>
            </a:r>
            <a:r>
              <a:rPr lang="en-US" sz="1100" dirty="0" err="1"/>
              <a:t>og</a:t>
            </a:r>
            <a:r>
              <a:rPr lang="en-US" sz="1100" dirty="0"/>
              <a:t>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</a:p>
        </p:txBody>
      </p:sp>
    </p:spTree>
    <p:extLst>
      <p:ext uri="{BB962C8B-B14F-4D97-AF65-F5344CB8AC3E}">
        <p14:creationId xmlns:p14="http://schemas.microsoft.com/office/powerpoint/2010/main" val="48945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D6EE2-35C8-4621-8025-CE08CC07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786916"/>
            <a:ext cx="9652000" cy="616603"/>
          </a:xfrm>
        </p:spPr>
        <p:txBody>
          <a:bodyPr>
            <a:normAutofit/>
          </a:bodyPr>
          <a:lstStyle/>
          <a:p>
            <a:r>
              <a:rPr lang="da-DK" sz="3200" b="1" dirty="0"/>
              <a:t>Sukkerindtag blandt danske børn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7B6280-B5EB-4936-B7DD-5424B70A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464550"/>
            <a:ext cx="10744200" cy="3717175"/>
          </a:xfrm>
        </p:spPr>
        <p:txBody>
          <a:bodyPr>
            <a:normAutofit/>
          </a:bodyPr>
          <a:lstStyle/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6 ud af 10 børn spiser for meget sukker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Hovedkilderne er sodavand, saftevand, slik, chokolade og kage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Det er særligt i weekenden at børnenes sukkerindtag øges. Her skrues der op for hyggen – og dermed lidt ekstra kage, is, slik og lignende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Mellemmåltider bidrager ofte også til en større mængde sukker, end der er ”plads” til i den samlede dagskost</a:t>
            </a:r>
          </a:p>
          <a:p>
            <a:pPr marL="80010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pPr marL="80010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Maden kan stadig være sund, selvom 10% af madens energi kommer fra sukker. Det svarer til 30 gram sukker om dagen </a:t>
            </a:r>
            <a:r>
              <a:rPr lang="nb-NO" dirty="0">
                <a:solidFill>
                  <a:schemeClr val="tx1"/>
                </a:solidFill>
              </a:rPr>
              <a:t>for et barn på 3-5 år</a:t>
            </a:r>
          </a:p>
          <a:p>
            <a:pPr marL="800100" lvl="2" indent="-285750">
              <a:buFontTx/>
              <a:buChar char="-"/>
            </a:pPr>
            <a:r>
              <a:rPr lang="nb-NO" dirty="0">
                <a:solidFill>
                  <a:schemeClr val="tx1"/>
                </a:solidFill>
              </a:rPr>
              <a:t>Husk det ‘skjulte’ sukker der findes i sammensatte produkter som </a:t>
            </a:r>
            <a:r>
              <a:rPr lang="nb-NO" dirty="0" err="1">
                <a:solidFill>
                  <a:schemeClr val="tx1"/>
                </a:solidFill>
              </a:rPr>
              <a:t>fx</a:t>
            </a:r>
            <a:r>
              <a:rPr lang="nb-NO" dirty="0">
                <a:solidFill>
                  <a:schemeClr val="tx1"/>
                </a:solidFill>
              </a:rPr>
              <a:t> morgenmadsprodukter og kiks</a:t>
            </a:r>
          </a:p>
          <a:p>
            <a:pPr marL="120015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C94809-7003-4D9C-AABC-BDD22860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2A960F7-1D8C-4387-A8B4-DB589FCE0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528B351-65EC-694D-A367-2F1439FCB0CC}"/>
              </a:ext>
            </a:extLst>
          </p:cNvPr>
          <p:cNvSpPr txBox="1"/>
          <p:nvPr/>
        </p:nvSpPr>
        <p:spPr>
          <a:xfrm>
            <a:off x="0" y="6574762"/>
            <a:ext cx="701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https://erduforsoed.dk/fakta-om-sukker-og-soede-sager/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  <a:endParaRPr lang="en-US" sz="11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23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DE077782-B042-4FE1-8000-2486288A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91" y="1814023"/>
            <a:ext cx="2054710" cy="910601"/>
          </a:xfrm>
        </p:spPr>
        <p:txBody>
          <a:bodyPr anchor="ctr">
            <a:normAutofit/>
          </a:bodyPr>
          <a:lstStyle/>
          <a:p>
            <a:r>
              <a:rPr lang="da-DK" sz="3200" b="1" dirty="0"/>
              <a:t>Calcium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6F1A08D-9A6F-4562-A761-1D76049D9F95}"/>
              </a:ext>
            </a:extLst>
          </p:cNvPr>
          <p:cNvSpPr txBox="1"/>
          <p:nvPr/>
        </p:nvSpPr>
        <p:spPr>
          <a:xfrm>
            <a:off x="922546" y="2739399"/>
            <a:ext cx="102283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Calcium er et vigtigt mineral, der sammen med D-vitamin, er nødvendigt for at opbygge og vedligeholde knogler. Det er derfor særligt vigtigt, at man får den nødvendige daglige mængde calcium, når man vokser!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Gode kilder til calcium er bl.a. mælk og mejeriprodukter, men mørke grøntsager, såsom broccoli, grønne bønner og grønkål samt rugbrød og mandler bidrager også til det daglige calcium indtag. </a:t>
            </a:r>
          </a:p>
          <a:p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Det anbefales, at et barn på 2-5 år får 250 ml mælk om dagen, hvis ost er en del af kosten, </a:t>
            </a:r>
            <a:r>
              <a:rPr lang="da-DK" sz="2200" i="1" dirty="0"/>
              <a:t>eller</a:t>
            </a:r>
            <a:r>
              <a:rPr lang="da-DK" sz="2200" dirty="0"/>
              <a:t> 300 ml mælk om dagen, hvis ost ikke er en del af kosten</a:t>
            </a:r>
            <a:endParaRPr lang="da-DK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62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D777F58-E53D-45CE-B1A5-12E68D949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38260"/>
            <a:ext cx="9144000" cy="1937624"/>
          </a:xfrm>
        </p:spPr>
        <p:txBody>
          <a:bodyPr>
            <a:noAutofit/>
          </a:bodyPr>
          <a:lstStyle/>
          <a:p>
            <a:r>
              <a:rPr lang="da-DK" sz="4400" dirty="0"/>
              <a:t>Dagskostforslag til </a:t>
            </a:r>
            <a:r>
              <a:rPr lang="da-DK" sz="4400" b="1" dirty="0"/>
              <a:t>3-5 årige børn</a:t>
            </a:r>
            <a:r>
              <a:rPr lang="da-DK" sz="4400" dirty="0"/>
              <a:t>, ca. 5800 kJ = 1380 kcal </a:t>
            </a:r>
            <a:br>
              <a:rPr lang="da-DK" sz="4400" dirty="0"/>
            </a:br>
            <a:r>
              <a:rPr lang="da-DK" sz="4400" dirty="0"/>
              <a:t>fordelt på </a:t>
            </a:r>
            <a:br>
              <a:rPr lang="da-DK" sz="4400" dirty="0"/>
            </a:br>
            <a:r>
              <a:rPr lang="da-DK" sz="4400" dirty="0"/>
              <a:t>3 hovedmåltider og 3 mellemmåltider</a:t>
            </a:r>
            <a:br>
              <a:rPr lang="da-DK" sz="4400" dirty="0"/>
            </a:br>
            <a:endParaRPr lang="da-DK" sz="44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22ED608-2C17-4F66-9EAA-C57211D72A29}"/>
              </a:ext>
            </a:extLst>
          </p:cNvPr>
          <p:cNvSpPr txBox="1"/>
          <p:nvPr/>
        </p:nvSpPr>
        <p:spPr>
          <a:xfrm>
            <a:off x="0" y="6550223"/>
            <a:ext cx="731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i="1" dirty="0"/>
              <a:t>Energimængden passer 3-5 årige med moderat aktivitetsniveau og med en referencevægt på 15 kg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78B818B-8BD4-41BD-9F64-38927A4D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4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D6ACB3-CD72-4890-8563-D669F384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411374A-6DB1-4F47-8A6C-15B66784D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80" y="2613793"/>
            <a:ext cx="7344561" cy="3179146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E97C45F-2311-4727-A5CC-7DED7F6E5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186" y="1535824"/>
            <a:ext cx="3633628" cy="869505"/>
          </a:xfrm>
        </p:spPr>
        <p:txBody>
          <a:bodyPr anchor="ctr">
            <a:normAutofit/>
          </a:bodyPr>
          <a:lstStyle/>
          <a:p>
            <a:r>
              <a:rPr lang="da-DK" sz="3200" dirty="0"/>
              <a:t>Morgenmad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E56787A-EE02-4331-A547-0225D0C03581}"/>
              </a:ext>
            </a:extLst>
          </p:cNvPr>
          <p:cNvSpPr txBox="1"/>
          <p:nvPr/>
        </p:nvSpPr>
        <p:spPr>
          <a:xfrm>
            <a:off x="3019887" y="6273665"/>
            <a:ext cx="61522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3 kanelgifler og 1 glas æblejuice (2 dl) indeholder mere energi end en portion havregrød med mandler og rosiner og et glas mælk.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3BE2F4-2164-472C-B719-08FEA0A11C89}"/>
              </a:ext>
            </a:extLst>
          </p:cNvPr>
          <p:cNvSpPr txBox="1"/>
          <p:nvPr/>
        </p:nvSpPr>
        <p:spPr>
          <a:xfrm>
            <a:off x="1209783" y="2774961"/>
            <a:ext cx="157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mælk bidrager med 248 mg calcium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83F515-519A-4653-8022-881708137893}"/>
              </a:ext>
            </a:extLst>
          </p:cNvPr>
          <p:cNvSpPr txBox="1"/>
          <p:nvPr/>
        </p:nvSpPr>
        <p:spPr>
          <a:xfrm>
            <a:off x="1714641" y="3928098"/>
            <a:ext cx="140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35 g havregryn bidrager med 3,6 g kostfibre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04B7ED9-D652-4079-BD7A-A130B7A404EE}"/>
              </a:ext>
            </a:extLst>
          </p:cNvPr>
          <p:cNvSpPr txBox="1"/>
          <p:nvPr/>
        </p:nvSpPr>
        <p:spPr>
          <a:xfrm>
            <a:off x="5443376" y="4251264"/>
            <a:ext cx="130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 g mandler bidrager med 13 mg calcium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3FC1228-9364-4DE0-B3FA-2D78E26959EE}"/>
              </a:ext>
            </a:extLst>
          </p:cNvPr>
          <p:cNvSpPr txBox="1"/>
          <p:nvPr/>
        </p:nvSpPr>
        <p:spPr>
          <a:xfrm>
            <a:off x="5344168" y="3581135"/>
            <a:ext cx="169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æbler bidrager med 1 mg C-vitamin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6F148F0-466A-4C9C-BF47-214803BCB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4482121" y="4457590"/>
            <a:ext cx="9612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 flipV="1">
            <a:off x="4691545" y="3811968"/>
            <a:ext cx="620103" cy="101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 flipV="1">
            <a:off x="3019887" y="4247691"/>
            <a:ext cx="927593" cy="357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604654" y="3005794"/>
            <a:ext cx="65973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3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9D154-D665-44C8-B88B-300732998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FE138D-CF9D-4B12-B114-8A094063B0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BA78D5-235A-49D7-AE5E-45BA694A7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Widescreen</PresentationFormat>
  <Paragraphs>157</Paragraphs>
  <Slides>20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</vt:lpstr>
      <vt:lpstr>Calibri Light</vt:lpstr>
      <vt:lpstr>Office-tema</vt:lpstr>
      <vt:lpstr>Sunde måltider vs. Tomme kalorier 3-5 årige</vt:lpstr>
      <vt:lpstr>PowerPoint-præsentation</vt:lpstr>
      <vt:lpstr>PowerPoint-præsentation</vt:lpstr>
      <vt:lpstr>PowerPoint-præsentation</vt:lpstr>
      <vt:lpstr>PowerPoint-præsentation</vt:lpstr>
      <vt:lpstr>Sukkerindtag blandt danske børn</vt:lpstr>
      <vt:lpstr>Calcium</vt:lpstr>
      <vt:lpstr>Dagskostforslag til 3-5 årige børn, ca. 5800 kJ = 1380 kcal  fordelt på  3 hovedmåltider og 3 mellemmåltider </vt:lpstr>
      <vt:lpstr>Morgenmad</vt:lpstr>
      <vt:lpstr>PowerPoint-præsentation</vt:lpstr>
      <vt:lpstr>Mellemmåltid</vt:lpstr>
      <vt:lpstr>Frokost</vt:lpstr>
      <vt:lpstr>Mellemmåltid</vt:lpstr>
      <vt:lpstr>Aftensmad</vt:lpstr>
      <vt:lpstr>Mellemmåltid</vt:lpstr>
      <vt:lpstr>PowerPoint-præsentation</vt:lpstr>
      <vt:lpstr>PowerPoint-præsentation</vt:lpstr>
      <vt:lpstr>PowerPoint-præsentation</vt:lpstr>
      <vt:lpstr> Vidste du at… Tomme kalorier, 3-5 årige børn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195</cp:revision>
  <dcterms:created xsi:type="dcterms:W3CDTF">2018-11-29T07:25:44Z</dcterms:created>
  <dcterms:modified xsi:type="dcterms:W3CDTF">2022-11-17T13:02:35Z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