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85" r:id="rId5"/>
    <p:sldId id="300" r:id="rId6"/>
    <p:sldId id="299" r:id="rId7"/>
    <p:sldId id="298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tte Buch Krarup" initials="MBK" lastIdx="1" clrIdx="0">
    <p:extLst>
      <p:ext uri="{19B8F6BF-5375-455C-9EA6-DF929625EA0E}">
        <p15:presenceInfo xmlns:p15="http://schemas.microsoft.com/office/powerpoint/2012/main" userId="S-1-5-21-448769487-3943699621-2193482561-37164" providerId="AD"/>
      </p:ext>
    </p:extLst>
  </p:cmAuthor>
  <p:cmAuthor id="2" name="Signe J. A. Worck" initials="SJAW" lastIdx="3" clrIdx="1">
    <p:extLst>
      <p:ext uri="{19B8F6BF-5375-455C-9EA6-DF929625EA0E}">
        <p15:presenceInfo xmlns:p15="http://schemas.microsoft.com/office/powerpoint/2012/main" userId="S-1-5-21-448769487-3943699621-2193482561-365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8A3F"/>
    <a:srgbClr val="F7F7F7"/>
    <a:srgbClr val="09253A"/>
    <a:srgbClr val="EBE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4" autoAdjust="0"/>
    <p:restoredTop sz="94582"/>
  </p:normalViewPr>
  <p:slideViewPr>
    <p:cSldViewPr snapToGrid="0">
      <p:cViewPr varScale="1">
        <p:scale>
          <a:sx n="108" d="100"/>
          <a:sy n="108" d="100"/>
        </p:scale>
        <p:origin x="6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C63EE6-1D77-4672-8CED-F4B7E9D80418}" type="datetimeFigureOut">
              <a:rPr lang="da-DK" smtClean="0"/>
              <a:t>19-04-2022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052F42-F7F5-4C43-A0AB-93D6785C6F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65799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4D86C1-27DE-41F4-BE9C-BD9291A42B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57F526B-92CB-40AA-B3A2-8C990CFA9D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473292C-3278-4AC4-A34E-EB143BB2F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F228-9F4B-4EFA-A79E-4E4A87B13E1F}" type="datetimeFigureOut">
              <a:rPr lang="da-DK" smtClean="0"/>
              <a:t>19-04-2022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37745A6-7D6C-4AFE-A193-C9702144B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D4625B2-2A39-4380-9003-92DBEC768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3EE4-9CEC-4721-89DF-D4BDF0AF4B3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89486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3D052C-68B7-47FD-B7DE-0BE020BC7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C8546A2-B673-4360-9D56-6A89E378D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37E2D69-D877-4F56-875C-682C9A222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F228-9F4B-4EFA-A79E-4E4A87B13E1F}" type="datetimeFigureOut">
              <a:rPr lang="da-DK" smtClean="0"/>
              <a:t>19-04-2022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ECBFD39-1324-49E1-9A10-D1E34A8D4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C264CBE-8E56-42F0-A1AE-FCC9DDCAE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3EE4-9CEC-4721-89DF-D4BDF0AF4B3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3940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E828117A-1453-4B0D-A311-59DC1E204E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AB835B04-9199-4B07-9BEB-F7D58A5A02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07BE308-94E3-4EAA-B340-2451E7244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F228-9F4B-4EFA-A79E-4E4A87B13E1F}" type="datetimeFigureOut">
              <a:rPr lang="da-DK" smtClean="0"/>
              <a:t>19-04-2022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51F0161-6862-40DA-B2F9-D7E9ACA2C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B0BDF8F-CE11-4478-8722-B94A48C82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3EE4-9CEC-4721-89DF-D4BDF0AF4B3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336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DE2181-8484-4BCA-B851-706A6A2D6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BC7B823-1E52-43AE-888F-718BD7DB8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3381169-AD39-4945-9D6A-567483AC3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F228-9F4B-4EFA-A79E-4E4A87B13E1F}" type="datetimeFigureOut">
              <a:rPr lang="da-DK" smtClean="0"/>
              <a:t>19-04-2022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C7B306D-01F3-4C99-893C-EC827E7E6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82C383E-721E-485F-9ABB-0A9861258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3EE4-9CEC-4721-89DF-D4BDF0AF4B3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47426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77909B-1E6B-4C05-B75D-F0EA94790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F891DA1-8DB3-4E1E-B140-58F815614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2EBAF08-5443-4CC3-B95F-B62C86B5A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F228-9F4B-4EFA-A79E-4E4A87B13E1F}" type="datetimeFigureOut">
              <a:rPr lang="da-DK" smtClean="0"/>
              <a:t>19-04-2022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39E5D50-EA08-4DC3-8A71-39BDC1727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5DF9671-57EE-4150-A997-A9AF7253B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3EE4-9CEC-4721-89DF-D4BDF0AF4B3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00234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83E6FF-3A31-4B07-AC24-FEF2EBC4E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B5239B5-D541-457E-99C3-8F8879D8F2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CA3AB88-C6B6-476E-A867-BAF986176A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8E8CE09-E1CE-4E0D-A9C5-78FD01F78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F228-9F4B-4EFA-A79E-4E4A87B13E1F}" type="datetimeFigureOut">
              <a:rPr lang="da-DK" smtClean="0"/>
              <a:t>19-04-2022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D0551A1-41F7-45B8-B325-E65345A1B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10ADF20-7C0F-44EF-B5D4-BF929044D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3EE4-9CEC-4721-89DF-D4BDF0AF4B3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55293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A8AF0B-CE44-44E6-9618-FEAB8080A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578AD39-7E52-4C4E-BB9D-E7348243DF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E293638-E124-4D95-9F86-0861F0C085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4CAFB1D3-5A7D-40F0-9144-B5970D594A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DB02CFC-E0BA-4540-B687-1823534394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5C62F784-D1D5-409F-B707-A6E288569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F228-9F4B-4EFA-A79E-4E4A87B13E1F}" type="datetimeFigureOut">
              <a:rPr lang="da-DK" smtClean="0"/>
              <a:t>19-04-2022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8D1E86E-1BEE-441F-B2DC-F1F2789E9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09D7E42B-4E9E-4F05-84B5-E18667F20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3EE4-9CEC-4721-89DF-D4BDF0AF4B3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27459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05DD9D-91D2-4463-AB3B-81E22EFB1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B6808F0C-F40B-47B1-8F78-1A944D097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F228-9F4B-4EFA-A79E-4E4A87B13E1F}" type="datetimeFigureOut">
              <a:rPr lang="da-DK" smtClean="0"/>
              <a:t>19-04-2022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1FDAD836-BDDC-4215-9150-402DBBD4D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4E46963-B20B-4DE6-9CE0-233B8AB38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3EE4-9CEC-4721-89DF-D4BDF0AF4B3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640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D0AD0B78-ACB9-4C5D-A6BE-75D451734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F228-9F4B-4EFA-A79E-4E4A87B13E1F}" type="datetimeFigureOut">
              <a:rPr lang="da-DK" smtClean="0"/>
              <a:t>19-04-2022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1ACE58B5-65BC-4147-865E-7B794374B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42A635AD-C18E-48C3-8788-DC279E9AA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3EE4-9CEC-4721-89DF-D4BDF0AF4B3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51916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274A6E-7B80-472B-B7DA-C3B7F25CD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5721456-F7AD-4BE9-9957-CC3EE24DD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D9AE2B7-D25C-49C1-8254-405DDC2D66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B7F0E50-CDDB-429D-8843-716956651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F228-9F4B-4EFA-A79E-4E4A87B13E1F}" type="datetimeFigureOut">
              <a:rPr lang="da-DK" smtClean="0"/>
              <a:t>19-04-2022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645F88D-8A81-4D79-AB83-21E40A61E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B55A75D-FDEC-4699-9CFC-F5CF438A0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3EE4-9CEC-4721-89DF-D4BDF0AF4B3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49426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C85554-387A-45D6-8C7D-911EBB2A7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BFA05CDD-CA59-4ADD-8511-711E288343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F834CDF-92B6-414E-88EC-5281FF272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D4B0BED-ED19-47F6-B5A8-46863D2FE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F228-9F4B-4EFA-A79E-4E4A87B13E1F}" type="datetimeFigureOut">
              <a:rPr lang="da-DK" smtClean="0"/>
              <a:t>19-04-2022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B374320-A238-44E2-B054-0F51E9DEA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0B2C718-8F68-4DE8-A3C6-7DC8DF4AB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3EE4-9CEC-4721-89DF-D4BDF0AF4B3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7634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3FFA25B-5434-4647-A03F-C5950A8E3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6B2FC5B-0FAD-4AA8-8660-CDEFE10D06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06C5879-1AEB-4791-89DC-10EB46DAF8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4F228-9F4B-4EFA-A79E-4E4A87B13E1F}" type="datetimeFigureOut">
              <a:rPr lang="da-DK" smtClean="0"/>
              <a:t>19-04-2022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E306F78-BAEC-4DB9-B085-F0B01619FC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3F93AC2-F3C9-4ACA-91A4-FDBA525041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E3EE4-9CEC-4721-89DF-D4BDF0AF4B3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11306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3.png"/><Relationship Id="rId4" Type="http://schemas.openxmlformats.org/officeDocument/2006/relationships/image" Target="../media/image3.png"/><Relationship Id="rId9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2.png"/><Relationship Id="rId7" Type="http://schemas.openxmlformats.org/officeDocument/2006/relationships/image" Target="../media/image1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7.png"/><Relationship Id="rId4" Type="http://schemas.openxmlformats.org/officeDocument/2006/relationships/image" Target="../media/image3.png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naeringsfokus.dk/materialer/vda/protein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0764D0-46B2-49D8-8080-0C9059716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28 g protein på hver tallerken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89539F5E-9E6F-4FA4-B12E-DEC5F63EAF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700" y="6147413"/>
            <a:ext cx="970594" cy="555315"/>
          </a:xfrm>
          <a:prstGeom prst="rect">
            <a:avLst/>
          </a:prstGeom>
        </p:spPr>
      </p:pic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C2CB8E30-B283-46B5-BD40-4270D489B1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333781"/>
              </p:ext>
            </p:extLst>
          </p:nvPr>
        </p:nvGraphicFramePr>
        <p:xfrm>
          <a:off x="869894" y="2866813"/>
          <a:ext cx="10483904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20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09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39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780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sz="1800" dirty="0"/>
                        <a:t>Kyllingebryst</a:t>
                      </a:r>
                    </a:p>
                    <a:p>
                      <a:pPr algn="ctr"/>
                      <a:r>
                        <a:rPr lang="da-DK" dirty="0"/>
                        <a:t>585</a:t>
                      </a:r>
                      <a:r>
                        <a:rPr lang="da-DK" baseline="0" dirty="0"/>
                        <a:t> kJ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800" dirty="0"/>
                        <a:t>Minutkotelet uden fedtkant</a:t>
                      </a:r>
                    </a:p>
                    <a:p>
                      <a:pPr algn="ctr"/>
                      <a:r>
                        <a:rPr lang="da-DK" dirty="0"/>
                        <a:t>600 kJ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Bøf af tykstegsfilet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695 kJ</a:t>
                      </a:r>
                    </a:p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Æg</a:t>
                      </a:r>
                    </a:p>
                    <a:p>
                      <a:pPr algn="ctr"/>
                      <a:r>
                        <a:rPr lang="da-DK" dirty="0"/>
                        <a:t>1320</a:t>
                      </a:r>
                      <a:r>
                        <a:rPr lang="da-DK" baseline="0" dirty="0"/>
                        <a:t> kJ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30383B22-38E5-484D-8746-E06A1CBDCF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865136"/>
              </p:ext>
            </p:extLst>
          </p:nvPr>
        </p:nvGraphicFramePr>
        <p:xfrm>
          <a:off x="838199" y="5297480"/>
          <a:ext cx="10483904" cy="640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20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09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39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780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Ærter</a:t>
                      </a:r>
                    </a:p>
                    <a:p>
                      <a:pPr algn="ctr"/>
                      <a:r>
                        <a:rPr lang="da-DK" dirty="0"/>
                        <a:t>1460</a:t>
                      </a:r>
                      <a:r>
                        <a:rPr lang="da-DK" baseline="0" dirty="0"/>
                        <a:t> kJ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Kikærter</a:t>
                      </a:r>
                    </a:p>
                    <a:p>
                      <a:pPr algn="ctr"/>
                      <a:r>
                        <a:rPr lang="da-DK" dirty="0"/>
                        <a:t>2095 kJ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Grønne bønner</a:t>
                      </a:r>
                    </a:p>
                    <a:p>
                      <a:pPr algn="ctr"/>
                      <a:r>
                        <a:rPr lang="da-DK" dirty="0"/>
                        <a:t>1540 kJ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Delikatesse linser</a:t>
                      </a:r>
                    </a:p>
                    <a:p>
                      <a:pPr algn="ctr"/>
                      <a:r>
                        <a:rPr lang="da-DK" dirty="0"/>
                        <a:t>1390</a:t>
                      </a:r>
                      <a:r>
                        <a:rPr lang="da-DK" baseline="0" dirty="0"/>
                        <a:t> kJ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Tekstboks 1">
            <a:extLst>
              <a:ext uri="{FF2B5EF4-FFF2-40B4-BE49-F238E27FC236}">
                <a16:creationId xmlns:a16="http://schemas.microsoft.com/office/drawing/2014/main" id="{54829F24-9397-4630-90A5-858B3DD11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895" y="6243114"/>
            <a:ext cx="3795713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a-DK" sz="1100" b="0" dirty="0"/>
              <a:t>Der er ikke taget hensyn til biologisk værdi af proteinkilder</a:t>
            </a:r>
          </a:p>
        </p:txBody>
      </p:sp>
      <p:pic>
        <p:nvPicPr>
          <p:cNvPr id="19" name="Billede 18">
            <a:extLst>
              <a:ext uri="{FF2B5EF4-FFF2-40B4-BE49-F238E27FC236}">
                <a16:creationId xmlns:a16="http://schemas.microsoft.com/office/drawing/2014/main" id="{494E2297-303D-47D0-82DC-137885E0B3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1564" y="1870039"/>
            <a:ext cx="2063799" cy="969737"/>
          </a:xfrm>
          <a:prstGeom prst="rect">
            <a:avLst/>
          </a:prstGeom>
        </p:spPr>
      </p:pic>
      <p:pic>
        <p:nvPicPr>
          <p:cNvPr id="21" name="Billede 20">
            <a:extLst>
              <a:ext uri="{FF2B5EF4-FFF2-40B4-BE49-F238E27FC236}">
                <a16:creationId xmlns:a16="http://schemas.microsoft.com/office/drawing/2014/main" id="{44A4E0FC-F6DB-4523-8928-13C713A6D9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8762" y="1897707"/>
            <a:ext cx="2480151" cy="914399"/>
          </a:xfrm>
          <a:prstGeom prst="rect">
            <a:avLst/>
          </a:prstGeom>
        </p:spPr>
      </p:pic>
      <p:pic>
        <p:nvPicPr>
          <p:cNvPr id="23" name="Billede 22">
            <a:extLst>
              <a:ext uri="{FF2B5EF4-FFF2-40B4-BE49-F238E27FC236}">
                <a16:creationId xmlns:a16="http://schemas.microsoft.com/office/drawing/2014/main" id="{28ADFAE7-E524-4AB0-88EB-CC33B57DD4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2313" y="1820341"/>
            <a:ext cx="2240363" cy="1013796"/>
          </a:xfrm>
          <a:prstGeom prst="rect">
            <a:avLst/>
          </a:prstGeom>
        </p:spPr>
      </p:pic>
      <p:pic>
        <p:nvPicPr>
          <p:cNvPr id="25" name="Billede 24">
            <a:extLst>
              <a:ext uri="{FF2B5EF4-FFF2-40B4-BE49-F238E27FC236}">
                <a16:creationId xmlns:a16="http://schemas.microsoft.com/office/drawing/2014/main" id="{0495BB73-5C75-4240-A391-66548E83889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66220" y="1870039"/>
            <a:ext cx="2063799" cy="1013796"/>
          </a:xfrm>
          <a:prstGeom prst="rect">
            <a:avLst/>
          </a:prstGeom>
        </p:spPr>
      </p:pic>
      <p:pic>
        <p:nvPicPr>
          <p:cNvPr id="27" name="Billede 26">
            <a:extLst>
              <a:ext uri="{FF2B5EF4-FFF2-40B4-BE49-F238E27FC236}">
                <a16:creationId xmlns:a16="http://schemas.microsoft.com/office/drawing/2014/main" id="{338BC35C-C646-4CEA-AB5F-1E930AF2912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41563" y="4283898"/>
            <a:ext cx="2063799" cy="1013582"/>
          </a:xfrm>
          <a:prstGeom prst="rect">
            <a:avLst/>
          </a:prstGeom>
        </p:spPr>
      </p:pic>
      <p:pic>
        <p:nvPicPr>
          <p:cNvPr id="29" name="Billede 28">
            <a:extLst>
              <a:ext uri="{FF2B5EF4-FFF2-40B4-BE49-F238E27FC236}">
                <a16:creationId xmlns:a16="http://schemas.microsoft.com/office/drawing/2014/main" id="{53F98268-5021-444B-A1D8-A8FE2104EEA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86937" y="4284838"/>
            <a:ext cx="2063799" cy="1026070"/>
          </a:xfrm>
          <a:prstGeom prst="rect">
            <a:avLst/>
          </a:prstGeom>
        </p:spPr>
      </p:pic>
      <p:pic>
        <p:nvPicPr>
          <p:cNvPr id="31" name="Billede 30">
            <a:extLst>
              <a:ext uri="{FF2B5EF4-FFF2-40B4-BE49-F238E27FC236}">
                <a16:creationId xmlns:a16="http://schemas.microsoft.com/office/drawing/2014/main" id="{A1568C36-CF8C-4B42-8211-53347457C90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3344" y="4010262"/>
            <a:ext cx="1638300" cy="1304925"/>
          </a:xfrm>
          <a:prstGeom prst="rect">
            <a:avLst/>
          </a:prstGeom>
        </p:spPr>
      </p:pic>
      <p:pic>
        <p:nvPicPr>
          <p:cNvPr id="33" name="Billede 32">
            <a:extLst>
              <a:ext uri="{FF2B5EF4-FFF2-40B4-BE49-F238E27FC236}">
                <a16:creationId xmlns:a16="http://schemas.microsoft.com/office/drawing/2014/main" id="{456D5A3C-38C8-4B43-BB43-BA5DCE89F81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066220" y="4297326"/>
            <a:ext cx="2173706" cy="1013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844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0764D0-46B2-49D8-8080-0C9059716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28 g protein på hver tallerken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89539F5E-9E6F-4FA4-B12E-DEC5F63EAF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700" y="6147413"/>
            <a:ext cx="970594" cy="555315"/>
          </a:xfrm>
          <a:prstGeom prst="rect">
            <a:avLst/>
          </a:prstGeom>
        </p:spPr>
      </p:pic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C2CB8E30-B283-46B5-BD40-4270D489B161}"/>
              </a:ext>
            </a:extLst>
          </p:cNvPr>
          <p:cNvGraphicFramePr>
            <a:graphicFrameLocks noGrp="1"/>
          </p:cNvGraphicFramePr>
          <p:nvPr/>
        </p:nvGraphicFramePr>
        <p:xfrm>
          <a:off x="869894" y="2866813"/>
          <a:ext cx="10483904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20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09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39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780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sz="1800" dirty="0"/>
                        <a:t>Kyllingebryst</a:t>
                      </a:r>
                    </a:p>
                    <a:p>
                      <a:pPr algn="ctr"/>
                      <a:r>
                        <a:rPr lang="da-DK" dirty="0"/>
                        <a:t>585</a:t>
                      </a:r>
                      <a:r>
                        <a:rPr lang="da-DK" baseline="0" dirty="0"/>
                        <a:t> kJ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800" dirty="0"/>
                        <a:t>Minutkotelet uden fedtkant</a:t>
                      </a:r>
                    </a:p>
                    <a:p>
                      <a:pPr algn="ctr"/>
                      <a:r>
                        <a:rPr lang="da-DK" dirty="0"/>
                        <a:t>600 kJ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Bøf af tykstegsfilet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695 kJ</a:t>
                      </a:r>
                    </a:p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Æg</a:t>
                      </a:r>
                    </a:p>
                    <a:p>
                      <a:pPr algn="ctr"/>
                      <a:r>
                        <a:rPr lang="da-DK" dirty="0"/>
                        <a:t>1320</a:t>
                      </a:r>
                      <a:r>
                        <a:rPr lang="da-DK" baseline="0" dirty="0"/>
                        <a:t> kJ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30383B22-38E5-484D-8746-E06A1CBDCF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646278"/>
              </p:ext>
            </p:extLst>
          </p:nvPr>
        </p:nvGraphicFramePr>
        <p:xfrm>
          <a:off x="838199" y="5297480"/>
          <a:ext cx="10483904" cy="640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20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09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39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780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Fuldkornsknækbrød</a:t>
                      </a:r>
                    </a:p>
                    <a:p>
                      <a:pPr algn="ctr"/>
                      <a:r>
                        <a:rPr lang="da-DK" baseline="0" dirty="0"/>
                        <a:t>4510 kJ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Fuldkornsrugbrød</a:t>
                      </a:r>
                    </a:p>
                    <a:p>
                      <a:pPr algn="ctr"/>
                      <a:r>
                        <a:rPr lang="da-DK" dirty="0"/>
                        <a:t>4760 kJ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Hasselnødder</a:t>
                      </a:r>
                    </a:p>
                    <a:p>
                      <a:pPr algn="ctr"/>
                      <a:r>
                        <a:rPr lang="da-DK" dirty="0"/>
                        <a:t>4705 kJ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Sesamfrø</a:t>
                      </a:r>
                    </a:p>
                    <a:p>
                      <a:pPr algn="ctr"/>
                      <a:r>
                        <a:rPr lang="da-DK" baseline="0" dirty="0"/>
                        <a:t>3689 kJ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Tekstboks 1">
            <a:extLst>
              <a:ext uri="{FF2B5EF4-FFF2-40B4-BE49-F238E27FC236}">
                <a16:creationId xmlns:a16="http://schemas.microsoft.com/office/drawing/2014/main" id="{54829F24-9397-4630-90A5-858B3DD11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895" y="6243114"/>
            <a:ext cx="3795713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a-DK" sz="1100" b="0" dirty="0"/>
              <a:t>Der er ikke taget hensyn til biologisk værdi af proteinkilder</a:t>
            </a:r>
          </a:p>
        </p:txBody>
      </p:sp>
      <p:pic>
        <p:nvPicPr>
          <p:cNvPr id="19" name="Billede 18">
            <a:extLst>
              <a:ext uri="{FF2B5EF4-FFF2-40B4-BE49-F238E27FC236}">
                <a16:creationId xmlns:a16="http://schemas.microsoft.com/office/drawing/2014/main" id="{494E2297-303D-47D0-82DC-137885E0B3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1564" y="1870039"/>
            <a:ext cx="2063799" cy="969737"/>
          </a:xfrm>
          <a:prstGeom prst="rect">
            <a:avLst/>
          </a:prstGeom>
        </p:spPr>
      </p:pic>
      <p:pic>
        <p:nvPicPr>
          <p:cNvPr id="21" name="Billede 20">
            <a:extLst>
              <a:ext uri="{FF2B5EF4-FFF2-40B4-BE49-F238E27FC236}">
                <a16:creationId xmlns:a16="http://schemas.microsoft.com/office/drawing/2014/main" id="{44A4E0FC-F6DB-4523-8928-13C713A6D9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8762" y="1897707"/>
            <a:ext cx="2480151" cy="914399"/>
          </a:xfrm>
          <a:prstGeom prst="rect">
            <a:avLst/>
          </a:prstGeom>
        </p:spPr>
      </p:pic>
      <p:pic>
        <p:nvPicPr>
          <p:cNvPr id="23" name="Billede 22">
            <a:extLst>
              <a:ext uri="{FF2B5EF4-FFF2-40B4-BE49-F238E27FC236}">
                <a16:creationId xmlns:a16="http://schemas.microsoft.com/office/drawing/2014/main" id="{28ADFAE7-E524-4AB0-88EB-CC33B57DD4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2313" y="1820341"/>
            <a:ext cx="2240363" cy="1013796"/>
          </a:xfrm>
          <a:prstGeom prst="rect">
            <a:avLst/>
          </a:prstGeom>
        </p:spPr>
      </p:pic>
      <p:pic>
        <p:nvPicPr>
          <p:cNvPr id="25" name="Billede 24">
            <a:extLst>
              <a:ext uri="{FF2B5EF4-FFF2-40B4-BE49-F238E27FC236}">
                <a16:creationId xmlns:a16="http://schemas.microsoft.com/office/drawing/2014/main" id="{0495BB73-5C75-4240-A391-66548E83889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66220" y="1870039"/>
            <a:ext cx="2063799" cy="1013796"/>
          </a:xfrm>
          <a:prstGeom prst="rect">
            <a:avLst/>
          </a:prstGeom>
        </p:spPr>
      </p:pic>
      <p:pic>
        <p:nvPicPr>
          <p:cNvPr id="15" name="Billede 14">
            <a:extLst>
              <a:ext uri="{FF2B5EF4-FFF2-40B4-BE49-F238E27FC236}">
                <a16:creationId xmlns:a16="http://schemas.microsoft.com/office/drawing/2014/main" id="{8F7F2B48-E23C-483B-8C22-BBD6F46663D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8192" y="4223530"/>
            <a:ext cx="2128603" cy="1108913"/>
          </a:xfrm>
          <a:prstGeom prst="rect">
            <a:avLst/>
          </a:prstGeom>
        </p:spPr>
      </p:pic>
      <p:pic>
        <p:nvPicPr>
          <p:cNvPr id="16" name="Billede 15">
            <a:extLst>
              <a:ext uri="{FF2B5EF4-FFF2-40B4-BE49-F238E27FC236}">
                <a16:creationId xmlns:a16="http://schemas.microsoft.com/office/drawing/2014/main" id="{22A8C6AE-E805-401C-87C3-1D4CC67C300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066220" y="4307178"/>
            <a:ext cx="2115477" cy="1095970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4A628C58-ED23-4A70-94A2-3237BB65563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41564" y="3958408"/>
            <a:ext cx="1974960" cy="1335667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ACBD608D-5269-43DD-A1BF-8720F465B6E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75206" y="4176854"/>
            <a:ext cx="2128603" cy="1198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652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0764D0-46B2-49D8-8080-0C9059716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28 g protein på hver tallerken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89539F5E-9E6F-4FA4-B12E-DEC5F63EAF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700" y="6147413"/>
            <a:ext cx="970594" cy="555315"/>
          </a:xfrm>
          <a:prstGeom prst="rect">
            <a:avLst/>
          </a:prstGeom>
        </p:spPr>
      </p:pic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C2CB8E30-B283-46B5-BD40-4270D489B161}"/>
              </a:ext>
            </a:extLst>
          </p:cNvPr>
          <p:cNvGraphicFramePr>
            <a:graphicFrameLocks noGrp="1"/>
          </p:cNvGraphicFramePr>
          <p:nvPr/>
        </p:nvGraphicFramePr>
        <p:xfrm>
          <a:off x="869894" y="2866813"/>
          <a:ext cx="10483904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20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09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39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780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sz="1800" dirty="0"/>
                        <a:t>Kyllingebryst</a:t>
                      </a:r>
                    </a:p>
                    <a:p>
                      <a:pPr algn="ctr"/>
                      <a:r>
                        <a:rPr lang="da-DK" dirty="0"/>
                        <a:t>585</a:t>
                      </a:r>
                      <a:r>
                        <a:rPr lang="da-DK" baseline="0" dirty="0"/>
                        <a:t> kJ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800" dirty="0"/>
                        <a:t>Minutkotelet uden fedtkant</a:t>
                      </a:r>
                    </a:p>
                    <a:p>
                      <a:pPr algn="ctr"/>
                      <a:r>
                        <a:rPr lang="da-DK" dirty="0"/>
                        <a:t>600 kJ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Bøf af tykstegsfilet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695 kJ</a:t>
                      </a:r>
                    </a:p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Æg</a:t>
                      </a:r>
                    </a:p>
                    <a:p>
                      <a:pPr algn="ctr"/>
                      <a:r>
                        <a:rPr lang="da-DK" dirty="0"/>
                        <a:t>1320</a:t>
                      </a:r>
                      <a:r>
                        <a:rPr lang="da-DK" baseline="0" dirty="0"/>
                        <a:t> kJ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30383B22-38E5-484D-8746-E06A1CBDCF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344715"/>
              </p:ext>
            </p:extLst>
          </p:nvPr>
        </p:nvGraphicFramePr>
        <p:xfrm>
          <a:off x="838199" y="5297480"/>
          <a:ext cx="10483904" cy="640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20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09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39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780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 err="1"/>
                        <a:t>Kidneybønner</a:t>
                      </a:r>
                      <a:endParaRPr lang="da-DK" dirty="0"/>
                    </a:p>
                    <a:p>
                      <a:pPr algn="ctr"/>
                      <a:r>
                        <a:rPr lang="da-DK" dirty="0"/>
                        <a:t>1625</a:t>
                      </a:r>
                      <a:r>
                        <a:rPr lang="da-DK" baseline="0" dirty="0"/>
                        <a:t> kJ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Tofu</a:t>
                      </a:r>
                    </a:p>
                    <a:p>
                      <a:pPr algn="ctr"/>
                      <a:r>
                        <a:rPr lang="da-DK" baseline="0" dirty="0"/>
                        <a:t>1150 kJ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Skæreost</a:t>
                      </a:r>
                    </a:p>
                    <a:p>
                      <a:pPr algn="ctr"/>
                      <a:r>
                        <a:rPr lang="da-DK" dirty="0"/>
                        <a:t>1582 kJ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Yoghurt naturel 0,5%</a:t>
                      </a:r>
                    </a:p>
                    <a:p>
                      <a:pPr algn="ctr"/>
                      <a:r>
                        <a:rPr lang="da-DK" baseline="0" dirty="0"/>
                        <a:t>964 kJ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Tekstboks 1">
            <a:extLst>
              <a:ext uri="{FF2B5EF4-FFF2-40B4-BE49-F238E27FC236}">
                <a16:creationId xmlns:a16="http://schemas.microsoft.com/office/drawing/2014/main" id="{54829F24-9397-4630-90A5-858B3DD11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895" y="6243114"/>
            <a:ext cx="3795713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a-DK" sz="1100" b="0" dirty="0"/>
              <a:t>Der er ikke taget hensyn til biologisk værdi af proteinkilder</a:t>
            </a:r>
          </a:p>
        </p:txBody>
      </p:sp>
      <p:pic>
        <p:nvPicPr>
          <p:cNvPr id="19" name="Billede 18">
            <a:extLst>
              <a:ext uri="{FF2B5EF4-FFF2-40B4-BE49-F238E27FC236}">
                <a16:creationId xmlns:a16="http://schemas.microsoft.com/office/drawing/2014/main" id="{494E2297-303D-47D0-82DC-137885E0B3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1564" y="1870039"/>
            <a:ext cx="2063799" cy="969737"/>
          </a:xfrm>
          <a:prstGeom prst="rect">
            <a:avLst/>
          </a:prstGeom>
        </p:spPr>
      </p:pic>
      <p:pic>
        <p:nvPicPr>
          <p:cNvPr id="21" name="Billede 20">
            <a:extLst>
              <a:ext uri="{FF2B5EF4-FFF2-40B4-BE49-F238E27FC236}">
                <a16:creationId xmlns:a16="http://schemas.microsoft.com/office/drawing/2014/main" id="{44A4E0FC-F6DB-4523-8928-13C713A6D9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8762" y="1897707"/>
            <a:ext cx="2480151" cy="914399"/>
          </a:xfrm>
          <a:prstGeom prst="rect">
            <a:avLst/>
          </a:prstGeom>
        </p:spPr>
      </p:pic>
      <p:pic>
        <p:nvPicPr>
          <p:cNvPr id="23" name="Billede 22">
            <a:extLst>
              <a:ext uri="{FF2B5EF4-FFF2-40B4-BE49-F238E27FC236}">
                <a16:creationId xmlns:a16="http://schemas.microsoft.com/office/drawing/2014/main" id="{28ADFAE7-E524-4AB0-88EB-CC33B57DD4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2313" y="1820341"/>
            <a:ext cx="2240363" cy="1013796"/>
          </a:xfrm>
          <a:prstGeom prst="rect">
            <a:avLst/>
          </a:prstGeom>
        </p:spPr>
      </p:pic>
      <p:pic>
        <p:nvPicPr>
          <p:cNvPr id="25" name="Billede 24">
            <a:extLst>
              <a:ext uri="{FF2B5EF4-FFF2-40B4-BE49-F238E27FC236}">
                <a16:creationId xmlns:a16="http://schemas.microsoft.com/office/drawing/2014/main" id="{0495BB73-5C75-4240-A391-66548E83889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66220" y="1870039"/>
            <a:ext cx="2063799" cy="1013796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D07EA021-DB49-4DB2-BA62-B7D4281F8D0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41564" y="4311445"/>
            <a:ext cx="2020764" cy="986035"/>
          </a:xfrm>
          <a:prstGeom prst="rect">
            <a:avLst/>
          </a:prstGeom>
        </p:spPr>
      </p:pic>
      <p:pic>
        <p:nvPicPr>
          <p:cNvPr id="14" name="Billede 13">
            <a:extLst>
              <a:ext uri="{FF2B5EF4-FFF2-40B4-BE49-F238E27FC236}">
                <a16:creationId xmlns:a16="http://schemas.microsoft.com/office/drawing/2014/main" id="{FA0C37A6-65D2-4A76-9D65-0195EE449B1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20733" y="4328373"/>
            <a:ext cx="2196207" cy="1022372"/>
          </a:xfrm>
          <a:prstGeom prst="rect">
            <a:avLst/>
          </a:prstGeom>
        </p:spPr>
      </p:pic>
      <p:pic>
        <p:nvPicPr>
          <p:cNvPr id="16" name="Billede 15">
            <a:extLst>
              <a:ext uri="{FF2B5EF4-FFF2-40B4-BE49-F238E27FC236}">
                <a16:creationId xmlns:a16="http://schemas.microsoft.com/office/drawing/2014/main" id="{2A1BE3DA-B4E0-4778-A2C1-D9AEDD277D9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59551" y="4358303"/>
            <a:ext cx="2185885" cy="992442"/>
          </a:xfrm>
          <a:prstGeom prst="rect">
            <a:avLst/>
          </a:prstGeom>
        </p:spPr>
      </p:pic>
      <p:pic>
        <p:nvPicPr>
          <p:cNvPr id="18" name="Billede 17">
            <a:extLst>
              <a:ext uri="{FF2B5EF4-FFF2-40B4-BE49-F238E27FC236}">
                <a16:creationId xmlns:a16="http://schemas.microsoft.com/office/drawing/2014/main" id="{E0C0C382-7520-469C-9431-B9E4B88A5B4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120462" y="4344325"/>
            <a:ext cx="2009557" cy="95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913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>
            <a:extLst>
              <a:ext uri="{FF2B5EF4-FFF2-40B4-BE49-F238E27FC236}">
                <a16:creationId xmlns:a16="http://schemas.microsoft.com/office/drawing/2014/main" id="{89539F5E-9E6F-4FA4-B12E-DEC5F63EAF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700" y="6147413"/>
            <a:ext cx="970594" cy="555315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12C4A0D8-CCAD-47A6-882B-400741BFA38F}"/>
              </a:ext>
            </a:extLst>
          </p:cNvPr>
          <p:cNvSpPr txBox="1"/>
          <p:nvPr/>
        </p:nvSpPr>
        <p:spPr>
          <a:xfrm>
            <a:off x="1031659" y="2705725"/>
            <a:ext cx="1012868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4400" dirty="0">
                <a:latin typeface="+mj-lt"/>
              </a:rPr>
              <a:t>Bestil eller download </a:t>
            </a:r>
          </a:p>
          <a:p>
            <a:pPr algn="ctr"/>
            <a:r>
              <a:rPr lang="da-DK" sz="4400" dirty="0">
                <a:solidFill>
                  <a:srgbClr val="0563C1"/>
                </a:solidFill>
                <a:latin typeface="+mj-lt"/>
                <a:hlinkClick r:id="rId3"/>
              </a:rPr>
              <a:t>"Vidste du at.." om Protein</a:t>
            </a:r>
            <a:endParaRPr lang="da-DK" sz="44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99666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525B09B10F20C499DD786774E74B4A0" ma:contentTypeVersion="3" ma:contentTypeDescription="Opret et nyt dokument." ma:contentTypeScope="" ma:versionID="c6cafd04af08801f5d7585a3f546524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92391a9a5862706a061a5fd8fdc5658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05349F2-1A6E-4079-8E3B-CC19CCA120A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8C06FB1-47BA-467C-AA06-70F0DA07C0B4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5A48A02-5A59-48E7-A831-1A4EAC2A20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</Words>
  <Application>Microsoft Office PowerPoint</Application>
  <PresentationFormat>Widescreen</PresentationFormat>
  <Paragraphs>56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28 g protein på hver tallerken</vt:lpstr>
      <vt:lpstr>28 g protein på hver tallerken</vt:lpstr>
      <vt:lpstr>28 g protein på hver tallerken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Signe J. A. Worck</dc:creator>
  <cp:lastModifiedBy>Linea Hejgaard Thulesen</cp:lastModifiedBy>
  <cp:revision>55</cp:revision>
  <dcterms:created xsi:type="dcterms:W3CDTF">2018-11-29T10:41:33Z</dcterms:created>
  <dcterms:modified xsi:type="dcterms:W3CDTF">2022-04-19T07:25:39Z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0x010100C525B09B10F20C499DD786774E74B4A0</vt:lpwstr>
  </property>
</Properties>
</file>