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0" r:id="rId8"/>
    <p:sldId id="261" r:id="rId9"/>
    <p:sldId id="262" r:id="rId10"/>
    <p:sldId id="283" r:id="rId11"/>
    <p:sldId id="263" r:id="rId12"/>
    <p:sldId id="284" r:id="rId13"/>
    <p:sldId id="264" r:id="rId14"/>
    <p:sldId id="285" r:id="rId15"/>
    <p:sldId id="265" r:id="rId16"/>
    <p:sldId id="281" r:id="rId17"/>
    <p:sldId id="289" r:id="rId18"/>
    <p:sldId id="280" r:id="rId19"/>
    <p:sldId id="279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283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data-ax\data\Handel,%20Marked%20&amp;%20Ernaering\ME\Ern&#230;ring\Linea\Puk\VDA\PowerPoint%20til%20VDA\Diagramm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Anbefalet</a:t>
            </a:r>
            <a:r>
              <a:rPr lang="da-DK" baseline="0" dirty="0"/>
              <a:t> makronæringsstoffordeling</a:t>
            </a:r>
            <a:endParaRPr lang="da-DK" dirty="0"/>
          </a:p>
        </c:rich>
      </c:tx>
      <c:layout>
        <c:manualLayout>
          <c:xMode val="edge"/>
          <c:yMode val="edge"/>
          <c:x val="0.14351601002036554"/>
          <c:y val="1.2663954165127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57-4FF8-A6FB-6302F25E400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57-4FF8-A6FB-6302F25E4009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57-4FF8-A6FB-6302F25E400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57-4FF8-A6FB-6302F25E4009}"/>
              </c:ext>
            </c:extLst>
          </c:dPt>
          <c:cat>
            <c:strRef>
              <c:f>'65+'!$A$2:$A$5</c:f>
              <c:strCache>
                <c:ptCount val="4"/>
                <c:pt idx="0">
                  <c:v>Protein</c:v>
                </c:pt>
                <c:pt idx="1">
                  <c:v>Fedt</c:v>
                </c:pt>
                <c:pt idx="2">
                  <c:v>Mættet fedt</c:v>
                </c:pt>
                <c:pt idx="3">
                  <c:v>Kulhydrat</c:v>
                </c:pt>
              </c:strCache>
            </c:strRef>
          </c:cat>
          <c:val>
            <c:numRef>
              <c:f>'65+'!$B$2:$B$5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10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57-4FF8-A6FB-6302F25E4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429DA-C7FC-4547-A6BA-BC1EF015193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5A39-EBF5-4393-8282-C41824F0CF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23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D594-F713-488A-A71D-33C6A4872B3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43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Nøglehulsmærket og fuldkornsmærket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594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065A5-D393-46A1-BCF8-CBD881809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8E6F4B-715D-4BB7-9E39-549C284A8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D29F66-79B9-4598-AE51-75C06827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A18046-CC1C-4215-9051-92DA4836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367F26-B2B2-415A-969B-8035192C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5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D45F-DBAA-4232-814A-94D8583B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A90111A-4881-4035-A93E-EBD3DD923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99B943-8736-4210-AE57-30C52121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02072-E5E7-4E4F-A8ED-59C57444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4FBAFB-F1D9-4CB0-AF2F-B4ED19B0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34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283C51F-DB33-4EF7-B143-C7B3071F3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9A2672-98E1-4F91-993F-A602970AD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38718D-574E-4613-98F8-479D6CF8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B39501-0B36-4CF8-9D22-0DF6FAC9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1D7229-4458-43F7-A5B2-D93C73CA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5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7AE9-2624-4E4E-B6EA-F37122BB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1D6D01-0324-4499-A5C9-6D5F03A22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C66C63-FD79-4478-B860-74B3C412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5EC25B-EB58-4A32-8745-CD530453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06A04-7E84-4CDB-9229-9BDA4F48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3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44852-367A-4DE9-BBFF-772C8A33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432307-6828-43B0-84DD-66565349B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65F58A-7FA2-42BC-BBD2-482F1FF8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515B8B-B391-44B5-8F56-156AC4D5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41BC59-8B65-4834-A1EF-4B6A4CB2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85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EB593-66A2-463B-968F-713A1940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447A08-C20E-4470-86AB-7415FF03C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CF525FE-EB42-4A91-A846-1EE4B6FC7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2BDA1C-930E-4B6B-ADC1-376C9A9C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DCDF81-A10B-4CE7-B39F-EBB8BFEE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2394045-B3EF-4D78-9355-9C270C71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888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A6D0E-C2BB-47BE-95F9-293BF62B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D7875A-1B5E-40EE-96D1-3CEB1680A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D5D33B-0A08-4F14-8F04-6223B3614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89D2CBB-3F47-492A-98EC-2C913E285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CA49C3D-2951-49B2-B0DD-738AB0047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205DC28-49D1-4AD3-97E6-D71F3BD3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A6CE252-8FB1-4A05-B92B-F70F5B51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B0DE698-E1F6-4583-BB33-EA740292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91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8481C-1C61-4B42-B8C7-8B0C90BB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2B5110C-B299-4019-ACAA-E8333FD9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AF21268-4B02-4C36-917B-92C48CD8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53ADBD-2008-4579-BBBD-BE07AC87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20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22E170D-05FD-4BC8-BEF4-E328CC5B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3132718-0CB1-464F-AF38-A563C6C9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5BC8DDE-3829-40DA-8017-2B35C498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303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76888-2FC4-4750-A7C2-B7E7D009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A96DB7-2A01-4E1C-ADB5-968BACCC3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C9256A-028C-4DBC-83B4-8278B4668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400479-13DE-47ED-84C3-387F1AE5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F31102-A0AA-41D8-9EA9-6A2808B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BA7F4D-1466-45AF-8A22-3AE4ADC3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82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936E3-59FA-4A4B-9436-B969B95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5BDAE56-E7A2-4E61-875E-856EBECEE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2F1B9A-A041-46F1-B35D-A2838AEA7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9EA7E74-2AC6-4900-970C-0EA18779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4F1F6C5-D383-4AF8-915E-AE718B87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F5E1D1-172C-432E-8FD5-A1FE2EDD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8799C5-860D-4357-B814-AB875DB4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67DF75-1D0D-4753-90D4-031CC190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1E71B4-0EDE-47D4-AF96-7C39DB35E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A4807-6236-4D26-AFEE-1670235203E7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83D78C-FEC8-4126-BB55-E88EF8A7D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E16FD3-5D6F-4ED9-BF2C-D55C42E94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C38CD-84D6-4157-A6B4-6285FCD3F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36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osth&#229;ndbogen.dk/content/kost-til-sm%C3%A5tspisende-voksne" TargetMode="External"/><Relationship Id="rId3" Type="http://schemas.openxmlformats.org/officeDocument/2006/relationships/chart" Target="../charts/chart1.xml"/><Relationship Id="rId7" Type="http://schemas.openxmlformats.org/officeDocument/2006/relationships/hyperlink" Target="https://altomkost.dk/fakta/naeringsindhold-i-maden/energiprocen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rnaeringsfokus.dk/vidste-du-at/tomme-kalorier/3-5-aarige-boer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oresmad.d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4210BAC-14B0-4C81-84C6-F622655D5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4E9AFC-6997-4563-AB50-7FD1C6D0A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1D6B55F-D061-47B6-A834-EB7640CA4D68}"/>
              </a:ext>
            </a:extLst>
          </p:cNvPr>
          <p:cNvSpPr txBox="1"/>
          <p:nvPr/>
        </p:nvSpPr>
        <p:spPr>
          <a:xfrm>
            <a:off x="3555051" y="3683237"/>
            <a:ext cx="456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/>
              <a:t>Fokus på </a:t>
            </a:r>
            <a:r>
              <a:rPr lang="da-DK" sz="3600" b="1" i="1" dirty="0" err="1"/>
              <a:t>småtspisende</a:t>
            </a:r>
            <a:endParaRPr lang="da-DK" sz="3600" b="1" i="1" dirty="0"/>
          </a:p>
        </p:txBody>
      </p:sp>
    </p:spTree>
    <p:extLst>
      <p:ext uri="{BB962C8B-B14F-4D97-AF65-F5344CB8AC3E}">
        <p14:creationId xmlns:p14="http://schemas.microsoft.com/office/powerpoint/2010/main" val="238410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6A567C7B-BD2B-83DB-D38F-F116DF358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r="14227"/>
          <a:stretch/>
        </p:blipFill>
        <p:spPr>
          <a:xfrm>
            <a:off x="7003151" y="2903118"/>
            <a:ext cx="2638609" cy="2838124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4FB8E1-6035-43F5-8FE5-26C6C48B8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4817" y="2261667"/>
            <a:ext cx="2221907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1"/>
                </a:solidFill>
              </a:rPr>
              <a:t>God appetit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18499" y="2261667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5034638" y="1676892"/>
            <a:ext cx="21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Aftensmad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AE603CB-B0D5-4E48-B2E9-2424880A6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94"/>
          <a:stretch/>
        </p:blipFill>
        <p:spPr>
          <a:xfrm>
            <a:off x="1800327" y="2911487"/>
            <a:ext cx="2689789" cy="283812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F6A76BD-5F38-4F0B-8706-8F0D31384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FB83566-F4D7-4B86-AB0A-A93462859E6C}"/>
              </a:ext>
            </a:extLst>
          </p:cNvPr>
          <p:cNvSpPr txBox="1"/>
          <p:nvPr/>
        </p:nvSpPr>
        <p:spPr>
          <a:xfrm>
            <a:off x="9443562" y="3755107"/>
            <a:ext cx="171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Krydderkrebinetter af 100 g kød med 10% fedt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C3F4A67-B76F-4621-B9F5-7771F6C9AB18}"/>
              </a:ext>
            </a:extLst>
          </p:cNvPr>
          <p:cNvSpPr txBox="1"/>
          <p:nvPr/>
        </p:nvSpPr>
        <p:spPr>
          <a:xfrm>
            <a:off x="6181363" y="2967335"/>
            <a:ext cx="82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Sødmælk (1 dl)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C2AD3BF-E183-410E-A329-09688C1AB64B}"/>
              </a:ext>
            </a:extLst>
          </p:cNvPr>
          <p:cNvSpPr txBox="1"/>
          <p:nvPr/>
        </p:nvSpPr>
        <p:spPr>
          <a:xfrm>
            <a:off x="10141015" y="4518218"/>
            <a:ext cx="188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Kartoffelmos (80 g) med piskefløde og smør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1E9383D-D0E4-4386-9F31-720EC4E5A0FA}"/>
              </a:ext>
            </a:extLst>
          </p:cNvPr>
          <p:cNvSpPr txBox="1"/>
          <p:nvPr/>
        </p:nvSpPr>
        <p:spPr>
          <a:xfrm>
            <a:off x="3590711" y="6249393"/>
            <a:ext cx="478076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Tip: Spis kød, sovs og kartofler frem for grøntsager. Brug også gerne rigeligt med fedtstof  i fx kartoffelmos.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6621557-A5C9-4919-BC77-34EEE74F69D5}"/>
              </a:ext>
            </a:extLst>
          </p:cNvPr>
          <p:cNvCxnSpPr>
            <a:cxnSpLocks/>
          </p:cNvCxnSpPr>
          <p:nvPr/>
        </p:nvCxnSpPr>
        <p:spPr>
          <a:xfrm flipV="1">
            <a:off x="6825899" y="3214720"/>
            <a:ext cx="66292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EA3322E1-E3EB-473E-967F-74070B42B968}"/>
              </a:ext>
            </a:extLst>
          </p:cNvPr>
          <p:cNvCxnSpPr>
            <a:cxnSpLocks/>
          </p:cNvCxnSpPr>
          <p:nvPr/>
        </p:nvCxnSpPr>
        <p:spPr>
          <a:xfrm>
            <a:off x="8169980" y="3999653"/>
            <a:ext cx="127358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85ACC8E2-01B9-4831-AFAB-D4C8092B6A77}"/>
              </a:ext>
            </a:extLst>
          </p:cNvPr>
          <p:cNvCxnSpPr>
            <a:cxnSpLocks/>
          </p:cNvCxnSpPr>
          <p:nvPr/>
        </p:nvCxnSpPr>
        <p:spPr>
          <a:xfrm>
            <a:off x="8833713" y="4749051"/>
            <a:ext cx="130730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4C40E719-DAA1-6589-6993-67C6B0456C13}"/>
              </a:ext>
            </a:extLst>
          </p:cNvPr>
          <p:cNvSpPr txBox="1"/>
          <p:nvPr/>
        </p:nvSpPr>
        <p:spPr>
          <a:xfrm>
            <a:off x="2366569" y="5693843"/>
            <a:ext cx="222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2463 kJ = 589 kcal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8D68810-DFF1-529B-31FF-E639EAE92BD6}"/>
              </a:ext>
            </a:extLst>
          </p:cNvPr>
          <p:cNvSpPr txBox="1"/>
          <p:nvPr/>
        </p:nvSpPr>
        <p:spPr>
          <a:xfrm>
            <a:off x="7590184" y="5693843"/>
            <a:ext cx="239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2117 kJ = 506 kcal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B3A4A510-BD4F-F02A-778C-84D481566EDA}"/>
              </a:ext>
            </a:extLst>
          </p:cNvPr>
          <p:cNvCxnSpPr>
            <a:cxnSpLocks/>
          </p:cNvCxnSpPr>
          <p:nvPr/>
        </p:nvCxnSpPr>
        <p:spPr>
          <a:xfrm flipV="1">
            <a:off x="2035107" y="4292913"/>
            <a:ext cx="66292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B328F052-91A3-43E3-FD43-5D660AAB9053}"/>
              </a:ext>
            </a:extLst>
          </p:cNvPr>
          <p:cNvCxnSpPr>
            <a:cxnSpLocks/>
          </p:cNvCxnSpPr>
          <p:nvPr/>
        </p:nvCxnSpPr>
        <p:spPr>
          <a:xfrm>
            <a:off x="3740328" y="4047356"/>
            <a:ext cx="90019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11187E95-5CC5-9009-3918-D23BDC48F125}"/>
              </a:ext>
            </a:extLst>
          </p:cNvPr>
          <p:cNvCxnSpPr>
            <a:cxnSpLocks/>
          </p:cNvCxnSpPr>
          <p:nvPr/>
        </p:nvCxnSpPr>
        <p:spPr>
          <a:xfrm>
            <a:off x="3563621" y="4965780"/>
            <a:ext cx="102648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61548D66-C17D-AA1D-E80F-B9BA54104EE2}"/>
              </a:ext>
            </a:extLst>
          </p:cNvPr>
          <p:cNvSpPr txBox="1"/>
          <p:nvPr/>
        </p:nvSpPr>
        <p:spPr>
          <a:xfrm>
            <a:off x="1029949" y="4056553"/>
            <a:ext cx="11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Kogte kartofler (200 g)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AA3135A-C49A-4798-D898-7B3E947A1B9A}"/>
              </a:ext>
            </a:extLst>
          </p:cNvPr>
          <p:cNvSpPr txBox="1"/>
          <p:nvPr/>
        </p:nvSpPr>
        <p:spPr>
          <a:xfrm>
            <a:off x="4617793" y="4734947"/>
            <a:ext cx="11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Kogte ærter</a:t>
            </a:r>
          </a:p>
          <a:p>
            <a:r>
              <a:rPr lang="da-DK" sz="1200" dirty="0"/>
              <a:t>(100 g)</a:t>
            </a: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33176A0E-36FD-B3B5-3D35-EEA3A38BB21F}"/>
              </a:ext>
            </a:extLst>
          </p:cNvPr>
          <p:cNvCxnSpPr>
            <a:cxnSpLocks/>
          </p:cNvCxnSpPr>
          <p:nvPr/>
        </p:nvCxnSpPr>
        <p:spPr>
          <a:xfrm>
            <a:off x="7096543" y="4732056"/>
            <a:ext cx="8121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8F51DCDF-4994-BC12-75FD-3ABBC84C79EC}"/>
              </a:ext>
            </a:extLst>
          </p:cNvPr>
          <p:cNvSpPr txBox="1"/>
          <p:nvPr/>
        </p:nvSpPr>
        <p:spPr>
          <a:xfrm>
            <a:off x="6294668" y="4506383"/>
            <a:ext cx="11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Kogte ærter</a:t>
            </a:r>
          </a:p>
          <a:p>
            <a:r>
              <a:rPr lang="da-DK" sz="1200" dirty="0"/>
              <a:t>(30 g)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D928D283-8826-03E4-00AF-21BE3B84D04E}"/>
              </a:ext>
            </a:extLst>
          </p:cNvPr>
          <p:cNvSpPr txBox="1"/>
          <p:nvPr/>
        </p:nvSpPr>
        <p:spPr>
          <a:xfrm>
            <a:off x="4617793" y="3816523"/>
            <a:ext cx="173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Krydderkrebinetter af 125 g kød med 10% fedt</a:t>
            </a:r>
          </a:p>
        </p:txBody>
      </p:sp>
    </p:spTree>
    <p:extLst>
      <p:ext uri="{BB962C8B-B14F-4D97-AF65-F5344CB8AC3E}">
        <p14:creationId xmlns:p14="http://schemas.microsoft.com/office/powerpoint/2010/main" val="67769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3410" y="2046478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4751104" y="1623592"/>
            <a:ext cx="2689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Mellemmåltid</a:t>
            </a:r>
            <a:endParaRPr lang="da-DK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A6280A2-2BA3-41A5-A4CB-E68BF4C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F3F7B15-C519-42A3-BE4A-56E06A97F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0" y="2980130"/>
            <a:ext cx="3392079" cy="258074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BEF1E95-0DB2-4796-8C7B-079A36C4B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54" y="2980131"/>
            <a:ext cx="3219300" cy="265592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51E1F14-7AD5-42C6-9C44-7B1ADBB79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17" y="2870390"/>
            <a:ext cx="3122399" cy="269048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98CE210-FE83-4836-8259-38CD7F8E49AF}"/>
              </a:ext>
            </a:extLst>
          </p:cNvPr>
          <p:cNvSpPr txBox="1"/>
          <p:nvPr/>
        </p:nvSpPr>
        <p:spPr>
          <a:xfrm>
            <a:off x="3222373" y="5947759"/>
            <a:ext cx="614663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Spis efter hvad du har lyst til fx noget varmt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Brug rigeligt med fedtstof i madlavningen fx piskefløde, cremefraiche og smør</a:t>
            </a:r>
          </a:p>
        </p:txBody>
      </p:sp>
    </p:spTree>
    <p:extLst>
      <p:ext uri="{BB962C8B-B14F-4D97-AF65-F5344CB8AC3E}">
        <p14:creationId xmlns:p14="http://schemas.microsoft.com/office/powerpoint/2010/main" val="61577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2C0BD6-6311-D332-08AA-3B418DDF9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5" r="12159"/>
          <a:stretch/>
        </p:blipFill>
        <p:spPr>
          <a:xfrm>
            <a:off x="6955904" y="3051696"/>
            <a:ext cx="2713509" cy="2763287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4FB8E1-6035-43F5-8FE5-26C6C48B8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4446" y="2440821"/>
            <a:ext cx="2221907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1"/>
                </a:solidFill>
              </a:rPr>
              <a:t>God appetit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67765" y="2439630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4834935" y="1704518"/>
            <a:ext cx="252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Mellemmåltid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B986BAE-6C1D-442B-9BEB-C48592E1F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8"/>
          <a:stretch/>
        </p:blipFill>
        <p:spPr>
          <a:xfrm>
            <a:off x="2534446" y="3183768"/>
            <a:ext cx="2360063" cy="263121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6E58AAD-DA54-4C7D-8A0E-2D43BC972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9D69481-4525-475B-B12F-F41B01E70607}"/>
              </a:ext>
            </a:extLst>
          </p:cNvPr>
          <p:cNvSpPr txBox="1"/>
          <p:nvPr/>
        </p:nvSpPr>
        <p:spPr>
          <a:xfrm>
            <a:off x="9543940" y="3902540"/>
            <a:ext cx="1656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Kakaomælk baseret på fed mælk (1 dl)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8704189" y="4626955"/>
            <a:ext cx="108260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92D721E4-B55D-3DFC-7B02-02A60081AD1B}"/>
              </a:ext>
            </a:extLst>
          </p:cNvPr>
          <p:cNvSpPr txBox="1"/>
          <p:nvPr/>
        </p:nvSpPr>
        <p:spPr>
          <a:xfrm>
            <a:off x="2822710" y="5899673"/>
            <a:ext cx="178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526 kJ = 126 kcal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705C69F-3160-6CF3-3C55-812154BC8DE5}"/>
              </a:ext>
            </a:extLst>
          </p:cNvPr>
          <p:cNvSpPr txBox="1"/>
          <p:nvPr/>
        </p:nvSpPr>
        <p:spPr>
          <a:xfrm>
            <a:off x="7550588" y="5899676"/>
            <a:ext cx="1783533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800 kJ = 191 kcal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2752814-2AF7-D0B7-CAFD-2CAA3A0AF487}"/>
              </a:ext>
            </a:extLst>
          </p:cNvPr>
          <p:cNvSpPr txBox="1"/>
          <p:nvPr/>
        </p:nvSpPr>
        <p:spPr>
          <a:xfrm>
            <a:off x="9786796" y="4499375"/>
            <a:ext cx="159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Marcipanbrød (25 g)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33867C48-4439-F4B4-2D19-0659142A2723}"/>
              </a:ext>
            </a:extLst>
          </p:cNvPr>
          <p:cNvCxnSpPr>
            <a:cxnSpLocks/>
          </p:cNvCxnSpPr>
          <p:nvPr/>
        </p:nvCxnSpPr>
        <p:spPr>
          <a:xfrm>
            <a:off x="8199500" y="4101454"/>
            <a:ext cx="136095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CD40919-2539-D13A-1DFD-18278DD0A691}"/>
              </a:ext>
            </a:extLst>
          </p:cNvPr>
          <p:cNvCxnSpPr>
            <a:cxnSpLocks/>
          </p:cNvCxnSpPr>
          <p:nvPr/>
        </p:nvCxnSpPr>
        <p:spPr>
          <a:xfrm>
            <a:off x="1991762" y="4281015"/>
            <a:ext cx="97980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D4B56C6E-B359-3E1B-22B1-4AC03DF23F7E}"/>
              </a:ext>
            </a:extLst>
          </p:cNvPr>
          <p:cNvCxnSpPr>
            <a:cxnSpLocks/>
          </p:cNvCxnSpPr>
          <p:nvPr/>
        </p:nvCxnSpPr>
        <p:spPr>
          <a:xfrm>
            <a:off x="4116340" y="5012836"/>
            <a:ext cx="97980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94AAF39D-573E-7606-49F2-13A6F7A1F44F}"/>
              </a:ext>
            </a:extLst>
          </p:cNvPr>
          <p:cNvSpPr txBox="1"/>
          <p:nvPr/>
        </p:nvSpPr>
        <p:spPr>
          <a:xfrm>
            <a:off x="5130089" y="4874336"/>
            <a:ext cx="159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13 mandler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DB73B05-C90D-BD56-CAF2-DA3369CB6FB3}"/>
              </a:ext>
            </a:extLst>
          </p:cNvPr>
          <p:cNvSpPr txBox="1"/>
          <p:nvPr/>
        </p:nvSpPr>
        <p:spPr>
          <a:xfrm>
            <a:off x="1065521" y="4124359"/>
            <a:ext cx="159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Pære (105 g)</a:t>
            </a:r>
          </a:p>
        </p:txBody>
      </p:sp>
    </p:spTree>
    <p:extLst>
      <p:ext uri="{BB962C8B-B14F-4D97-AF65-F5344CB8AC3E}">
        <p14:creationId xmlns:p14="http://schemas.microsoft.com/office/powerpoint/2010/main" val="166231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8393" y="2044699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4783818" y="1613091"/>
            <a:ext cx="262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Mellemmåltid</a:t>
            </a:r>
            <a:endParaRPr lang="da-DK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A6280A2-2BA3-41A5-A4CB-E68BF4C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7C04206-7D35-4EA0-95CA-BD42E63FF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4" y="2739430"/>
            <a:ext cx="3153215" cy="294363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B31BD30-8948-45A7-8DB6-C1C054E13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58" y="2739430"/>
            <a:ext cx="2886478" cy="283884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3F1A58DB-3016-42A6-8785-76A6E4144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95" y="2739430"/>
            <a:ext cx="3000794" cy="277216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18FB80C2-4404-46BC-827A-612872545032}"/>
              </a:ext>
            </a:extLst>
          </p:cNvPr>
          <p:cNvSpPr txBox="1"/>
          <p:nvPr/>
        </p:nvSpPr>
        <p:spPr>
          <a:xfrm>
            <a:off x="2988039" y="6009945"/>
            <a:ext cx="5976115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Spis efter hvad du har lyst til fx noget sødt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Spis gerne dessert, kage, nødder, chips, is og chokolade til mellemmåltid</a:t>
            </a:r>
          </a:p>
        </p:txBody>
      </p:sp>
    </p:spTree>
    <p:extLst>
      <p:ext uri="{BB962C8B-B14F-4D97-AF65-F5344CB8AC3E}">
        <p14:creationId xmlns:p14="http://schemas.microsoft.com/office/powerpoint/2010/main" val="113751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F90B99-C217-0FDF-68ED-68E33066C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661"/>
              </p:ext>
            </p:extLst>
          </p:nvPr>
        </p:nvGraphicFramePr>
        <p:xfrm>
          <a:off x="60751" y="2280263"/>
          <a:ext cx="4870481" cy="300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lede 6">
            <a:extLst>
              <a:ext uri="{FF2B5EF4-FFF2-40B4-BE49-F238E27FC236}">
                <a16:creationId xmlns:a16="http://schemas.microsoft.com/office/drawing/2014/main" id="{DD163EC1-98DC-DC4E-860A-0055B715B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84" y="2178117"/>
            <a:ext cx="2939072" cy="305605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1AE7F42-08C5-2442-8737-464B5E5AD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84" y="2219973"/>
            <a:ext cx="2757899" cy="305605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9EA7068-2FDF-4EDA-9580-740A45739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1DFC82C-C1ED-A043-BCBD-F22CEFA8EEED}"/>
              </a:ext>
            </a:extLst>
          </p:cNvPr>
          <p:cNvSpPr txBox="1"/>
          <p:nvPr/>
        </p:nvSpPr>
        <p:spPr>
          <a:xfrm>
            <a:off x="190191" y="6531116"/>
            <a:ext cx="5749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https://altomkost.dk/fakta/naeringsindhold-i-maden/energiprocenter/</a:t>
            </a:r>
            <a:r>
              <a:rPr lang="en-US" sz="1100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F743A6E-FD6F-6A4F-9893-08DCA23F9B10}"/>
              </a:ext>
            </a:extLst>
          </p:cNvPr>
          <p:cNvSpPr txBox="1"/>
          <p:nvPr/>
        </p:nvSpPr>
        <p:spPr>
          <a:xfrm>
            <a:off x="1264834" y="3826383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52 E%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A09E59-695D-9E43-AA57-BAA2ACF3783B}"/>
              </a:ext>
            </a:extLst>
          </p:cNvPr>
          <p:cNvSpPr txBox="1"/>
          <p:nvPr/>
        </p:nvSpPr>
        <p:spPr>
          <a:xfrm>
            <a:off x="2488124" y="3035948"/>
            <a:ext cx="118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Protein</a:t>
            </a:r>
            <a:r>
              <a:rPr lang="en-US" sz="1400" dirty="0"/>
              <a:t>: </a:t>
            </a:r>
            <a:r>
              <a:rPr lang="en-US" sz="1200" dirty="0"/>
              <a:t>15 E%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D6718D-CCC9-5C40-B50A-24CEF2F4A13C}"/>
              </a:ext>
            </a:extLst>
          </p:cNvPr>
          <p:cNvSpPr txBox="1"/>
          <p:nvPr/>
        </p:nvSpPr>
        <p:spPr>
          <a:xfrm>
            <a:off x="2753547" y="3900765"/>
            <a:ext cx="1042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/>
              <a:t>Fedt: 33 E%</a:t>
            </a:r>
            <a:endParaRPr lang="da-DK" sz="1200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2F8F76C-D4B3-6049-9485-55C570229A25}"/>
              </a:ext>
            </a:extLst>
          </p:cNvPr>
          <p:cNvSpPr txBox="1"/>
          <p:nvPr/>
        </p:nvSpPr>
        <p:spPr>
          <a:xfrm>
            <a:off x="2829163" y="2693036"/>
            <a:ext cx="129924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Protein: 10-20 E%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9709EEE-002D-734D-A2C6-A4CE84397F69}"/>
              </a:ext>
            </a:extLst>
          </p:cNvPr>
          <p:cNvSpPr txBox="1"/>
          <p:nvPr/>
        </p:nvSpPr>
        <p:spPr>
          <a:xfrm>
            <a:off x="3306672" y="4268823"/>
            <a:ext cx="112952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Fedt: 25-40 E%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0145043-4A00-004F-8385-3856816A20A1}"/>
              </a:ext>
            </a:extLst>
          </p:cNvPr>
          <p:cNvSpPr txBox="1"/>
          <p:nvPr/>
        </p:nvSpPr>
        <p:spPr>
          <a:xfrm>
            <a:off x="295645" y="4412285"/>
            <a:ext cx="145422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Kulhydrat: 45-60 E%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CD10B60-6E08-7F40-A2EB-5443EE2C9EFB}"/>
              </a:ext>
            </a:extLst>
          </p:cNvPr>
          <p:cNvSpPr txBox="1"/>
          <p:nvPr/>
        </p:nvSpPr>
        <p:spPr>
          <a:xfrm>
            <a:off x="5198745" y="3623766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32 E%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460A0E1-F2CB-2846-9B2E-1386435FE762}"/>
              </a:ext>
            </a:extLst>
          </p:cNvPr>
          <p:cNvSpPr/>
          <p:nvPr/>
        </p:nvSpPr>
        <p:spPr>
          <a:xfrm>
            <a:off x="6480933" y="3153832"/>
            <a:ext cx="1094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Protein: 18 E%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06F5E6B-88FA-D64C-AE40-1ED856A4A613}"/>
              </a:ext>
            </a:extLst>
          </p:cNvPr>
          <p:cNvSpPr/>
          <p:nvPr/>
        </p:nvSpPr>
        <p:spPr>
          <a:xfrm>
            <a:off x="6111440" y="4401134"/>
            <a:ext cx="91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Fedt: 50 E%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2ABF57C8-E6F4-3F4E-9849-CA75AE9C6DAD}"/>
              </a:ext>
            </a:extLst>
          </p:cNvPr>
          <p:cNvSpPr txBox="1"/>
          <p:nvPr/>
        </p:nvSpPr>
        <p:spPr>
          <a:xfrm>
            <a:off x="8981328" y="3485589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29 E%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289A49A-3B7B-3141-B086-D2EB4F37DD93}"/>
              </a:ext>
            </a:extLst>
          </p:cNvPr>
          <p:cNvSpPr/>
          <p:nvPr/>
        </p:nvSpPr>
        <p:spPr>
          <a:xfrm>
            <a:off x="10188220" y="3189837"/>
            <a:ext cx="1094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Protein: 19 E%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6EA29E9-FFD5-E644-A39E-CEB365BCCE00}"/>
              </a:ext>
            </a:extLst>
          </p:cNvPr>
          <p:cNvSpPr/>
          <p:nvPr/>
        </p:nvSpPr>
        <p:spPr>
          <a:xfrm>
            <a:off x="9990102" y="4335340"/>
            <a:ext cx="91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Fedt: 52 E%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3483059-F133-2547-A2F5-AF1E10211D40}"/>
              </a:ext>
            </a:extLst>
          </p:cNvPr>
          <p:cNvSpPr txBox="1"/>
          <p:nvPr/>
        </p:nvSpPr>
        <p:spPr>
          <a:xfrm>
            <a:off x="4588248" y="3137988"/>
            <a:ext cx="147179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Kulhydrat: 30-35 E%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219F369-7C1B-2442-87AE-F89522E73434}"/>
              </a:ext>
            </a:extLst>
          </p:cNvPr>
          <p:cNvSpPr txBox="1"/>
          <p:nvPr/>
        </p:nvSpPr>
        <p:spPr>
          <a:xfrm>
            <a:off x="5430534" y="6553760"/>
            <a:ext cx="547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8"/>
              </a:rPr>
              <a:t>https://kosthåndbogen.dk/content/kost-til-sm%C3%A5tspisende-voksne</a:t>
            </a:r>
            <a:r>
              <a:rPr lang="en-US" sz="1100" dirty="0"/>
              <a:t> 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E358E3E-7118-46E7-8BE0-64B628F29810}"/>
              </a:ext>
            </a:extLst>
          </p:cNvPr>
          <p:cNvSpPr txBox="1"/>
          <p:nvPr/>
        </p:nvSpPr>
        <p:spPr>
          <a:xfrm>
            <a:off x="865322" y="5408818"/>
            <a:ext cx="335604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Den anbefalede makronæringsstoffordeling er angivet i energiprocent (E%). </a:t>
            </a:r>
          </a:p>
          <a:p>
            <a:r>
              <a:rPr lang="da-DK" sz="1400" dirty="0"/>
              <a:t>Grå bokse = intervaller. </a:t>
            </a:r>
          </a:p>
          <a:p>
            <a:r>
              <a:rPr lang="da-DK" sz="1400" dirty="0"/>
              <a:t>Diagrammet = middelværdier.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3B244B00-73EB-4BA4-8C3C-96A8A16EB7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397C46E-C330-4F02-C002-D3830800DF8A}"/>
              </a:ext>
            </a:extLst>
          </p:cNvPr>
          <p:cNvSpPr txBox="1"/>
          <p:nvPr/>
        </p:nvSpPr>
        <p:spPr>
          <a:xfrm>
            <a:off x="2645716" y="4689284"/>
            <a:ext cx="125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Heraf mættet fedt max: 10 E%</a:t>
            </a:r>
          </a:p>
        </p:txBody>
      </p:sp>
    </p:spTree>
    <p:extLst>
      <p:ext uri="{BB962C8B-B14F-4D97-AF65-F5344CB8AC3E}">
        <p14:creationId xmlns:p14="http://schemas.microsoft.com/office/powerpoint/2010/main" val="47056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C8B74-6F3D-471D-A732-C76E18BC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8" y="2286514"/>
            <a:ext cx="10515600" cy="2580908"/>
          </a:xfrm>
        </p:spPr>
        <p:txBody>
          <a:bodyPr>
            <a:noAutofit/>
          </a:bodyPr>
          <a:lstStyle/>
          <a:p>
            <a:pPr algn="ctr"/>
            <a:br>
              <a:rPr lang="da-DK" sz="4000" dirty="0"/>
            </a:br>
            <a:r>
              <a:rPr lang="da-DK" sz="4000" dirty="0"/>
              <a:t>Vidste du at… Småtspisende og mellemmåltider</a:t>
            </a:r>
            <a:br>
              <a:rPr lang="da-DK" sz="4000" dirty="0"/>
            </a:br>
            <a:r>
              <a:rPr lang="da-DK" sz="4000" dirty="0"/>
              <a:t>kan bestilles eller downloades </a:t>
            </a:r>
            <a:r>
              <a:rPr lang="da-DK" sz="4000" u="sng" dirty="0"/>
              <a:t>gratis</a:t>
            </a:r>
            <a:r>
              <a:rPr lang="da-DK" sz="4000" dirty="0"/>
              <a:t> her:</a:t>
            </a:r>
            <a:br>
              <a:rPr lang="da-DK" sz="4000" dirty="0"/>
            </a:b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 		</a:t>
            </a:r>
            <a:r>
              <a:rPr lang="da-DK" sz="4000" dirty="0">
                <a:hlinkClick r:id="rId2"/>
              </a:rPr>
              <a:t>www.ernæringsfokus.dk</a:t>
            </a:r>
            <a:endParaRPr lang="da-DK" sz="4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51D790-D783-4611-873C-50935E9C5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94D4200-8510-4C59-AE1F-C5E994FA9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EA967A1-3557-40CB-BF0C-4018CE61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7" y="3576968"/>
            <a:ext cx="3419952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107" y="1974715"/>
            <a:ext cx="8199783" cy="1549870"/>
          </a:xfrm>
        </p:spPr>
        <p:txBody>
          <a:bodyPr>
            <a:normAutofit/>
          </a:bodyPr>
          <a:lstStyle/>
          <a:p>
            <a:r>
              <a:rPr lang="da-DK" sz="4000" dirty="0"/>
              <a:t>Find masser af inspiration og opskrifter på </a:t>
            </a:r>
            <a:r>
              <a:rPr lang="da-DK" sz="4000" b="1" dirty="0">
                <a:hlinkClick r:id="rId3"/>
              </a:rPr>
              <a:t>voresmad.dk</a:t>
            </a:r>
            <a:endParaRPr lang="da-DK" sz="4000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E0EA0C-A9C7-40C9-94BB-7DEA9DE63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5" t="32460" r="24654" b="16257"/>
          <a:stretch/>
        </p:blipFill>
        <p:spPr>
          <a:xfrm>
            <a:off x="4567460" y="4065563"/>
            <a:ext cx="3254024" cy="257438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6C95E53-135D-4D6A-A828-098DB786B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6CE6F3C-DF77-4019-AC9D-6D3698C4E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4210BAC-14B0-4C81-84C6-F622655D5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4E9AFC-6997-4563-AB50-7FD1C6D0A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F2EACB1-37C8-4254-BAF9-168959037791}"/>
              </a:ext>
            </a:extLst>
          </p:cNvPr>
          <p:cNvSpPr txBox="1"/>
          <p:nvPr/>
        </p:nvSpPr>
        <p:spPr>
          <a:xfrm>
            <a:off x="606750" y="1854437"/>
            <a:ext cx="105761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 Danmark er der kommet mere fokus på den del af befolkningen, som ikke har så stor appetit.</a:t>
            </a:r>
          </a:p>
          <a:p>
            <a:r>
              <a:rPr lang="da-DK" dirty="0"/>
              <a:t>Det er bl.a. </a:t>
            </a:r>
            <a:r>
              <a:rPr lang="da-DK" i="1" dirty="0"/>
              <a:t>ældre</a:t>
            </a:r>
            <a:r>
              <a:rPr lang="da-DK" dirty="0"/>
              <a:t>, </a:t>
            </a:r>
            <a:r>
              <a:rPr lang="da-DK" i="1" dirty="0"/>
              <a:t>hospitalsindlagte</a:t>
            </a:r>
            <a:r>
              <a:rPr lang="da-DK" dirty="0"/>
              <a:t> og folk der bor </a:t>
            </a:r>
            <a:r>
              <a:rPr lang="da-DK" i="1" dirty="0"/>
              <a:t>alene.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 denne målgruppe er det en god ide at spise </a:t>
            </a:r>
            <a:r>
              <a:rPr lang="da-DK" b="1" dirty="0"/>
              <a:t>6-8 mindre </a:t>
            </a:r>
            <a:r>
              <a:rPr lang="da-DK" dirty="0"/>
              <a:t>måltider </a:t>
            </a:r>
            <a:r>
              <a:rPr lang="da-DK" b="1" dirty="0"/>
              <a:t>i løbet af dagen</a:t>
            </a:r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Da appetitten er begrænset skal energien i de enkelte måltider være høj dvs. en relativt lille portion med høj densitet og energiprocent (E%)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vigtigste er, at den pågældende person først og fremmest spiser efter lyst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Syrligt, sødt, salt, koldt eller varmt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Livretter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kan være forskel på om en småtspisende skal bevare vægten eller om vægten bør øges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Energifordelingen hos småtspisende er anderledes end for personer med god appetit, og ca. 50% af det samlede energiindhold bør komme fra fedt</a:t>
            </a:r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14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4210BAC-14B0-4C81-84C6-F622655D5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4E9AFC-6997-4563-AB50-7FD1C6D0A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07279CC-DA50-456A-99D4-A8D8A2B0395E}"/>
              </a:ext>
            </a:extLst>
          </p:cNvPr>
          <p:cNvSpPr txBox="1"/>
          <p:nvPr/>
        </p:nvSpPr>
        <p:spPr>
          <a:xfrm>
            <a:off x="848632" y="2333685"/>
            <a:ext cx="10162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Dagskostforslag på 9000 kJ er både angivet for en person med god appetit og en person med lille appetit.</a:t>
            </a:r>
          </a:p>
          <a:p>
            <a:endParaRPr lang="da-DK" sz="3200" dirty="0"/>
          </a:p>
          <a:p>
            <a:r>
              <a:rPr lang="da-DK" sz="2400" dirty="0"/>
              <a:t>Der er stor forskel på at spise 9000 kJ* = 2150 kcal, når du har god appetit og når  du er småspisende </a:t>
            </a:r>
          </a:p>
          <a:p>
            <a:endParaRPr lang="da-DK" sz="3600" dirty="0"/>
          </a:p>
          <a:p>
            <a:endParaRPr lang="da-DK" sz="36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6A0879A-F181-40DD-9AAA-54FC29212A13}"/>
              </a:ext>
            </a:extLst>
          </p:cNvPr>
          <p:cNvSpPr txBox="1"/>
          <p:nvPr/>
        </p:nvSpPr>
        <p:spPr>
          <a:xfrm>
            <a:off x="848632" y="6427113"/>
            <a:ext cx="528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*Dagskostforslag på 9000 kJ (9 MJ) er svarende til almindelige portionsstørrelser. </a:t>
            </a:r>
          </a:p>
        </p:txBody>
      </p:sp>
    </p:spTree>
    <p:extLst>
      <p:ext uri="{BB962C8B-B14F-4D97-AF65-F5344CB8AC3E}">
        <p14:creationId xmlns:p14="http://schemas.microsoft.com/office/powerpoint/2010/main" val="417100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7CA0FD7-38A4-BAAA-470B-EFCDE4797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32"/>
          <a:stretch/>
        </p:blipFill>
        <p:spPr>
          <a:xfrm>
            <a:off x="1721383" y="2936524"/>
            <a:ext cx="3088423" cy="348318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5F4E21F-02E9-9877-2B33-2410591CD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69" r="32071"/>
          <a:stretch/>
        </p:blipFill>
        <p:spPr>
          <a:xfrm>
            <a:off x="7141505" y="2919832"/>
            <a:ext cx="3173007" cy="3483181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4FB8E1-6035-43F5-8FE5-26C6C48B8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3158" y="2259798"/>
            <a:ext cx="2221907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1"/>
                </a:solidFill>
              </a:rPr>
              <a:t>God appetit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06404" y="2264639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4941254" y="1675023"/>
            <a:ext cx="24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Morgenmad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8D432E7-809D-4F3A-9BC1-A036F25E9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65" y="5888777"/>
            <a:ext cx="1186568" cy="67888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C408A10-547C-4590-8F55-D8FCA84BAEB8}"/>
              </a:ext>
            </a:extLst>
          </p:cNvPr>
          <p:cNvSpPr txBox="1"/>
          <p:nvPr/>
        </p:nvSpPr>
        <p:spPr>
          <a:xfrm>
            <a:off x="6473906" y="4487679"/>
            <a:ext cx="146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Græsk yoghurt med 10% fedt (½ dl)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FEB1942-F409-412E-B469-6120F7F33AF4}"/>
              </a:ext>
            </a:extLst>
          </p:cNvPr>
          <p:cNvSpPr txBox="1"/>
          <p:nvPr/>
        </p:nvSpPr>
        <p:spPr>
          <a:xfrm>
            <a:off x="10781553" y="4636284"/>
            <a:ext cx="1357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Ost 45+ fedt (20 g)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48EEFA78-A20C-443B-9EBF-5B988E42BE0F}"/>
              </a:ext>
            </a:extLst>
          </p:cNvPr>
          <p:cNvCxnSpPr>
            <a:cxnSpLocks/>
          </p:cNvCxnSpPr>
          <p:nvPr/>
        </p:nvCxnSpPr>
        <p:spPr>
          <a:xfrm flipV="1">
            <a:off x="1700234" y="4006013"/>
            <a:ext cx="66292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D9498444-4FA3-418E-8F6D-9339E78C78D7}"/>
              </a:ext>
            </a:extLst>
          </p:cNvPr>
          <p:cNvCxnSpPr>
            <a:cxnSpLocks/>
          </p:cNvCxnSpPr>
          <p:nvPr/>
        </p:nvCxnSpPr>
        <p:spPr>
          <a:xfrm>
            <a:off x="1700234" y="4718512"/>
            <a:ext cx="120590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76E00AB9-3107-4745-9EAE-7D5114878DBB}"/>
              </a:ext>
            </a:extLst>
          </p:cNvPr>
          <p:cNvCxnSpPr>
            <a:cxnSpLocks/>
          </p:cNvCxnSpPr>
          <p:nvPr/>
        </p:nvCxnSpPr>
        <p:spPr>
          <a:xfrm>
            <a:off x="7925136" y="4661421"/>
            <a:ext cx="979181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A04EC4A9-D430-2CCB-89F3-9065815A96DD}"/>
              </a:ext>
            </a:extLst>
          </p:cNvPr>
          <p:cNvSpPr txBox="1"/>
          <p:nvPr/>
        </p:nvSpPr>
        <p:spPr>
          <a:xfrm>
            <a:off x="1145632" y="4467678"/>
            <a:ext cx="92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Ost, 30+ (15 g)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77A2033-8286-2052-F185-D3BC173F7532}"/>
              </a:ext>
            </a:extLst>
          </p:cNvPr>
          <p:cNvSpPr txBox="1"/>
          <p:nvPr/>
        </p:nvSpPr>
        <p:spPr>
          <a:xfrm>
            <a:off x="1043471" y="3755567"/>
            <a:ext cx="92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Minimælk (1½ dl)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5761256-D82C-443C-967C-52B76AAA5147}"/>
              </a:ext>
            </a:extLst>
          </p:cNvPr>
          <p:cNvCxnSpPr>
            <a:cxnSpLocks/>
          </p:cNvCxnSpPr>
          <p:nvPr/>
        </p:nvCxnSpPr>
        <p:spPr>
          <a:xfrm>
            <a:off x="9814516" y="4774784"/>
            <a:ext cx="979181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7C37F920-61E3-1BA7-0BF2-138F3713007B}"/>
              </a:ext>
            </a:extLst>
          </p:cNvPr>
          <p:cNvSpPr txBox="1"/>
          <p:nvPr/>
        </p:nvSpPr>
        <p:spPr>
          <a:xfrm>
            <a:off x="10793697" y="3105240"/>
            <a:ext cx="118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1½ dl proteindrik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7410070F-4C8D-AB35-C5FC-0A84603FD8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73" r="59189"/>
          <a:stretch/>
        </p:blipFill>
        <p:spPr>
          <a:xfrm>
            <a:off x="9764856" y="3065282"/>
            <a:ext cx="915567" cy="1003246"/>
          </a:xfrm>
          <a:prstGeom prst="rect">
            <a:avLst/>
          </a:prstGeom>
        </p:spPr>
      </p:pic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6C60AC6C-B5DC-07C8-0C39-C63DAC67CBD7}"/>
              </a:ext>
            </a:extLst>
          </p:cNvPr>
          <p:cNvCxnSpPr>
            <a:cxnSpLocks/>
          </p:cNvCxnSpPr>
          <p:nvPr/>
        </p:nvCxnSpPr>
        <p:spPr>
          <a:xfrm>
            <a:off x="10304107" y="3357709"/>
            <a:ext cx="489590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2C60935E-5FDD-D127-1DF7-C6F266E36749}"/>
              </a:ext>
            </a:extLst>
          </p:cNvPr>
          <p:cNvCxnSpPr>
            <a:cxnSpLocks/>
          </p:cNvCxnSpPr>
          <p:nvPr/>
        </p:nvCxnSpPr>
        <p:spPr>
          <a:xfrm flipV="1">
            <a:off x="6866464" y="3895440"/>
            <a:ext cx="66292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9FB099C-1DE6-5151-F15C-71AFC5999E84}"/>
              </a:ext>
            </a:extLst>
          </p:cNvPr>
          <p:cNvSpPr txBox="1"/>
          <p:nvPr/>
        </p:nvSpPr>
        <p:spPr>
          <a:xfrm>
            <a:off x="6177229" y="3664607"/>
            <a:ext cx="92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Sødmælk (1½ dl)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809E5723-659A-EE2D-1E95-29E3FC6753AF}"/>
              </a:ext>
            </a:extLst>
          </p:cNvPr>
          <p:cNvCxnSpPr>
            <a:cxnSpLocks/>
          </p:cNvCxnSpPr>
          <p:nvPr/>
        </p:nvCxnSpPr>
        <p:spPr>
          <a:xfrm>
            <a:off x="2118558" y="5591675"/>
            <a:ext cx="120590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A8EEBE54-9872-4B04-877C-3A9BED0EE529}"/>
              </a:ext>
            </a:extLst>
          </p:cNvPr>
          <p:cNvSpPr txBox="1"/>
          <p:nvPr/>
        </p:nvSpPr>
        <p:spPr>
          <a:xfrm>
            <a:off x="991832" y="5342640"/>
            <a:ext cx="146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Yoghurt naturel </a:t>
            </a:r>
          </a:p>
          <a:p>
            <a:r>
              <a:rPr lang="da-DK" sz="1200" dirty="0"/>
              <a:t>0,5% fedt (1½ dl)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D906ECE-CDBD-F04C-C8B5-1434CA69D6FA}"/>
              </a:ext>
            </a:extLst>
          </p:cNvPr>
          <p:cNvSpPr txBox="1"/>
          <p:nvPr/>
        </p:nvSpPr>
        <p:spPr>
          <a:xfrm>
            <a:off x="2609048" y="6340454"/>
            <a:ext cx="222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1850 kJ = 443 kcal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A440CA31-4101-17C7-C80B-F64B3B6B7CB1}"/>
              </a:ext>
            </a:extLst>
          </p:cNvPr>
          <p:cNvSpPr txBox="1"/>
          <p:nvPr/>
        </p:nvSpPr>
        <p:spPr>
          <a:xfrm>
            <a:off x="10455865" y="3660790"/>
            <a:ext cx="300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584 kJ = 140 kcal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0769E716-B832-7B7D-9B95-F0AF9CACD605}"/>
              </a:ext>
            </a:extLst>
          </p:cNvPr>
          <p:cNvSpPr txBox="1"/>
          <p:nvPr/>
        </p:nvSpPr>
        <p:spPr>
          <a:xfrm>
            <a:off x="8077442" y="6331031"/>
            <a:ext cx="261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1777 kJ = 425 kcal </a:t>
            </a:r>
          </a:p>
        </p:txBody>
      </p:sp>
    </p:spTree>
    <p:extLst>
      <p:ext uri="{BB962C8B-B14F-4D97-AF65-F5344CB8AC3E}">
        <p14:creationId xmlns:p14="http://schemas.microsoft.com/office/powerpoint/2010/main" val="267665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B19930-CB5F-CB79-F06B-8DBE1ED56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8" r="20352"/>
          <a:stretch/>
        </p:blipFill>
        <p:spPr>
          <a:xfrm>
            <a:off x="7851523" y="3362899"/>
            <a:ext cx="2176558" cy="150585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4FB8E1-6035-43F5-8FE5-26C6C48B8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9524" y="2895468"/>
            <a:ext cx="2221907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1"/>
                </a:solidFill>
              </a:rPr>
              <a:t>God appetit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32502" y="2840667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4759500" y="1859543"/>
            <a:ext cx="444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+mj-lt"/>
              </a:rPr>
              <a:t>Mellemmåltid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BDBBD2D-8072-4306-B44E-B19089C37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95"/>
          <a:stretch/>
        </p:blipFill>
        <p:spPr>
          <a:xfrm>
            <a:off x="3184406" y="3597243"/>
            <a:ext cx="2016935" cy="12715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A6280A2-2BA3-41A5-A4CB-E68BF4C33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36FD819-24CE-41B4-9781-451E3E1BD8B0}"/>
              </a:ext>
            </a:extLst>
          </p:cNvPr>
          <p:cNvSpPr txBox="1"/>
          <p:nvPr/>
        </p:nvSpPr>
        <p:spPr>
          <a:xfrm>
            <a:off x="3906731" y="5960048"/>
            <a:ext cx="437560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Spis lidt men ofte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Server drikkevarer helt kolde, gerne med isterninger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C201B82-B11B-4C2D-B104-2B851CDAA514}"/>
              </a:ext>
            </a:extLst>
          </p:cNvPr>
          <p:cNvSpPr txBox="1"/>
          <p:nvPr/>
        </p:nvSpPr>
        <p:spPr>
          <a:xfrm>
            <a:off x="1840934" y="4179452"/>
            <a:ext cx="187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Jordbærsmoothie (2 dl)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F963A8F-D0C3-4853-88E9-EB9E238E9628}"/>
              </a:ext>
            </a:extLst>
          </p:cNvPr>
          <p:cNvSpPr txBox="1"/>
          <p:nvPr/>
        </p:nvSpPr>
        <p:spPr>
          <a:xfrm>
            <a:off x="6545630" y="4100662"/>
            <a:ext cx="17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Proteindrik (1¼  dl)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B82CC99C-9DCC-4D51-AF6D-156692F7E9D2}"/>
              </a:ext>
            </a:extLst>
          </p:cNvPr>
          <p:cNvCxnSpPr>
            <a:cxnSpLocks/>
          </p:cNvCxnSpPr>
          <p:nvPr/>
        </p:nvCxnSpPr>
        <p:spPr>
          <a:xfrm flipV="1">
            <a:off x="3430919" y="4311158"/>
            <a:ext cx="66292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16CF479-70B3-4FBE-880D-4C8C839D7120}"/>
              </a:ext>
            </a:extLst>
          </p:cNvPr>
          <p:cNvCxnSpPr>
            <a:cxnSpLocks/>
          </p:cNvCxnSpPr>
          <p:nvPr/>
        </p:nvCxnSpPr>
        <p:spPr>
          <a:xfrm flipV="1">
            <a:off x="7854075" y="4223738"/>
            <a:ext cx="66292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B4E25BEF-5E62-D9EF-276E-0021B7EB3D36}"/>
              </a:ext>
            </a:extLst>
          </p:cNvPr>
          <p:cNvSpPr txBox="1"/>
          <p:nvPr/>
        </p:nvSpPr>
        <p:spPr>
          <a:xfrm>
            <a:off x="3482022" y="4902937"/>
            <a:ext cx="264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483 kJ = 116 kcal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F0ADDB9-6CAB-2D66-F658-04004998F9CE}"/>
              </a:ext>
            </a:extLst>
          </p:cNvPr>
          <p:cNvSpPr txBox="1"/>
          <p:nvPr/>
        </p:nvSpPr>
        <p:spPr>
          <a:xfrm>
            <a:off x="7851523" y="4902937"/>
            <a:ext cx="264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1061 kJ = 254 kcal</a:t>
            </a:r>
          </a:p>
        </p:txBody>
      </p:sp>
    </p:spTree>
    <p:extLst>
      <p:ext uri="{BB962C8B-B14F-4D97-AF65-F5344CB8AC3E}">
        <p14:creationId xmlns:p14="http://schemas.microsoft.com/office/powerpoint/2010/main" val="234609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A062EFB4-8C7F-6503-FB84-CE4F51EB1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7" t="-1081" r="13896" b="1081"/>
          <a:stretch/>
        </p:blipFill>
        <p:spPr>
          <a:xfrm>
            <a:off x="6505511" y="2801075"/>
            <a:ext cx="2970404" cy="3144834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4FB8E1-6035-43F5-8FE5-26C6C48B8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8582" y="2337045"/>
            <a:ext cx="2221907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1"/>
                </a:solidFill>
              </a:rPr>
              <a:t>God appetit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8724" y="2337045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5248068" y="1881323"/>
            <a:ext cx="169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Frokost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95821D-4458-47EF-86E4-F03F8BBFC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28"/>
          <a:stretch/>
        </p:blipFill>
        <p:spPr>
          <a:xfrm>
            <a:off x="1598567" y="3051931"/>
            <a:ext cx="3001922" cy="284774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09B6871-AF21-4D14-BF60-F0DE13D8C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92E3558-D0B3-4FF1-A331-07B8E2CC6E0E}"/>
              </a:ext>
            </a:extLst>
          </p:cNvPr>
          <p:cNvSpPr txBox="1"/>
          <p:nvPr/>
        </p:nvSpPr>
        <p:spPr>
          <a:xfrm>
            <a:off x="5227595" y="3305194"/>
            <a:ext cx="177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Sødmælk (1 dl)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13588A1-B491-4D81-ABBE-81368F8A9B7A}"/>
              </a:ext>
            </a:extLst>
          </p:cNvPr>
          <p:cNvSpPr txBox="1"/>
          <p:nvPr/>
        </p:nvSpPr>
        <p:spPr>
          <a:xfrm>
            <a:off x="9125284" y="4794152"/>
            <a:ext cx="183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Tag godt med pålæg på brødet. Fx hønsesalat, remoulade, friskost og fed fisk som fx ørred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94263EA-126F-4A1C-8310-C7FAAE306684}"/>
              </a:ext>
            </a:extLst>
          </p:cNvPr>
          <p:cNvCxnSpPr>
            <a:cxnSpLocks/>
          </p:cNvCxnSpPr>
          <p:nvPr/>
        </p:nvCxnSpPr>
        <p:spPr>
          <a:xfrm>
            <a:off x="6361286" y="3456390"/>
            <a:ext cx="52838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DCA27C2-3C83-4388-9184-65BADAD04B98}"/>
              </a:ext>
            </a:extLst>
          </p:cNvPr>
          <p:cNvCxnSpPr>
            <a:cxnSpLocks/>
          </p:cNvCxnSpPr>
          <p:nvPr/>
        </p:nvCxnSpPr>
        <p:spPr>
          <a:xfrm>
            <a:off x="8283317" y="5195736"/>
            <a:ext cx="82841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5A85112-1B6B-D67C-4343-0B8A162DAA87}"/>
              </a:ext>
            </a:extLst>
          </p:cNvPr>
          <p:cNvCxnSpPr>
            <a:cxnSpLocks/>
          </p:cNvCxnSpPr>
          <p:nvPr/>
        </p:nvCxnSpPr>
        <p:spPr>
          <a:xfrm>
            <a:off x="1710466" y="5057237"/>
            <a:ext cx="93230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FFD8D7A1-DD1E-7483-F0FD-09A785E73213}"/>
              </a:ext>
            </a:extLst>
          </p:cNvPr>
          <p:cNvSpPr txBox="1"/>
          <p:nvPr/>
        </p:nvSpPr>
        <p:spPr>
          <a:xfrm>
            <a:off x="556342" y="4918737"/>
            <a:ext cx="134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Rugbrød (114 g)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2954ACA0-0B2F-7271-6561-17E97665DB85}"/>
              </a:ext>
            </a:extLst>
          </p:cNvPr>
          <p:cNvCxnSpPr>
            <a:cxnSpLocks/>
          </p:cNvCxnSpPr>
          <p:nvPr/>
        </p:nvCxnSpPr>
        <p:spPr>
          <a:xfrm>
            <a:off x="1598567" y="3430143"/>
            <a:ext cx="52838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A3A98DFC-88BE-A4E8-AE9C-EEF6C7E72FA0}"/>
              </a:ext>
            </a:extLst>
          </p:cNvPr>
          <p:cNvSpPr txBox="1"/>
          <p:nvPr/>
        </p:nvSpPr>
        <p:spPr>
          <a:xfrm>
            <a:off x="818914" y="3193935"/>
            <a:ext cx="92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Minimælk (1½ dl)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ABDDE6D2-CC4C-CFF5-B0D2-B304931C32D8}"/>
              </a:ext>
            </a:extLst>
          </p:cNvPr>
          <p:cNvCxnSpPr>
            <a:cxnSpLocks/>
          </p:cNvCxnSpPr>
          <p:nvPr/>
        </p:nvCxnSpPr>
        <p:spPr>
          <a:xfrm>
            <a:off x="8069957" y="3909454"/>
            <a:ext cx="11385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36891E05-7B3C-C721-4FA1-9B903FB7CA73}"/>
              </a:ext>
            </a:extLst>
          </p:cNvPr>
          <p:cNvSpPr txBox="1"/>
          <p:nvPr/>
        </p:nvSpPr>
        <p:spPr>
          <a:xfrm>
            <a:off x="9258848" y="3648935"/>
            <a:ext cx="141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Fuldkornstoastbrød (35 g)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2E74EC29-FBFE-EEAC-8573-F9BFCACC6DA3}"/>
              </a:ext>
            </a:extLst>
          </p:cNvPr>
          <p:cNvSpPr txBox="1"/>
          <p:nvPr/>
        </p:nvSpPr>
        <p:spPr>
          <a:xfrm>
            <a:off x="4505640" y="5363599"/>
            <a:ext cx="1391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Gulerod (65 g)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A2436C2D-464A-BD18-7613-9577B77ED639}"/>
              </a:ext>
            </a:extLst>
          </p:cNvPr>
          <p:cNvCxnSpPr>
            <a:cxnSpLocks/>
          </p:cNvCxnSpPr>
          <p:nvPr/>
        </p:nvCxnSpPr>
        <p:spPr>
          <a:xfrm>
            <a:off x="3573332" y="5502099"/>
            <a:ext cx="93230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kstfelt 1">
            <a:extLst>
              <a:ext uri="{FF2B5EF4-FFF2-40B4-BE49-F238E27FC236}">
                <a16:creationId xmlns:a16="http://schemas.microsoft.com/office/drawing/2014/main" id="{54B33F0A-F905-4908-F685-967062C7AFE6}"/>
              </a:ext>
            </a:extLst>
          </p:cNvPr>
          <p:cNvSpPr txBox="1"/>
          <p:nvPr/>
        </p:nvSpPr>
        <p:spPr>
          <a:xfrm>
            <a:off x="2522292" y="6112686"/>
            <a:ext cx="193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2042 kJ = 489 kcal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A8C2A0-8A2E-1936-3C31-7A669D2B4E34}"/>
              </a:ext>
            </a:extLst>
          </p:cNvPr>
          <p:cNvSpPr txBox="1"/>
          <p:nvPr/>
        </p:nvSpPr>
        <p:spPr>
          <a:xfrm>
            <a:off x="7274061" y="6112686"/>
            <a:ext cx="193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1419 kJ = 339 kcal</a:t>
            </a:r>
          </a:p>
        </p:txBody>
      </p:sp>
    </p:spTree>
    <p:extLst>
      <p:ext uri="{BB962C8B-B14F-4D97-AF65-F5344CB8AC3E}">
        <p14:creationId xmlns:p14="http://schemas.microsoft.com/office/powerpoint/2010/main" val="2898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4742" y="1947688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5029688" y="1537134"/>
            <a:ext cx="283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Mellemmåltider</a:t>
            </a:r>
            <a:endParaRPr lang="da-DK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A6280A2-2BA3-41A5-A4CB-E68BF4C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95AA119-F9F2-4B25-8F9C-FE338CB07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93" y="2508300"/>
            <a:ext cx="2838214" cy="278565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7BBCC5B-5CEB-407C-9AB0-997795BCE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46" y="2570793"/>
            <a:ext cx="2994410" cy="26606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5C1B022-7530-4133-8CD6-E127C1B6C3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3485"/>
          <a:stretch/>
        </p:blipFill>
        <p:spPr>
          <a:xfrm>
            <a:off x="9088721" y="2570793"/>
            <a:ext cx="3068164" cy="258273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8BD950D-5BDB-4924-883B-075114D310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" y="2570793"/>
            <a:ext cx="2958270" cy="273881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9D4D4C5-01FB-4B95-8EDE-638FD28071A5}"/>
              </a:ext>
            </a:extLst>
          </p:cNvPr>
          <p:cNvSpPr txBox="1"/>
          <p:nvPr/>
        </p:nvSpPr>
        <p:spPr>
          <a:xfrm>
            <a:off x="3103279" y="5762060"/>
            <a:ext cx="598544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Hvis du lider af kvalme kan det være en god idé med syrlige og friske smagsgivere, fx friske kolde jordbær med syrlig koldskål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Spis efter hvad du har lyst til fx noget frisk og koldt </a:t>
            </a:r>
          </a:p>
        </p:txBody>
      </p:sp>
    </p:spTree>
    <p:extLst>
      <p:ext uri="{BB962C8B-B14F-4D97-AF65-F5344CB8AC3E}">
        <p14:creationId xmlns:p14="http://schemas.microsoft.com/office/powerpoint/2010/main" val="308913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4FB8E1-6035-43F5-8FE5-26C6C48B8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6700" y="2430821"/>
            <a:ext cx="2221907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1"/>
                </a:solidFill>
              </a:rPr>
              <a:t>God appetit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8325" y="2437600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4786405" y="1828480"/>
            <a:ext cx="252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+mj-lt"/>
              </a:rPr>
              <a:t>Mellemmåltid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03A871C-08A4-4814-B93D-88A5D2A46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r="17029"/>
          <a:stretch/>
        </p:blipFill>
        <p:spPr>
          <a:xfrm>
            <a:off x="7144222" y="2939901"/>
            <a:ext cx="2533892" cy="285843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D5E7B7E-0547-4CAF-BD74-631CA2FB3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9C57C45-3320-40B3-A260-993DC84FA74A}"/>
              </a:ext>
            </a:extLst>
          </p:cNvPr>
          <p:cNvSpPr txBox="1"/>
          <p:nvPr/>
        </p:nvSpPr>
        <p:spPr>
          <a:xfrm>
            <a:off x="9740331" y="4855850"/>
            <a:ext cx="122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Creme fraiche 38% fedt (15 g)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CF5B196-BA7B-4C4C-9556-D6B29DFD873F}"/>
              </a:ext>
            </a:extLst>
          </p:cNvPr>
          <p:cNvSpPr txBox="1"/>
          <p:nvPr/>
        </p:nvSpPr>
        <p:spPr>
          <a:xfrm>
            <a:off x="10031285" y="4260934"/>
            <a:ext cx="158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Æblekage med marcipan (50 g)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D3B261F-14BA-4A99-B23C-3DB0CF6B5B66}"/>
              </a:ext>
            </a:extLst>
          </p:cNvPr>
          <p:cNvSpPr txBox="1"/>
          <p:nvPr/>
        </p:nvSpPr>
        <p:spPr>
          <a:xfrm>
            <a:off x="6439887" y="3907454"/>
            <a:ext cx="102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Proteindrik</a:t>
            </a:r>
          </a:p>
          <a:p>
            <a:r>
              <a:rPr lang="da-DK" sz="1200" dirty="0"/>
              <a:t>(1 dl)</a:t>
            </a:r>
            <a:endParaRPr lang="da-DK" sz="1400" dirty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1A074D8-50B6-4736-8398-F96459B299D4}"/>
              </a:ext>
            </a:extLst>
          </p:cNvPr>
          <p:cNvCxnSpPr>
            <a:cxnSpLocks/>
          </p:cNvCxnSpPr>
          <p:nvPr/>
        </p:nvCxnSpPr>
        <p:spPr>
          <a:xfrm flipV="1">
            <a:off x="7312576" y="4166138"/>
            <a:ext cx="66292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F4C1AD9D-BBEC-4119-985A-7A6C8C7D7D99}"/>
              </a:ext>
            </a:extLst>
          </p:cNvPr>
          <p:cNvCxnSpPr>
            <a:cxnSpLocks/>
          </p:cNvCxnSpPr>
          <p:nvPr/>
        </p:nvCxnSpPr>
        <p:spPr>
          <a:xfrm>
            <a:off x="8668497" y="4517949"/>
            <a:ext cx="134821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4F52405C-234A-422A-A042-CAA3A6AF0A7A}"/>
              </a:ext>
            </a:extLst>
          </p:cNvPr>
          <p:cNvCxnSpPr>
            <a:cxnSpLocks/>
          </p:cNvCxnSpPr>
          <p:nvPr/>
        </p:nvCxnSpPr>
        <p:spPr>
          <a:xfrm flipV="1">
            <a:off x="8457731" y="5049361"/>
            <a:ext cx="1258411" cy="1213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DE102B9D-FCEA-4CCA-F501-92F4D7C1E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" t="-119" r="67800" b="119"/>
          <a:stretch/>
        </p:blipFill>
        <p:spPr>
          <a:xfrm>
            <a:off x="1958213" y="2939900"/>
            <a:ext cx="3132583" cy="285843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96154DD6-B6B9-093D-17F5-B944AE0742DA}"/>
              </a:ext>
            </a:extLst>
          </p:cNvPr>
          <p:cNvSpPr txBox="1"/>
          <p:nvPr/>
        </p:nvSpPr>
        <p:spPr>
          <a:xfrm>
            <a:off x="2936844" y="5976563"/>
            <a:ext cx="19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1728 kJ = 413 kcal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3FA225B-448D-D833-9ACE-3064B63583A2}"/>
              </a:ext>
            </a:extLst>
          </p:cNvPr>
          <p:cNvSpPr txBox="1"/>
          <p:nvPr/>
        </p:nvSpPr>
        <p:spPr>
          <a:xfrm>
            <a:off x="7493369" y="5976563"/>
            <a:ext cx="219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1222 kJ = 292 kcal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DCF449D8-3C6A-26E9-2744-3A3D2AD6B5E8}"/>
              </a:ext>
            </a:extLst>
          </p:cNvPr>
          <p:cNvCxnSpPr>
            <a:cxnSpLocks/>
          </p:cNvCxnSpPr>
          <p:nvPr/>
        </p:nvCxnSpPr>
        <p:spPr>
          <a:xfrm flipV="1">
            <a:off x="2513886" y="5102550"/>
            <a:ext cx="1258411" cy="1213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6D695940-053E-55EB-7CAD-CADD7855DCB8}"/>
              </a:ext>
            </a:extLst>
          </p:cNvPr>
          <p:cNvSpPr txBox="1"/>
          <p:nvPr/>
        </p:nvSpPr>
        <p:spPr>
          <a:xfrm>
            <a:off x="4866723" y="3640040"/>
            <a:ext cx="102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Hytteost 20+ (30 g)</a:t>
            </a:r>
            <a:endParaRPr lang="da-DK" sz="14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3257533-18B1-EC59-5CEC-E958E99F6576}"/>
              </a:ext>
            </a:extLst>
          </p:cNvPr>
          <p:cNvSpPr txBox="1"/>
          <p:nvPr/>
        </p:nvSpPr>
        <p:spPr>
          <a:xfrm>
            <a:off x="1050203" y="4883850"/>
            <a:ext cx="158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 grovbolle (60 g) med hamburgerryg (15 g)</a:t>
            </a:r>
            <a:endParaRPr lang="da-DK" sz="1400" dirty="0"/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8A7D5D1F-CC8A-C799-D87E-07115A3091C8}"/>
              </a:ext>
            </a:extLst>
          </p:cNvPr>
          <p:cNvCxnSpPr>
            <a:cxnSpLocks/>
          </p:cNvCxnSpPr>
          <p:nvPr/>
        </p:nvCxnSpPr>
        <p:spPr>
          <a:xfrm>
            <a:off x="4151944" y="3870873"/>
            <a:ext cx="63446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6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F879C-01FA-4E9C-9246-B3C3C53A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1103" y="2142890"/>
            <a:ext cx="2689789" cy="823912"/>
          </a:xfrm>
        </p:spPr>
        <p:txBody>
          <a:bodyPr anchor="ctr">
            <a:normAutofit/>
          </a:bodyPr>
          <a:lstStyle/>
          <a:p>
            <a:pPr algn="ctr"/>
            <a:r>
              <a:rPr lang="da-DK" sz="1800" b="0" dirty="0">
                <a:solidFill>
                  <a:schemeClr val="accent2"/>
                </a:solidFill>
              </a:rPr>
              <a:t>Småtspisende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7A5194-1109-40C4-99FF-AD238883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634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095A455-E43F-4C84-9588-22ED5323025A}"/>
              </a:ext>
            </a:extLst>
          </p:cNvPr>
          <p:cNvSpPr txBox="1"/>
          <p:nvPr/>
        </p:nvSpPr>
        <p:spPr>
          <a:xfrm>
            <a:off x="4828383" y="1677876"/>
            <a:ext cx="2689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Mellemmåltid</a:t>
            </a:r>
            <a:endParaRPr lang="da-DK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A6280A2-2BA3-41A5-A4CB-E68BF4C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6C0B7A4-CDFD-44F8-83DD-90EE99DC8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9" y="3112591"/>
            <a:ext cx="2523663" cy="227273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4BAE2CE-9B85-4BBB-B26C-555B3C3F7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53" y="2964349"/>
            <a:ext cx="2615949" cy="228802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F16FCC0D-EDD9-4E3B-A08C-766E658AC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77" y="3140073"/>
            <a:ext cx="2689790" cy="221776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07514D9E-3BD2-4EB0-950C-4B299C2D3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1" y="2959560"/>
            <a:ext cx="2927983" cy="229281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D4BCB1D4-D294-4B17-9D53-2DF4A9EFED08}"/>
              </a:ext>
            </a:extLst>
          </p:cNvPr>
          <p:cNvSpPr txBox="1"/>
          <p:nvPr/>
        </p:nvSpPr>
        <p:spPr>
          <a:xfrm>
            <a:off x="3479954" y="6073831"/>
            <a:ext cx="528409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Spis efter hvad du har lyst til fx noget salt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Brug rigeligt med fedtstof, som fx ekstra pålæg og smør på brødet</a:t>
            </a:r>
          </a:p>
        </p:txBody>
      </p:sp>
    </p:spTree>
    <p:extLst>
      <p:ext uri="{BB962C8B-B14F-4D97-AF65-F5344CB8AC3E}">
        <p14:creationId xmlns:p14="http://schemas.microsoft.com/office/powerpoint/2010/main" val="17034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352405-26A8-4C92-B428-146E00714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2D38FA-B8CE-4C7F-B84B-7F1F6EDC6E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8393C3-1E44-4A61-9DC9-5BF46FB3B74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Widescreen</PresentationFormat>
  <Paragraphs>136</Paragraphs>
  <Slides>16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Vidste du at… Småtspisende og mellemmåltider kan bestilles eller downloades gratis her:      www.ernæringsfokus.dk</vt:lpstr>
      <vt:lpstr>Find masser af inspiration og opskrifter på voresmad.dk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95</cp:revision>
  <dcterms:created xsi:type="dcterms:W3CDTF">2019-02-20T12:09:42Z</dcterms:created>
  <dcterms:modified xsi:type="dcterms:W3CDTF">2022-11-17T13:15:59Z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