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84" r:id="rId5"/>
    <p:sldId id="263" r:id="rId6"/>
    <p:sldId id="271" r:id="rId7"/>
    <p:sldId id="289" r:id="rId8"/>
    <p:sldId id="268" r:id="rId9"/>
    <p:sldId id="262" r:id="rId10"/>
    <p:sldId id="267" r:id="rId11"/>
    <p:sldId id="256" r:id="rId12"/>
    <p:sldId id="257" r:id="rId13"/>
    <p:sldId id="258" r:id="rId14"/>
    <p:sldId id="259" r:id="rId15"/>
    <p:sldId id="260" r:id="rId16"/>
    <p:sldId id="261" r:id="rId17"/>
    <p:sldId id="293" r:id="rId18"/>
    <p:sldId id="290" r:id="rId19"/>
    <p:sldId id="277" r:id="rId20"/>
    <p:sldId id="280" r:id="rId21"/>
    <p:sldId id="279" r:id="rId2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tte Buch Krarup" initials="MBK" lastIdx="1" clrIdx="0">
    <p:extLst>
      <p:ext uri="{19B8F6BF-5375-455C-9EA6-DF929625EA0E}">
        <p15:presenceInfo xmlns:p15="http://schemas.microsoft.com/office/powerpoint/2012/main" userId="S-1-5-21-448769487-3943699621-2193482561-37164" providerId="AD"/>
      </p:ext>
    </p:extLst>
  </p:cmAuthor>
  <p:cmAuthor id="2" name="Signe J. A. Worck" initials="SJAW" lastIdx="3" clrIdx="1">
    <p:extLst>
      <p:ext uri="{19B8F6BF-5375-455C-9EA6-DF929625EA0E}">
        <p15:presenceInfo xmlns:p15="http://schemas.microsoft.com/office/powerpoint/2012/main" userId="S-1-5-21-448769487-3943699621-2193482561-36554" providerId="AD"/>
      </p:ext>
    </p:extLst>
  </p:cmAuthor>
  <p:cmAuthor id="3" name="Puk Maia Ingemann Holm" initials="PMIH" lastIdx="2" clrIdx="2">
    <p:extLst>
      <p:ext uri="{19B8F6BF-5375-455C-9EA6-DF929625EA0E}">
        <p15:presenceInfo xmlns:p15="http://schemas.microsoft.com/office/powerpoint/2012/main" userId="S-1-5-21-448769487-3943699621-2193482561-296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0" autoAdjust="0"/>
    <p:restoredTop sz="94605"/>
  </p:normalViewPr>
  <p:slideViewPr>
    <p:cSldViewPr snapToGrid="0">
      <p:cViewPr varScale="1">
        <p:scale>
          <a:sx n="108" d="100"/>
          <a:sy n="108" d="100"/>
        </p:scale>
        <p:origin x="4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-data-ax\data\Handel,%20Marked%20&amp;%20Ernaering\ME\Ern&#230;ring\Linea\Puk\VDA\PowerPoint%20til%20VDA\Diagramm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dirty="0"/>
              <a:t>Anbefalet</a:t>
            </a:r>
            <a:r>
              <a:rPr lang="da-DK" baseline="0" dirty="0"/>
              <a:t> makronæringsstoffordeling</a:t>
            </a:r>
            <a:endParaRPr lang="da-DK" dirty="0"/>
          </a:p>
        </c:rich>
      </c:tx>
      <c:layout>
        <c:manualLayout>
          <c:xMode val="edge"/>
          <c:yMode val="edge"/>
          <c:x val="0.14351601002036554"/>
          <c:y val="1.26639541651279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pieChart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B0-42BB-9741-C464888F503C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B0-42BB-9741-C464888F503C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1B0-42BB-9741-C464888F503C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1B0-42BB-9741-C464888F503C}"/>
              </c:ext>
            </c:extLst>
          </c:dPt>
          <c:cat>
            <c:strRef>
              <c:f>'65+'!$A$2:$A$5</c:f>
              <c:strCache>
                <c:ptCount val="4"/>
                <c:pt idx="0">
                  <c:v>Protein</c:v>
                </c:pt>
                <c:pt idx="1">
                  <c:v>Fedt</c:v>
                </c:pt>
                <c:pt idx="2">
                  <c:v>Mættet fedt</c:v>
                </c:pt>
                <c:pt idx="3">
                  <c:v>Kulhydrat</c:v>
                </c:pt>
              </c:strCache>
            </c:strRef>
          </c:cat>
          <c:val>
            <c:numRef>
              <c:f>'65+'!$B$2:$B$5</c:f>
              <c:numCache>
                <c:formatCode>General</c:formatCode>
                <c:ptCount val="4"/>
                <c:pt idx="0">
                  <c:v>15</c:v>
                </c:pt>
                <c:pt idx="1">
                  <c:v>23</c:v>
                </c:pt>
                <c:pt idx="2">
                  <c:v>10</c:v>
                </c:pt>
                <c:pt idx="3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1B0-42BB-9741-C464888F50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E294D-3AF8-4587-9249-CF4DC54D8D01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441FA-F91E-4E1D-BF6F-2A6D4BE74B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322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4451-047F-44AB-8E93-8357977DEAAF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2884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 tilgængelige Vidste du at… ark tager udgangspunkt i De officielle Kostråd fra 2013. Sammensætning af makronæringsstoffer på arket matcher de gældende De officielle Kostråd og Nordiske Næringsstofanbefalinger 2012 (NNR). Vidste du at… arkene bliver opdateret, når NNR udkommer i en opdateret udgave, forventeligt ultimo 2022, og kostrådene evt. efterfølgende er blevet revideret.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4451-047F-44AB-8E93-8357977DEAAF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4451-047F-44AB-8E93-8357977DEAAF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4262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4451-047F-44AB-8E93-8357977DEAAF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1780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2441FA-F91E-4E1D-BF6F-2A6D4BE74BA6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2934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FD594-F713-488A-A71D-33C6A4872B3E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0439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4451-047F-44AB-8E93-8357977DEAAF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6722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4451-047F-44AB-8E93-8357977DEAAF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9679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54451-047F-44AB-8E93-8357977DEAAF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6948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B811C-81C7-4F00-978F-DFFAD3E06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A79048C-25CD-497A-BF12-9D53B7008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B73994E-4C1D-4004-9BA2-989ECB71D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D86B-B936-43A9-9AFE-A9ADAC42FC76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A8C34B1-C4D2-459B-9D0E-581940A36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28ED70E-5C3C-472F-9FE5-F5238913A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4796-F9E3-4E5B-A9C7-B786BC6714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3702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BBAA7-1385-4EB5-BF91-D2FBC4E0A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E2D7E97-E77A-4C3A-BECB-24B3266D1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6E58956-6711-42B8-AB8B-52F1A57A3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D86B-B936-43A9-9AFE-A9ADAC42FC76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A8B052D-15A6-4766-B75F-EE981B29B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CF66455-9996-4A45-A9C2-84AB5F8AC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4796-F9E3-4E5B-A9C7-B786BC6714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4815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DB1E090-4886-469D-94FB-D5B71C2C2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C5D58DE-FD4C-4C67-8EE3-F56EE836C5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6897628-DDBA-40D7-890E-2E0594AB4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D86B-B936-43A9-9AFE-A9ADAC42FC76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30AA397-ED3A-4A85-B551-891F4E859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9938AFF-9BB9-4862-990F-5714A39C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4796-F9E3-4E5B-A9C7-B786BC6714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181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79DAA8-0248-4C83-8A83-9E106ED4C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846B66B-F53C-4980-B057-297C3F55A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8C48D9C-AF8E-47F8-89E4-589B68B8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D86B-B936-43A9-9AFE-A9ADAC42FC76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E14FA07-9D5C-402B-8FC7-7A9421305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FFA61A9-53EB-4E16-BDE0-35D657773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4796-F9E3-4E5B-A9C7-B786BC6714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905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32BB0F-6237-4522-9532-FECA20FCC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1C5B6CD-3F34-466B-A697-E70F78421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F2A4118-F170-41AE-AEAA-4128C0CC3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D86B-B936-43A9-9AFE-A9ADAC42FC76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4883336-330B-4C18-AEB2-763A1364F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5F2598-E208-4707-B5D5-E13F46243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4796-F9E3-4E5B-A9C7-B786BC6714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7650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A91EC2-6CFF-4F51-8A95-5A6BE9A5D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A54D53C-B9F6-4D7E-89E3-0259F5976A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0FBFE91-0FD5-48B4-A9AA-A400B701D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6EE3412-EEBF-41ED-A9C1-26EE399FE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D86B-B936-43A9-9AFE-A9ADAC42FC76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E957F7A-3328-4317-AAB5-C90EF6E49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B00EF02-E97D-4F25-8CB9-BA6755713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4796-F9E3-4E5B-A9C7-B786BC6714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675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48E41D-E96B-4F22-84E7-5EB831BC5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88C576C-D37B-4358-AFF0-FE70FF87B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A299306-F02E-42BB-AB9E-4AABAF595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D4B6535-A4DD-435B-9C2A-593C456FAA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D0EABA0-0780-473D-BC01-7E599CBEEF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935D8FE2-9B02-432E-8B48-0BEF89AEE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D86B-B936-43A9-9AFE-A9ADAC42FC76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46ABB2A4-9A4A-4240-A2DF-7B4AFD9EB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236B7409-1CA6-46FC-8016-76D56C2EE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4796-F9E3-4E5B-A9C7-B786BC6714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0952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CAE788-7194-4C4B-A943-FDD6056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8FBE92F-02F7-449B-84E4-AB5CBB0E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D86B-B936-43A9-9AFE-A9ADAC42FC76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C1C9FD6-96C6-497A-9C52-7FC63E7D0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7472C29-8563-499C-BD7C-9D4307E16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4796-F9E3-4E5B-A9C7-B786BC6714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4156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EA1C6FC-FB6E-49BE-8D49-541025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D86B-B936-43A9-9AFE-A9ADAC42FC76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97B072A-2C3A-45EC-8796-321F739EA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FCBD869-62C0-4D83-B658-17C27BF1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4796-F9E3-4E5B-A9C7-B786BC6714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7762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D9F3BD-4027-4848-9AC7-C2F524F58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0F8F49-A9FD-4DB6-A20A-AD38FFF3B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9D136E2-323B-47D5-BE46-10B352420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9735F78-44F3-4767-8D92-7F58B5B92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D86B-B936-43A9-9AFE-A9ADAC42FC76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3C9210F-D5F1-41A4-92F4-CB82143FF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3BD967A-CB7C-46F7-9D0B-E0AB47454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4796-F9E3-4E5B-A9C7-B786BC6714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0789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4401EA-6F50-4973-88BC-04A3489BC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ECBBE91-4535-413A-9E3F-170E32E606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06428B0-1526-4D53-ACE0-8E99C98DB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DCE5F6C-DD5B-4910-827A-4CC5306EB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D86B-B936-43A9-9AFE-A9ADAC42FC76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A239024-0EF6-43F2-A907-6027E3541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2F9B1C6-965D-424E-9438-9CC6BA1A6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4796-F9E3-4E5B-A9C7-B786BC6714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9008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FBF8886-3276-4749-9A8D-927098980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52ADEFB-A0D9-48C8-8047-71B52E6ED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E2C6F22-E898-4AE4-8646-DF2695A4F7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FD86B-B936-43A9-9AFE-A9ADAC42FC76}" type="datetimeFigureOut">
              <a:rPr lang="da-DK" smtClean="0"/>
              <a:t>17-11-2022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27CA09C-ECB4-4788-9AD8-50998EE76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C5AB0CF-FD2C-4947-B49D-2D547B900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14796-F9E3-4E5B-A9C7-B786BC67149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388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chart" Target="../charts/chart1.xml"/><Relationship Id="rId7" Type="http://schemas.openxmlformats.org/officeDocument/2006/relationships/hyperlink" Target="https://altomkost.dk/fakta/naeringsindhold-i-maden/energiprocente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1.jp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png"/><Relationship Id="rId7" Type="http://schemas.openxmlformats.org/officeDocument/2006/relationships/hyperlink" Target="https://altomkost.dk/maerker/noeglehullet/privat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altomkost.dk/maerker/fuldkornslogoet/" TargetMode="External"/><Relationship Id="rId5" Type="http://schemas.openxmlformats.org/officeDocument/2006/relationships/image" Target="../media/image21.PNG"/><Relationship Id="rId10" Type="http://schemas.openxmlformats.org/officeDocument/2006/relationships/image" Target="../media/image24.jpg"/><Relationship Id="rId4" Type="http://schemas.openxmlformats.org/officeDocument/2006/relationships/image" Target="../media/image1.jpg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rnaeringsfokus.dk/vidste-du-at/tomme-kalorier/3-5-aarige-boern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voresmad.dk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hyperlink" Target="https://altomkost.dk/raad-og-anbefalinger/de-officielle-kostraad-godt-for-sundhed-og-klima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ltomkost.dk/fakta/naeringsindhold-i-maden/d-vitamin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ltomkost.dk/fakta/naeringsindhold-i-maden/jern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391206-840A-4967-BE2D-0E69D341F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287" y="3585403"/>
            <a:ext cx="10515600" cy="1325563"/>
          </a:xfrm>
        </p:spPr>
        <p:txBody>
          <a:bodyPr/>
          <a:lstStyle/>
          <a:p>
            <a:pPr algn="ctr"/>
            <a:r>
              <a:rPr lang="da-DK" b="1" dirty="0"/>
              <a:t>Sunde måltider eller Tomme kalorier</a:t>
            </a:r>
            <a:br>
              <a:rPr lang="da-DK" b="1" dirty="0"/>
            </a:br>
            <a:r>
              <a:rPr lang="da-DK" b="1" dirty="0"/>
              <a:t>Kvinder, 65 kg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D90BCA2B-6E55-47BF-8270-5937CEE34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EC7024B4-26B9-4618-90F7-A96D5BCAA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6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82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0CB3A5-40E3-47C8-A904-5830C7FB1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6809" y="1683640"/>
            <a:ext cx="3177475" cy="523220"/>
          </a:xfrm>
        </p:spPr>
        <p:txBody>
          <a:bodyPr>
            <a:noAutofit/>
          </a:bodyPr>
          <a:lstStyle/>
          <a:p>
            <a:r>
              <a:rPr lang="da-DK" sz="3200" dirty="0"/>
              <a:t>Mellemmåltid</a:t>
            </a:r>
            <a:endParaRPr lang="da-DK" sz="4400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A714D26-D58E-4E2E-8FCD-76F845F2D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3327" y="6283690"/>
            <a:ext cx="4644438" cy="490740"/>
          </a:xfr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da-DK" sz="1400" dirty="0">
                <a:solidFill>
                  <a:sysClr val="windowText" lastClr="000000"/>
                </a:solidFill>
              </a:rPr>
              <a:t>Én chokolade muffin på 75 g indeholder 1279 kJ. Det er mere end 2x knækbrød med let pålæg + frugt og grønt.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4057D81-6F74-4245-AD36-DCA07DCE7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67649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04677E27-F83B-4C3F-A8F7-E8703F940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755" y="2589014"/>
            <a:ext cx="5415645" cy="2980843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15FA9763-06EE-4A0C-8D59-9B70AE5397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152" y="2670426"/>
            <a:ext cx="3126969" cy="2818017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EA6573E7-0B1B-4004-AF2B-D96F903EEE33}"/>
              </a:ext>
            </a:extLst>
          </p:cNvPr>
          <p:cNvSpPr txBox="1"/>
          <p:nvPr/>
        </p:nvSpPr>
        <p:spPr>
          <a:xfrm>
            <a:off x="797558" y="2538312"/>
            <a:ext cx="1530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24 g knækbrød bidrager med </a:t>
            </a:r>
          </a:p>
          <a:p>
            <a:r>
              <a:rPr lang="da-DK" sz="1200" dirty="0"/>
              <a:t>3,9 g kostfibre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A0716751-2BC4-41BC-B693-0BAFAF7CA981}"/>
              </a:ext>
            </a:extLst>
          </p:cNvPr>
          <p:cNvSpPr txBox="1"/>
          <p:nvPr/>
        </p:nvSpPr>
        <p:spPr>
          <a:xfrm>
            <a:off x="193224" y="4154138"/>
            <a:ext cx="1363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30 g peberfrugt bidrager med 57 g D-vitamin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F74684AE-6794-4E7F-B87B-F6CD00757BF6}"/>
              </a:ext>
            </a:extLst>
          </p:cNvPr>
          <p:cNvSpPr txBox="1"/>
          <p:nvPr/>
        </p:nvSpPr>
        <p:spPr>
          <a:xfrm>
            <a:off x="3555599" y="4454769"/>
            <a:ext cx="1530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100 g æble bidrager med 8 mg C-vitamin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63BA4FC4-68E2-469A-A707-6099DC5AFDD2}"/>
              </a:ext>
            </a:extLst>
          </p:cNvPr>
          <p:cNvSpPr txBox="1"/>
          <p:nvPr/>
        </p:nvSpPr>
        <p:spPr>
          <a:xfrm>
            <a:off x="3856433" y="3543126"/>
            <a:ext cx="1260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100 g gulerod bidrager med 756 RE A-vitamin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3232C4D7-6143-410D-98E9-72257750D5BD}"/>
              </a:ext>
            </a:extLst>
          </p:cNvPr>
          <p:cNvSpPr txBox="1"/>
          <p:nvPr/>
        </p:nvSpPr>
        <p:spPr>
          <a:xfrm>
            <a:off x="3695495" y="2929876"/>
            <a:ext cx="1716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20 g ost bidrager med 36 mg calcium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ADA1086D-EF20-43F8-8B8C-F506DC628858}"/>
              </a:ext>
            </a:extLst>
          </p:cNvPr>
          <p:cNvSpPr txBox="1"/>
          <p:nvPr/>
        </p:nvSpPr>
        <p:spPr>
          <a:xfrm>
            <a:off x="8493711" y="2297281"/>
            <a:ext cx="31774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00" dirty="0">
                <a:solidFill>
                  <a:schemeClr val="accent1"/>
                </a:solidFill>
              </a:rPr>
              <a:t>Tip: For at forbrænde 1279 kJ skal du fx danse i ca. 1 time og 15 minutter.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4A418DF5-3042-4CE5-A654-76A1D074831E}"/>
              </a:ext>
            </a:extLst>
          </p:cNvPr>
          <p:cNvSpPr txBox="1"/>
          <p:nvPr/>
        </p:nvSpPr>
        <p:spPr>
          <a:xfrm>
            <a:off x="475797" y="3297604"/>
            <a:ext cx="1313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40 g tomat bidrager med 6 mg C-vitamin</a:t>
            </a:r>
          </a:p>
        </p:txBody>
      </p:sp>
      <p:pic>
        <p:nvPicPr>
          <p:cNvPr id="34" name="Billede 33">
            <a:extLst>
              <a:ext uri="{FF2B5EF4-FFF2-40B4-BE49-F238E27FC236}">
                <a16:creationId xmlns:a16="http://schemas.microsoft.com/office/drawing/2014/main" id="{DF66E722-B403-4E83-ADD4-C80A171E38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03F464EB-3D01-413B-A4A6-D5C797BC9195}"/>
              </a:ext>
            </a:extLst>
          </p:cNvPr>
          <p:cNvCxnSpPr>
            <a:cxnSpLocks/>
          </p:cNvCxnSpPr>
          <p:nvPr/>
        </p:nvCxnSpPr>
        <p:spPr>
          <a:xfrm>
            <a:off x="1466987" y="3830973"/>
            <a:ext cx="79537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345D4223-C759-4B8D-B4E6-9B7E22A8D109}"/>
              </a:ext>
            </a:extLst>
          </p:cNvPr>
          <p:cNvCxnSpPr>
            <a:cxnSpLocks/>
          </p:cNvCxnSpPr>
          <p:nvPr/>
        </p:nvCxnSpPr>
        <p:spPr>
          <a:xfrm>
            <a:off x="2957952" y="3160709"/>
            <a:ext cx="73754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Lige forbindelse 23">
            <a:extLst>
              <a:ext uri="{FF2B5EF4-FFF2-40B4-BE49-F238E27FC236}">
                <a16:creationId xmlns:a16="http://schemas.microsoft.com/office/drawing/2014/main" id="{3E21F90C-A7BD-4D8B-B24A-08C2D7231F83}"/>
              </a:ext>
            </a:extLst>
          </p:cNvPr>
          <p:cNvCxnSpPr>
            <a:cxnSpLocks/>
          </p:cNvCxnSpPr>
          <p:nvPr/>
        </p:nvCxnSpPr>
        <p:spPr>
          <a:xfrm>
            <a:off x="1466987" y="4490471"/>
            <a:ext cx="79537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Lige forbindelse 25">
            <a:extLst>
              <a:ext uri="{FF2B5EF4-FFF2-40B4-BE49-F238E27FC236}">
                <a16:creationId xmlns:a16="http://schemas.microsoft.com/office/drawing/2014/main" id="{ED679404-353F-4B0F-8C37-C65CC92B7310}"/>
              </a:ext>
            </a:extLst>
          </p:cNvPr>
          <p:cNvCxnSpPr>
            <a:cxnSpLocks/>
          </p:cNvCxnSpPr>
          <p:nvPr/>
        </p:nvCxnSpPr>
        <p:spPr>
          <a:xfrm>
            <a:off x="3010136" y="4598227"/>
            <a:ext cx="597647" cy="385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Lige forbindelse 26">
            <a:extLst>
              <a:ext uri="{FF2B5EF4-FFF2-40B4-BE49-F238E27FC236}">
                <a16:creationId xmlns:a16="http://schemas.microsoft.com/office/drawing/2014/main" id="{35FFC271-4848-44E7-A8A2-B1AA5CA63B41}"/>
              </a:ext>
            </a:extLst>
          </p:cNvPr>
          <p:cNvCxnSpPr>
            <a:cxnSpLocks/>
          </p:cNvCxnSpPr>
          <p:nvPr/>
        </p:nvCxnSpPr>
        <p:spPr>
          <a:xfrm>
            <a:off x="3355640" y="3881394"/>
            <a:ext cx="55779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F5586BAB-E047-4EE1-A1AA-55CF7C110B6B}"/>
              </a:ext>
            </a:extLst>
          </p:cNvPr>
          <p:cNvCxnSpPr>
            <a:cxnSpLocks/>
          </p:cNvCxnSpPr>
          <p:nvPr/>
        </p:nvCxnSpPr>
        <p:spPr>
          <a:xfrm>
            <a:off x="1785824" y="2872185"/>
            <a:ext cx="79537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53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0CB3A5-40E3-47C8-A904-5830C7FB1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4121" y="1635090"/>
            <a:ext cx="1807779" cy="565951"/>
          </a:xfrm>
        </p:spPr>
        <p:txBody>
          <a:bodyPr>
            <a:noAutofit/>
          </a:bodyPr>
          <a:lstStyle/>
          <a:p>
            <a:pPr algn="l"/>
            <a:r>
              <a:rPr lang="da-DK" sz="3200" dirty="0"/>
              <a:t>Frokost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A714D26-D58E-4E2E-8FCD-76F845F2D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0024" y="6303326"/>
            <a:ext cx="6255971" cy="481117"/>
          </a:xfr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da-DK" sz="1400" dirty="0">
                <a:solidFill>
                  <a:sysClr val="windowText" lastClr="000000"/>
                </a:solidFill>
              </a:rPr>
              <a:t>I en chokoladesnackbar på 55 g og 50 g saltede peanuts er der 2266 kJ. Det er mere end i salaten hvori der både er kød og masser af grøntsager, samt et glas minimælk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4057D81-6F74-4245-AD36-DCA07DCE7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67649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5B62161C-8287-46C0-AB93-852C8C84A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32" y="2537057"/>
            <a:ext cx="5885426" cy="335280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DBC10FFF-49C4-4B3F-A106-F3745B23EA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379" y="2923882"/>
            <a:ext cx="2865746" cy="2510555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7D7203D6-245A-4765-A6D0-DE2E93ECD56B}"/>
              </a:ext>
            </a:extLst>
          </p:cNvPr>
          <p:cNvSpPr txBox="1"/>
          <p:nvPr/>
        </p:nvSpPr>
        <p:spPr>
          <a:xfrm>
            <a:off x="82455" y="2611332"/>
            <a:ext cx="1263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2 dl minimælk bidrager med 248 mg calcium 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8BE9726-A02F-4C3E-8894-484A4DF22D43}"/>
              </a:ext>
            </a:extLst>
          </p:cNvPr>
          <p:cNvSpPr txBox="1"/>
          <p:nvPr/>
        </p:nvSpPr>
        <p:spPr>
          <a:xfrm>
            <a:off x="4040753" y="3613546"/>
            <a:ext cx="1130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30 g æg bidrager med 3,7 g protein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9FAC6E8D-8FAF-4C96-B2CF-DAB981F5560F}"/>
              </a:ext>
            </a:extLst>
          </p:cNvPr>
          <p:cNvSpPr txBox="1"/>
          <p:nvPr/>
        </p:nvSpPr>
        <p:spPr>
          <a:xfrm>
            <a:off x="4040753" y="4505290"/>
            <a:ext cx="1237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75 g hakket grisekød bidrager med 0,5 µg D-vitamin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1753AC2-BA61-4601-B6FF-CC8B21594DA1}"/>
              </a:ext>
            </a:extLst>
          </p:cNvPr>
          <p:cNvSpPr txBox="1"/>
          <p:nvPr/>
        </p:nvSpPr>
        <p:spPr>
          <a:xfrm>
            <a:off x="315311" y="3777992"/>
            <a:ext cx="1448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25 g løg bidrager med 2 mg C-vitamin 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3D40A808-B97D-460A-95D2-292D9702916F}"/>
              </a:ext>
            </a:extLst>
          </p:cNvPr>
          <p:cNvSpPr txBox="1"/>
          <p:nvPr/>
        </p:nvSpPr>
        <p:spPr>
          <a:xfrm>
            <a:off x="855072" y="4643680"/>
            <a:ext cx="1516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100 g broccoli bidrager med 0,7 mg jern og 121 mg C-vitamin</a:t>
            </a:r>
          </a:p>
        </p:txBody>
      </p:sp>
      <p:sp>
        <p:nvSpPr>
          <p:cNvPr id="34" name="Tekstfelt 33">
            <a:extLst>
              <a:ext uri="{FF2B5EF4-FFF2-40B4-BE49-F238E27FC236}">
                <a16:creationId xmlns:a16="http://schemas.microsoft.com/office/drawing/2014/main" id="{489DAB56-981E-4840-9B82-0965BEEC988C}"/>
              </a:ext>
            </a:extLst>
          </p:cNvPr>
          <p:cNvSpPr txBox="1"/>
          <p:nvPr/>
        </p:nvSpPr>
        <p:spPr>
          <a:xfrm>
            <a:off x="8711801" y="2510413"/>
            <a:ext cx="34801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00" dirty="0">
                <a:solidFill>
                  <a:schemeClr val="accent1"/>
                </a:solidFill>
              </a:rPr>
              <a:t>Tip: For at forbrænde 2266 kJ skal du fx</a:t>
            </a:r>
          </a:p>
          <a:p>
            <a:r>
              <a:rPr lang="da-DK" sz="1300" dirty="0">
                <a:solidFill>
                  <a:schemeClr val="accent1"/>
                </a:solidFill>
              </a:rPr>
              <a:t>dyrke aerobic med høj intensitet i ca. 1 time.</a:t>
            </a:r>
          </a:p>
        </p:txBody>
      </p:sp>
      <p:pic>
        <p:nvPicPr>
          <p:cNvPr id="35" name="Billede 34">
            <a:extLst>
              <a:ext uri="{FF2B5EF4-FFF2-40B4-BE49-F238E27FC236}">
                <a16:creationId xmlns:a16="http://schemas.microsoft.com/office/drawing/2014/main" id="{B5169F60-FE02-4DC0-B56A-AADD0B3411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C2BDF37C-2D1C-452D-A454-957AC276FDE6}"/>
              </a:ext>
            </a:extLst>
          </p:cNvPr>
          <p:cNvCxnSpPr>
            <a:cxnSpLocks/>
          </p:cNvCxnSpPr>
          <p:nvPr/>
        </p:nvCxnSpPr>
        <p:spPr>
          <a:xfrm>
            <a:off x="1884119" y="4755868"/>
            <a:ext cx="88557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D98CFA89-1663-46DD-B594-8CC2D3BEDE88}"/>
              </a:ext>
            </a:extLst>
          </p:cNvPr>
          <p:cNvCxnSpPr>
            <a:cxnSpLocks/>
          </p:cNvCxnSpPr>
          <p:nvPr/>
        </p:nvCxnSpPr>
        <p:spPr>
          <a:xfrm>
            <a:off x="1576625" y="3959699"/>
            <a:ext cx="79537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569E9A75-1D76-44C1-B761-5F95E746EC71}"/>
              </a:ext>
            </a:extLst>
          </p:cNvPr>
          <p:cNvCxnSpPr>
            <a:cxnSpLocks/>
          </p:cNvCxnSpPr>
          <p:nvPr/>
        </p:nvCxnSpPr>
        <p:spPr>
          <a:xfrm>
            <a:off x="1073944" y="2934498"/>
            <a:ext cx="79537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8463E940-DD91-48C1-A78B-30B5935D6E13}"/>
              </a:ext>
            </a:extLst>
          </p:cNvPr>
          <p:cNvCxnSpPr>
            <a:cxnSpLocks/>
          </p:cNvCxnSpPr>
          <p:nvPr/>
        </p:nvCxnSpPr>
        <p:spPr>
          <a:xfrm>
            <a:off x="3279382" y="4645328"/>
            <a:ext cx="79537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Lige forbindelse 23">
            <a:extLst>
              <a:ext uri="{FF2B5EF4-FFF2-40B4-BE49-F238E27FC236}">
                <a16:creationId xmlns:a16="http://schemas.microsoft.com/office/drawing/2014/main" id="{DDFCD09F-E9D4-4978-A0AF-8A4AF758DEE7}"/>
              </a:ext>
            </a:extLst>
          </p:cNvPr>
          <p:cNvCxnSpPr>
            <a:cxnSpLocks/>
          </p:cNvCxnSpPr>
          <p:nvPr/>
        </p:nvCxnSpPr>
        <p:spPr>
          <a:xfrm>
            <a:off x="3486749" y="3936712"/>
            <a:ext cx="588009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621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0CB3A5-40E3-47C8-A904-5830C7FB1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7222" y="1728876"/>
            <a:ext cx="3037490" cy="565951"/>
          </a:xfrm>
        </p:spPr>
        <p:txBody>
          <a:bodyPr>
            <a:noAutofit/>
          </a:bodyPr>
          <a:lstStyle/>
          <a:p>
            <a:pPr algn="l"/>
            <a:r>
              <a:rPr lang="da-DK" sz="3200" dirty="0"/>
              <a:t>Mellemmåltid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A714D26-D58E-4E2E-8FCD-76F845F2D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87610" y="6173720"/>
            <a:ext cx="4613011" cy="588610"/>
          </a:xfr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da-DK" sz="1400" dirty="0">
                <a:solidFill>
                  <a:sysClr val="windowText" lastClr="000000"/>
                </a:solidFill>
              </a:rPr>
              <a:t>To glas tør hvidvin på i alt tre dl giver 843 kJ. Det er kun en smule mindre end ét styks frugt + mandler og dadler.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4057D81-6F74-4245-AD36-DCA07DCE7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67649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35F9A87A-9EF4-44AA-974E-C4167E2A80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39" y="2792168"/>
            <a:ext cx="6496957" cy="311511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2EA8D7A-31AD-4482-A5CE-625D7BE474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432" y="2704158"/>
            <a:ext cx="3352800" cy="3027100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88C9AA14-7C7A-43C2-891E-3A696D1210AC}"/>
              </a:ext>
            </a:extLst>
          </p:cNvPr>
          <p:cNvSpPr txBox="1"/>
          <p:nvPr/>
        </p:nvSpPr>
        <p:spPr>
          <a:xfrm>
            <a:off x="438065" y="4189955"/>
            <a:ext cx="1516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15 g mandler bidrager med 0,68 mg jern og 38 mg calcium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4824BF3F-DADF-4317-A013-22BA4C037B87}"/>
              </a:ext>
            </a:extLst>
          </p:cNvPr>
          <p:cNvSpPr txBox="1"/>
          <p:nvPr/>
        </p:nvSpPr>
        <p:spPr>
          <a:xfrm>
            <a:off x="438065" y="3184358"/>
            <a:ext cx="1516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100 g pære bidrager med 3,2 g kostfibre og 5 mg C-vitamin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3F4D4D34-C447-4DFC-BC23-066257AC0DFA}"/>
              </a:ext>
            </a:extLst>
          </p:cNvPr>
          <p:cNvSpPr txBox="1"/>
          <p:nvPr/>
        </p:nvSpPr>
        <p:spPr>
          <a:xfrm>
            <a:off x="3765311" y="4256491"/>
            <a:ext cx="1516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30 g tørret dadler bidrager med 1,9 g kostfibre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FD4FA4F9-C464-455B-A774-A5F0DA7915B6}"/>
              </a:ext>
            </a:extLst>
          </p:cNvPr>
          <p:cNvSpPr/>
          <p:nvPr/>
        </p:nvSpPr>
        <p:spPr>
          <a:xfrm>
            <a:off x="8755597" y="2300179"/>
            <a:ext cx="3352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300" dirty="0">
                <a:solidFill>
                  <a:schemeClr val="accent1"/>
                </a:solidFill>
              </a:rPr>
              <a:t>Tip: For at forbrænde 843 kJ skal du fx</a:t>
            </a:r>
          </a:p>
          <a:p>
            <a:r>
              <a:rPr lang="da-DK" sz="1300" dirty="0">
                <a:solidFill>
                  <a:schemeClr val="accent1"/>
                </a:solidFill>
              </a:rPr>
              <a:t>vande blomster i ca. 1 time og 30 minutter.</a:t>
            </a: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3BD94654-1780-4770-BC97-24D17D7C5F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E8F58020-5DE9-49BD-9EF0-93957264FA41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3160929" y="4579657"/>
            <a:ext cx="60438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D4ED416E-2CDA-4282-9DE1-7EB44491614A}"/>
              </a:ext>
            </a:extLst>
          </p:cNvPr>
          <p:cNvCxnSpPr>
            <a:cxnSpLocks/>
          </p:cNvCxnSpPr>
          <p:nvPr/>
        </p:nvCxnSpPr>
        <p:spPr>
          <a:xfrm>
            <a:off x="1764000" y="4492360"/>
            <a:ext cx="79537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F31B7C4A-4E99-4604-B090-11AC25F66924}"/>
              </a:ext>
            </a:extLst>
          </p:cNvPr>
          <p:cNvCxnSpPr>
            <a:cxnSpLocks/>
          </p:cNvCxnSpPr>
          <p:nvPr/>
        </p:nvCxnSpPr>
        <p:spPr>
          <a:xfrm>
            <a:off x="1764000" y="3526173"/>
            <a:ext cx="79537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078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0CB3A5-40E3-47C8-A904-5830C7FB1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1033" y="1613153"/>
            <a:ext cx="2469931" cy="565951"/>
          </a:xfrm>
        </p:spPr>
        <p:txBody>
          <a:bodyPr>
            <a:noAutofit/>
          </a:bodyPr>
          <a:lstStyle/>
          <a:p>
            <a:pPr algn="l"/>
            <a:r>
              <a:rPr lang="da-DK" sz="3200" dirty="0"/>
              <a:t>Aftensmad</a:t>
            </a:r>
            <a:endParaRPr lang="da-DK" sz="4000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A714D26-D58E-4E2E-8FCD-76F845F2D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295" y="6187117"/>
            <a:ext cx="5926219" cy="565951"/>
          </a:xfr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da-DK" sz="1400" dirty="0">
                <a:solidFill>
                  <a:sysClr val="windowText" lastClr="000000"/>
                </a:solidFill>
              </a:rPr>
              <a:t>Der er 2728 kJ i to stykker pizza med alt godt fra havet på i alt 175 g og ½ liter sodavand. Det er mere end i aftensmåltidet med både ris, kød og grøntsager.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4057D81-6F74-4245-AD36-DCA07DCE7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67649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130753ED-A38F-4B9D-ACB0-78311F8F7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26" y="2291644"/>
            <a:ext cx="6563641" cy="3553321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4052AFA1-1537-4276-BE43-A318CD1250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092" y="2603189"/>
            <a:ext cx="3053339" cy="2916213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6794026-5095-4037-BCED-42AE7611E024}"/>
              </a:ext>
            </a:extLst>
          </p:cNvPr>
          <p:cNvSpPr txBox="1"/>
          <p:nvPr/>
        </p:nvSpPr>
        <p:spPr>
          <a:xfrm>
            <a:off x="3295856" y="2239183"/>
            <a:ext cx="1516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125 g hakket grisekød bidrager 1 µg B12-vitamin og 1,24 mg jern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7E5BC71C-4572-46DE-B928-7CE703A5DE83}"/>
              </a:ext>
            </a:extLst>
          </p:cNvPr>
          <p:cNvSpPr txBox="1"/>
          <p:nvPr/>
        </p:nvSpPr>
        <p:spPr>
          <a:xfrm>
            <a:off x="170941" y="4601980"/>
            <a:ext cx="1516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100 g peberfrugt bidrager med 191 </a:t>
            </a:r>
          </a:p>
          <a:p>
            <a:r>
              <a:rPr lang="da-DK" sz="1200" dirty="0"/>
              <a:t>mg C-vitamin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548E8222-2639-42F4-A78A-67B036B91FA5}"/>
              </a:ext>
            </a:extLst>
          </p:cNvPr>
          <p:cNvSpPr txBox="1"/>
          <p:nvPr/>
        </p:nvSpPr>
        <p:spPr>
          <a:xfrm>
            <a:off x="150201" y="4027775"/>
            <a:ext cx="1516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55 g løg bidrager med 5 mg C-vitamin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E814FFD7-99CB-45C3-AB92-CE87C8502F54}"/>
              </a:ext>
            </a:extLst>
          </p:cNvPr>
          <p:cNvSpPr txBox="1"/>
          <p:nvPr/>
        </p:nvSpPr>
        <p:spPr>
          <a:xfrm>
            <a:off x="147523" y="3231762"/>
            <a:ext cx="1643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50 g brune ris bidrager med 1,2 g kostfibre </a:t>
            </a:r>
          </a:p>
          <a:p>
            <a:r>
              <a:rPr lang="da-DK" sz="1200" dirty="0"/>
              <a:t>og 0,65 mg jern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6590EE13-7A20-4026-B452-B5422100F7A6}"/>
              </a:ext>
            </a:extLst>
          </p:cNvPr>
          <p:cNvSpPr txBox="1"/>
          <p:nvPr/>
        </p:nvSpPr>
        <p:spPr>
          <a:xfrm>
            <a:off x="3703473" y="3199113"/>
            <a:ext cx="1326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150 g tomat bidrager med 22 mg C-vitamin  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7A894172-535C-47C7-AFDE-4FB749799D13}"/>
              </a:ext>
            </a:extLst>
          </p:cNvPr>
          <p:cNvSpPr txBox="1"/>
          <p:nvPr/>
        </p:nvSpPr>
        <p:spPr>
          <a:xfrm>
            <a:off x="3903751" y="4375976"/>
            <a:ext cx="1087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60 g yoghurt bidrager med 82 mg calcium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8A3106BB-17C3-46FD-8489-E26D529616AE}"/>
              </a:ext>
            </a:extLst>
          </p:cNvPr>
          <p:cNvSpPr txBox="1"/>
          <p:nvPr/>
        </p:nvSpPr>
        <p:spPr>
          <a:xfrm>
            <a:off x="198068" y="1840442"/>
            <a:ext cx="1516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accent1"/>
                </a:solidFill>
              </a:rPr>
              <a:t>Tip: Sluk tørsten i vand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4FD72776-73DE-4C91-8729-C2CB02458D64}"/>
              </a:ext>
            </a:extLst>
          </p:cNvPr>
          <p:cNvSpPr/>
          <p:nvPr/>
        </p:nvSpPr>
        <p:spPr>
          <a:xfrm>
            <a:off x="8908514" y="2261037"/>
            <a:ext cx="328348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300" dirty="0">
                <a:solidFill>
                  <a:schemeClr val="accent1"/>
                </a:solidFill>
              </a:rPr>
              <a:t>Tip: For at forbrænde 2728 kJ skal du fx</a:t>
            </a:r>
          </a:p>
          <a:p>
            <a:r>
              <a:rPr lang="nb-NO" sz="1300" dirty="0">
                <a:solidFill>
                  <a:schemeClr val="accent1"/>
                </a:solidFill>
              </a:rPr>
              <a:t>spille badminton i ca. 2 timer og </a:t>
            </a:r>
            <a:r>
              <a:rPr lang="da-DK" sz="1300" dirty="0">
                <a:solidFill>
                  <a:schemeClr val="accent1"/>
                </a:solidFill>
              </a:rPr>
              <a:t>40 minutter.</a:t>
            </a:r>
          </a:p>
        </p:txBody>
      </p:sp>
      <p:pic>
        <p:nvPicPr>
          <p:cNvPr id="38" name="Billede 37">
            <a:extLst>
              <a:ext uri="{FF2B5EF4-FFF2-40B4-BE49-F238E27FC236}">
                <a16:creationId xmlns:a16="http://schemas.microsoft.com/office/drawing/2014/main" id="{F1249D1E-9076-4051-8B38-6313B76DF9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090AAD11-AEA9-4AE7-ABD3-5854F223F94E}"/>
              </a:ext>
            </a:extLst>
          </p:cNvPr>
          <p:cNvCxnSpPr>
            <a:cxnSpLocks/>
          </p:cNvCxnSpPr>
          <p:nvPr/>
        </p:nvCxnSpPr>
        <p:spPr>
          <a:xfrm>
            <a:off x="1659217" y="3454412"/>
            <a:ext cx="79537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Lige forbindelse 23">
            <a:extLst>
              <a:ext uri="{FF2B5EF4-FFF2-40B4-BE49-F238E27FC236}">
                <a16:creationId xmlns:a16="http://schemas.microsoft.com/office/drawing/2014/main" id="{E873D624-1D12-43DC-BB34-EBC05ABA2EAA}"/>
              </a:ext>
            </a:extLst>
          </p:cNvPr>
          <p:cNvCxnSpPr>
            <a:cxnSpLocks/>
          </p:cNvCxnSpPr>
          <p:nvPr/>
        </p:nvCxnSpPr>
        <p:spPr>
          <a:xfrm>
            <a:off x="3186803" y="3464769"/>
            <a:ext cx="506741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Lige forbindelse 25">
            <a:extLst>
              <a:ext uri="{FF2B5EF4-FFF2-40B4-BE49-F238E27FC236}">
                <a16:creationId xmlns:a16="http://schemas.microsoft.com/office/drawing/2014/main" id="{41B85A49-7D46-4F81-8470-801899AD170A}"/>
              </a:ext>
            </a:extLst>
          </p:cNvPr>
          <p:cNvCxnSpPr>
            <a:cxnSpLocks/>
          </p:cNvCxnSpPr>
          <p:nvPr/>
        </p:nvCxnSpPr>
        <p:spPr>
          <a:xfrm>
            <a:off x="1555198" y="4336166"/>
            <a:ext cx="79537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582A7965-07C6-443E-B376-70A8EC1868C0}"/>
              </a:ext>
            </a:extLst>
          </p:cNvPr>
          <p:cNvCxnSpPr>
            <a:cxnSpLocks/>
          </p:cNvCxnSpPr>
          <p:nvPr/>
        </p:nvCxnSpPr>
        <p:spPr>
          <a:xfrm>
            <a:off x="2619516" y="2950604"/>
            <a:ext cx="67634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Lige forbindelse 29">
            <a:extLst>
              <a:ext uri="{FF2B5EF4-FFF2-40B4-BE49-F238E27FC236}">
                <a16:creationId xmlns:a16="http://schemas.microsoft.com/office/drawing/2014/main" id="{6C33A0DB-171A-401B-8CF2-DDB5F5260C9C}"/>
              </a:ext>
            </a:extLst>
          </p:cNvPr>
          <p:cNvCxnSpPr>
            <a:cxnSpLocks/>
          </p:cNvCxnSpPr>
          <p:nvPr/>
        </p:nvCxnSpPr>
        <p:spPr>
          <a:xfrm>
            <a:off x="1369839" y="4699141"/>
            <a:ext cx="158784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Lige forbindelse 31">
            <a:extLst>
              <a:ext uri="{FF2B5EF4-FFF2-40B4-BE49-F238E27FC236}">
                <a16:creationId xmlns:a16="http://schemas.microsoft.com/office/drawing/2014/main" id="{9AF73685-CDD1-49C5-A35C-7EB720D601A1}"/>
              </a:ext>
            </a:extLst>
          </p:cNvPr>
          <p:cNvCxnSpPr>
            <a:cxnSpLocks/>
          </p:cNvCxnSpPr>
          <p:nvPr/>
        </p:nvCxnSpPr>
        <p:spPr>
          <a:xfrm>
            <a:off x="3295856" y="4666954"/>
            <a:ext cx="63852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606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CBA67DE-936C-71FA-4224-B96D194249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2276443"/>
              </p:ext>
            </p:extLst>
          </p:nvPr>
        </p:nvGraphicFramePr>
        <p:xfrm>
          <a:off x="1116028" y="2092565"/>
          <a:ext cx="4979972" cy="3101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Billede 5">
            <a:extLst>
              <a:ext uri="{FF2B5EF4-FFF2-40B4-BE49-F238E27FC236}">
                <a16:creationId xmlns:a16="http://schemas.microsoft.com/office/drawing/2014/main" id="{3B9D1B67-CC99-9046-9602-030E004E56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963" y="2092565"/>
            <a:ext cx="2996066" cy="3055987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59EA7068-2FDF-4EDA-9580-740A457393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6050BD34-2505-44D4-84FD-469FD89491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011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01DFC82C-C1ED-A043-BCBD-F22CEFA8EEED}"/>
              </a:ext>
            </a:extLst>
          </p:cNvPr>
          <p:cNvSpPr txBox="1"/>
          <p:nvPr/>
        </p:nvSpPr>
        <p:spPr>
          <a:xfrm>
            <a:off x="1313964" y="6417364"/>
            <a:ext cx="57492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Kilde</a:t>
            </a:r>
            <a:r>
              <a:rPr lang="en-US" sz="1100" dirty="0"/>
              <a:t>: </a:t>
            </a:r>
            <a:r>
              <a:rPr lang="en-US" sz="1100" dirty="0">
                <a:hlinkClick r:id="rId7"/>
              </a:rPr>
              <a:t>https://altomkost.dk/fakta/naeringsindhold-i-maden/energiprocenter/</a:t>
            </a:r>
            <a:r>
              <a:rPr lang="en-US" sz="1100" dirty="0"/>
              <a:t> 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1F743A6E-FD6F-6A4F-9893-08DCA23F9B10}"/>
              </a:ext>
            </a:extLst>
          </p:cNvPr>
          <p:cNvSpPr txBox="1"/>
          <p:nvPr/>
        </p:nvSpPr>
        <p:spPr>
          <a:xfrm>
            <a:off x="2322037" y="3694410"/>
            <a:ext cx="1327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Kulhydrat: 52 E%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1EA09E59-695D-9E43-AA57-BAA2ACF3783B}"/>
              </a:ext>
            </a:extLst>
          </p:cNvPr>
          <p:cNvSpPr txBox="1"/>
          <p:nvPr/>
        </p:nvSpPr>
        <p:spPr>
          <a:xfrm>
            <a:off x="3530925" y="2893183"/>
            <a:ext cx="1188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Protein</a:t>
            </a:r>
            <a:r>
              <a:rPr lang="en-US" sz="1400" dirty="0"/>
              <a:t>: </a:t>
            </a:r>
            <a:r>
              <a:rPr lang="en-US" sz="1200" dirty="0"/>
              <a:t>15 E%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D9D6718D-CCC9-5C40-B50A-24CEF2F4A13C}"/>
              </a:ext>
            </a:extLst>
          </p:cNvPr>
          <p:cNvSpPr txBox="1"/>
          <p:nvPr/>
        </p:nvSpPr>
        <p:spPr>
          <a:xfrm>
            <a:off x="3877177" y="3801370"/>
            <a:ext cx="1042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Fedt: 33 E%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62F8F76C-D4B3-6049-9485-55C570229A25}"/>
              </a:ext>
            </a:extLst>
          </p:cNvPr>
          <p:cNvSpPr txBox="1"/>
          <p:nvPr/>
        </p:nvSpPr>
        <p:spPr>
          <a:xfrm>
            <a:off x="3935474" y="2602913"/>
            <a:ext cx="1302352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Protein: 10-20 E%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A9709EEE-002D-734D-A2C6-A4CE84397F69}"/>
              </a:ext>
            </a:extLst>
          </p:cNvPr>
          <p:cNvSpPr txBox="1"/>
          <p:nvPr/>
        </p:nvSpPr>
        <p:spPr>
          <a:xfrm>
            <a:off x="4398670" y="4111628"/>
            <a:ext cx="1187550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a-DK" sz="1200" dirty="0"/>
              <a:t>Fedt: 25-40 E%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10145043-4A00-004F-8385-3856816A20A1}"/>
              </a:ext>
            </a:extLst>
          </p:cNvPr>
          <p:cNvSpPr txBox="1"/>
          <p:nvPr/>
        </p:nvSpPr>
        <p:spPr>
          <a:xfrm>
            <a:off x="1505566" y="4187860"/>
            <a:ext cx="1480279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a-DK" sz="1200" dirty="0"/>
              <a:t>Kulhydrat: 45-60 E%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2460A0E1-F2CB-2846-9B2E-1386435FE762}"/>
              </a:ext>
            </a:extLst>
          </p:cNvPr>
          <p:cNvSpPr/>
          <p:nvPr/>
        </p:nvSpPr>
        <p:spPr>
          <a:xfrm>
            <a:off x="8758111" y="3181956"/>
            <a:ext cx="10942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Protein: 22 E%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506F5E6B-88FA-D64C-AE40-1ED856A4A613}"/>
              </a:ext>
            </a:extLst>
          </p:cNvPr>
          <p:cNvSpPr/>
          <p:nvPr/>
        </p:nvSpPr>
        <p:spPr>
          <a:xfrm>
            <a:off x="8846917" y="3832909"/>
            <a:ext cx="9165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dirty="0"/>
              <a:t>Fedt: 23 E%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6CD10B60-6E08-7F40-A2EB-5443EE2C9EFB}"/>
              </a:ext>
            </a:extLst>
          </p:cNvPr>
          <p:cNvSpPr txBox="1"/>
          <p:nvPr/>
        </p:nvSpPr>
        <p:spPr>
          <a:xfrm>
            <a:off x="7500379" y="3801371"/>
            <a:ext cx="1327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Kulhydrat: 55 E%</a:t>
            </a:r>
          </a:p>
        </p:txBody>
      </p:sp>
      <p:pic>
        <p:nvPicPr>
          <p:cNvPr id="22" name="Billede 21">
            <a:extLst>
              <a:ext uri="{FF2B5EF4-FFF2-40B4-BE49-F238E27FC236}">
                <a16:creationId xmlns:a16="http://schemas.microsoft.com/office/drawing/2014/main" id="{DBF7E5D8-FB7F-C34C-B833-6FCF8EAB89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67649"/>
          </a:xfrm>
          <a:prstGeom prst="rect">
            <a:avLst/>
          </a:prstGeom>
        </p:spPr>
      </p:pic>
      <p:sp>
        <p:nvSpPr>
          <p:cNvPr id="21" name="Tekstfelt 20">
            <a:extLst>
              <a:ext uri="{FF2B5EF4-FFF2-40B4-BE49-F238E27FC236}">
                <a16:creationId xmlns:a16="http://schemas.microsoft.com/office/drawing/2014/main" id="{D464BF9E-B951-4A77-B24B-6C4C01BD2EEC}"/>
              </a:ext>
            </a:extLst>
          </p:cNvPr>
          <p:cNvSpPr txBox="1"/>
          <p:nvPr/>
        </p:nvSpPr>
        <p:spPr>
          <a:xfrm>
            <a:off x="1953836" y="5328463"/>
            <a:ext cx="3356042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a-DK" sz="1400" dirty="0"/>
              <a:t>Den anbefalede makronæringsstoffordeling er angivet i energiprocent (E%). </a:t>
            </a:r>
          </a:p>
          <a:p>
            <a:r>
              <a:rPr lang="da-DK" sz="1400" dirty="0"/>
              <a:t>Grå bokse = intervaller. </a:t>
            </a:r>
          </a:p>
          <a:p>
            <a:r>
              <a:rPr lang="da-DK" sz="1400" dirty="0"/>
              <a:t>Diagrammet = middelværdier.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75BFC530-50D1-9A8D-2437-18DDEC71A21B}"/>
              </a:ext>
            </a:extLst>
          </p:cNvPr>
          <p:cNvSpPr txBox="1"/>
          <p:nvPr/>
        </p:nvSpPr>
        <p:spPr>
          <a:xfrm>
            <a:off x="3738935" y="4626136"/>
            <a:ext cx="15602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/>
              <a:t>Heraf max 10 E% mættet fedt</a:t>
            </a:r>
          </a:p>
        </p:txBody>
      </p:sp>
    </p:spTree>
    <p:extLst>
      <p:ext uri="{BB962C8B-B14F-4D97-AF65-F5344CB8AC3E}">
        <p14:creationId xmlns:p14="http://schemas.microsoft.com/office/powerpoint/2010/main" val="470560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5C3316D-FC72-4319-81A5-798BF7B269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sz="1600" dirty="0"/>
              <a:t>Nøglehullet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3062372-37A3-4BE8-A444-BECEF778C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5157787" cy="4093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500" dirty="0"/>
              <a:t>Nøglehullet er Miljø- og Fødevareministeriets officielle ernæringsmærke, der på en enkel og synlig måde gør det nemmere at finde de sundere fødevarer og madretter. 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367120A-67A2-4217-B95E-47B4D2B3AC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da-DK" sz="1600" dirty="0"/>
              <a:t>Fuldkornslogoet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0780DA1-5F87-4C34-8D8D-26E03F1512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9414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500" dirty="0"/>
              <a:t>Vælg brød, knækbrød og pasta med fuldkornslogoet. Børn i alderen 4-10 år anbefales 40-60 gram fuldkorn om dagen, da de ikke spiser så meget mad, mens den øvrige, raske befolkning anbefales at spise 75 gram fuldkorn om dagen. 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807EC4F7-19CE-460D-AD34-D8C0A1A0D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921" y="3514868"/>
            <a:ext cx="5061327" cy="2840288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CD41807E-BD97-4289-8249-88D2B80336A2}"/>
              </a:ext>
            </a:extLst>
          </p:cNvPr>
          <p:cNvSpPr txBox="1"/>
          <p:nvPr/>
        </p:nvSpPr>
        <p:spPr>
          <a:xfrm>
            <a:off x="403274" y="1624761"/>
            <a:ext cx="10948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+mj-lt"/>
              </a:rPr>
              <a:t>Gode redskaber til at træffe sunde madvalg…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60B1AE10-E5D0-4726-9888-744057CDF0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DEB67821-3395-438F-8F9B-E83DF2BD55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011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57500796-F284-5144-89EB-BD4A7201DEEB}"/>
              </a:ext>
            </a:extLst>
          </p:cNvPr>
          <p:cNvSpPr txBox="1"/>
          <p:nvPr/>
        </p:nvSpPr>
        <p:spPr>
          <a:xfrm>
            <a:off x="6411027" y="6596390"/>
            <a:ext cx="32881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Kilde</a:t>
            </a:r>
            <a:r>
              <a:rPr lang="en-US" sz="1100" dirty="0"/>
              <a:t>: </a:t>
            </a:r>
            <a:r>
              <a:rPr lang="en-US" sz="1100" dirty="0">
                <a:hlinkClick r:id="rId6"/>
              </a:rPr>
              <a:t>https://altomkost.dk/maerker/fuldkornslogoet/</a:t>
            </a:r>
            <a:r>
              <a:rPr lang="en-US" sz="1100" dirty="0"/>
              <a:t> 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CD5CEDFA-6258-154F-BF89-06CEBA991B79}"/>
              </a:ext>
            </a:extLst>
          </p:cNvPr>
          <p:cNvSpPr txBox="1"/>
          <p:nvPr/>
        </p:nvSpPr>
        <p:spPr>
          <a:xfrm>
            <a:off x="1328562" y="6571923"/>
            <a:ext cx="35367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Kilde</a:t>
            </a:r>
            <a:r>
              <a:rPr lang="en-US" sz="1100" dirty="0"/>
              <a:t>: </a:t>
            </a:r>
            <a:r>
              <a:rPr lang="en-US" sz="1100" dirty="0">
                <a:hlinkClick r:id="rId7"/>
              </a:rPr>
              <a:t>https://altomkost.dk/maerker/noeglehullet/private/</a:t>
            </a:r>
            <a:r>
              <a:rPr lang="en-US" sz="1100" dirty="0"/>
              <a:t>  </a:t>
            </a: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0DC8FC32-9DB2-3B4C-BA8C-B1AD048397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1558320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AD0C5ED8-A75D-1E40-86AA-824652A6F1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67649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65A7335C-A006-4C62-921E-1B508EB075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298" y="3593638"/>
            <a:ext cx="2682747" cy="268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146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13611CD-2D62-453F-9C4F-C093D817A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3200" dirty="0">
                <a:latin typeface="+mj-lt"/>
              </a:rPr>
              <a:t>Fysisk aktivitet</a:t>
            </a:r>
          </a:p>
          <a:p>
            <a:endParaRPr lang="da-DK" sz="2200" dirty="0"/>
          </a:p>
          <a:p>
            <a:pPr>
              <a:lnSpc>
                <a:spcPct val="150000"/>
              </a:lnSpc>
            </a:pPr>
            <a:r>
              <a:rPr lang="da-DK" sz="2000" dirty="0"/>
              <a:t>Fysisk aktivitet har i alle aldre mange sundhedsfremmende egenskaber</a:t>
            </a:r>
          </a:p>
          <a:p>
            <a:pPr>
              <a:lnSpc>
                <a:spcPct val="150000"/>
              </a:lnSpc>
            </a:pPr>
            <a:r>
              <a:rPr lang="da-DK" sz="2000" dirty="0"/>
              <a:t>Fysisk aktivitet hjælper til at opretholde en sund vægt</a:t>
            </a:r>
          </a:p>
          <a:p>
            <a:pPr>
              <a:lnSpc>
                <a:spcPct val="150000"/>
              </a:lnSpc>
            </a:pPr>
            <a:r>
              <a:rPr lang="da-DK" sz="2000" dirty="0"/>
              <a:t>Høj fysisk aktivitet mindst to gange om ugen af en varighed på 20-30 minutter, fremmer og vedligeholdes kondition, muskelstyrke, bevægelighed og knoglesundhed. Ved høj fysisk aktivitet bliver du forpustet og har svært ved at føre en samtale. </a:t>
            </a:r>
          </a:p>
          <a:p>
            <a:pPr lvl="1">
              <a:lnSpc>
                <a:spcPct val="150000"/>
              </a:lnSpc>
            </a:pPr>
            <a:r>
              <a:rPr lang="da-DK" sz="2000" dirty="0"/>
              <a:t>Fx: svømning, løb, dans eller spinning.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63341139-1679-4D91-A198-54CEA401EE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67649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2C574DE1-D6C4-4F3A-A66F-F5C18AE69C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63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1C8B74-6F3D-471D-A732-C76E18BC4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148" y="2286514"/>
            <a:ext cx="10515600" cy="2580908"/>
          </a:xfrm>
        </p:spPr>
        <p:txBody>
          <a:bodyPr>
            <a:noAutofit/>
          </a:bodyPr>
          <a:lstStyle/>
          <a:p>
            <a:pPr algn="ctr"/>
            <a:br>
              <a:rPr lang="da-DK" sz="4000" b="1" dirty="0"/>
            </a:br>
            <a:r>
              <a:rPr lang="da-DK" sz="4000" dirty="0"/>
              <a:t>Vidste du at… Tomme kalorier, kvinder, 65 kg</a:t>
            </a:r>
            <a:br>
              <a:rPr lang="da-DK" sz="4000" dirty="0"/>
            </a:br>
            <a:r>
              <a:rPr lang="da-DK" sz="4000" dirty="0"/>
              <a:t>kan bestilles eller downloades </a:t>
            </a:r>
            <a:r>
              <a:rPr lang="da-DK" sz="4000" u="sng" dirty="0"/>
              <a:t>gratis</a:t>
            </a:r>
            <a:r>
              <a:rPr lang="da-DK" sz="4000" dirty="0"/>
              <a:t> her:</a:t>
            </a:r>
            <a:br>
              <a:rPr lang="da-DK" sz="4000" dirty="0"/>
            </a:br>
            <a:br>
              <a:rPr lang="da-DK" sz="4000" dirty="0"/>
            </a:br>
            <a:br>
              <a:rPr lang="da-DK" sz="4000" dirty="0"/>
            </a:br>
            <a:r>
              <a:rPr lang="da-DK" sz="4000" dirty="0"/>
              <a:t> 		</a:t>
            </a:r>
            <a:r>
              <a:rPr lang="da-DK" sz="4000" dirty="0">
                <a:hlinkClick r:id="rId2"/>
              </a:rPr>
              <a:t>www.ernæringsfokus.dk</a:t>
            </a:r>
            <a:endParaRPr lang="da-DK" sz="4000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6E0343B-1EFD-4536-A05B-B26268F4D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67649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D50FB381-E029-4549-A738-D7B639FCD8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B46D99E4-D26E-45AB-A9F9-CFAD22B28F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180" y="3326005"/>
            <a:ext cx="2029108" cy="280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02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10967F-F484-46EF-8F4A-F75E5564B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6107" y="1974715"/>
            <a:ext cx="8199783" cy="1549870"/>
          </a:xfrm>
        </p:spPr>
        <p:txBody>
          <a:bodyPr>
            <a:normAutofit/>
          </a:bodyPr>
          <a:lstStyle/>
          <a:p>
            <a:r>
              <a:rPr lang="da-DK" sz="4000" dirty="0"/>
              <a:t>Find masser af inspiration og opskrifter på </a:t>
            </a:r>
            <a:r>
              <a:rPr lang="da-DK" sz="4000" b="1" dirty="0">
                <a:hlinkClick r:id="rId3"/>
              </a:rPr>
              <a:t>voresmad.dk</a:t>
            </a:r>
            <a:endParaRPr lang="da-DK" sz="4000" b="1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3E0EA0C-A9C7-40C9-94BB-7DEA9DE634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115" t="32460" r="24654" b="16257"/>
          <a:stretch/>
        </p:blipFill>
        <p:spPr>
          <a:xfrm>
            <a:off x="4567460" y="4065563"/>
            <a:ext cx="3254024" cy="2574387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966E6407-31E9-4574-BEC7-B1EB798FCE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67649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D991C78D-4CE4-4EA6-A0D9-69F05AC3AE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69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9DA4629F-6C28-4B35-AE03-D15AAF8D2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02193"/>
            <a:ext cx="10515600" cy="3374769"/>
          </a:xfrm>
        </p:spPr>
        <p:txBody>
          <a:bodyPr/>
          <a:lstStyle/>
          <a:p>
            <a:pPr marL="0" indent="0" algn="ctr">
              <a:buNone/>
            </a:pPr>
            <a:r>
              <a:rPr lang="da-DK" sz="4000" b="1" dirty="0"/>
              <a:t>Tomme kalorier – Kvinder, 65 kg</a:t>
            </a:r>
          </a:p>
          <a:p>
            <a:pPr marL="0" indent="0" algn="ctr">
              <a:buNone/>
            </a:pPr>
            <a:endParaRPr lang="da-DK" dirty="0"/>
          </a:p>
          <a:p>
            <a:pPr marL="0" indent="0" algn="ctr">
              <a:buNone/>
            </a:pPr>
            <a:r>
              <a:rPr lang="da-DK" sz="3200" i="1" dirty="0"/>
              <a:t>”Tomme kalorier er ofte nydelsesmidler, der bidrager med energi uden samtidig at indeholde vitaminer og mineraler”</a:t>
            </a:r>
          </a:p>
          <a:p>
            <a:pPr marL="0" indent="0">
              <a:buNone/>
            </a:pPr>
            <a:endParaRPr lang="da-DK" sz="2000" dirty="0"/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0AF2CD6-5495-403E-AFA7-F3841A9CF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67649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005DC2C3-E31D-4598-8CEF-4DBB496E0D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72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13611CD-2D62-453F-9C4F-C093D817A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3974"/>
            <a:ext cx="10515600" cy="45329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3200" dirty="0">
                <a:latin typeface="+mj-lt"/>
              </a:rPr>
              <a:t>                    </a:t>
            </a:r>
          </a:p>
          <a:p>
            <a:pPr marL="0" indent="0" algn="ctr">
              <a:buNone/>
            </a:pPr>
            <a:r>
              <a:rPr lang="da-DK" sz="3200" dirty="0">
                <a:latin typeface="+mj-lt"/>
              </a:rPr>
              <a:t>       De officielle Kostråd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79DBED16-86B6-4C81-AC80-07A296AD8C98}"/>
              </a:ext>
            </a:extLst>
          </p:cNvPr>
          <p:cNvSpPr txBox="1"/>
          <p:nvPr/>
        </p:nvSpPr>
        <p:spPr>
          <a:xfrm>
            <a:off x="4711062" y="2999080"/>
            <a:ext cx="524033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sz="2200" dirty="0"/>
              <a:t>De officielle Kostråd er de mest velbegrundede råd vi har for en sund livsstil.</a:t>
            </a:r>
          </a:p>
          <a:p>
            <a:pPr marL="285750" indent="-285750">
              <a:buFontTx/>
              <a:buChar char="-"/>
            </a:pPr>
            <a:endParaRPr lang="da-DK" sz="2200" dirty="0"/>
          </a:p>
          <a:p>
            <a:pPr marL="285750" indent="-285750">
              <a:buFontTx/>
              <a:buChar char="-"/>
            </a:pPr>
            <a:r>
              <a:rPr lang="da-DK" sz="2200" dirty="0"/>
              <a:t>Ved at følge De officielle Kostråd får de fleste dækket behovet for vitaminer, mineraler og andre vigtige næringsstoffer.</a:t>
            </a:r>
          </a:p>
          <a:p>
            <a:endParaRPr lang="da-DK" sz="2200" dirty="0"/>
          </a:p>
          <a:p>
            <a:pPr marL="285750" indent="-285750">
              <a:buFontTx/>
              <a:buChar char="-"/>
            </a:pPr>
            <a:r>
              <a:rPr lang="da-DK" sz="2200" dirty="0"/>
              <a:t>Anbefalingerne tager udgangspunkt i sundhed først, så klima. 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2CF2E407-3A7B-47E5-8CDC-72A8BAD97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D71E13C8-2B88-E34E-B3B4-CD401FE3B48A}"/>
              </a:ext>
            </a:extLst>
          </p:cNvPr>
          <p:cNvSpPr txBox="1"/>
          <p:nvPr/>
        </p:nvSpPr>
        <p:spPr>
          <a:xfrm>
            <a:off x="478988" y="5461293"/>
            <a:ext cx="32553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Kilde</a:t>
            </a:r>
            <a:r>
              <a:rPr lang="en-US" sz="1100" dirty="0"/>
              <a:t>: </a:t>
            </a:r>
            <a:r>
              <a:rPr lang="en-US" sz="1100" dirty="0">
                <a:hlinkClick r:id="rId4"/>
              </a:rPr>
              <a:t>https://altomkost.dk/raad-og-anbefalinger/de-officielle-kostraad-godt-for-sundhed-og-klima/</a:t>
            </a:r>
            <a:r>
              <a:rPr lang="en-US" sz="1100" dirty="0"/>
              <a:t> </a:t>
            </a:r>
          </a:p>
        </p:txBody>
      </p:sp>
      <p:pic>
        <p:nvPicPr>
          <p:cNvPr id="1026" name="Picture 2" descr="De officielle Kostråd - godt for sundhed og klima - Alt om kost">
            <a:extLst>
              <a:ext uri="{FF2B5EF4-FFF2-40B4-BE49-F238E27FC236}">
                <a16:creationId xmlns:a16="http://schemas.microsoft.com/office/drawing/2014/main" id="{EED90B46-48DA-6D4F-8BAC-EB552651D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43" y="1808484"/>
            <a:ext cx="2605532" cy="355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1B16F51A-5E2D-442D-A9DF-1B783B24E8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6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04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felt 14">
            <a:extLst>
              <a:ext uri="{FF2B5EF4-FFF2-40B4-BE49-F238E27FC236}">
                <a16:creationId xmlns:a16="http://schemas.microsoft.com/office/drawing/2014/main" id="{0DA9D4C5-5BAB-45E2-99F6-8F8835F06162}"/>
              </a:ext>
            </a:extLst>
          </p:cNvPr>
          <p:cNvSpPr txBox="1"/>
          <p:nvPr/>
        </p:nvSpPr>
        <p:spPr>
          <a:xfrm>
            <a:off x="6026227" y="49913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A1976882-1AB8-4636-9972-8FB037EBFC06}"/>
              </a:ext>
            </a:extLst>
          </p:cNvPr>
          <p:cNvSpPr txBox="1"/>
          <p:nvPr/>
        </p:nvSpPr>
        <p:spPr>
          <a:xfrm>
            <a:off x="320522" y="1599390"/>
            <a:ext cx="10104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+mj-lt"/>
              </a:rPr>
              <a:t>Anbefalinger for kvinder</a:t>
            </a:r>
            <a:endParaRPr lang="da-DK" sz="1600" dirty="0">
              <a:latin typeface="+mj-lt"/>
            </a:endParaRPr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CDB4EE60-2F01-4979-A0F7-399B7959D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432" y="5975884"/>
            <a:ext cx="1046736" cy="598878"/>
          </a:xfrm>
          <a:prstGeom prst="rect">
            <a:avLst/>
          </a:prstGeom>
        </p:spPr>
      </p:pic>
      <p:sp>
        <p:nvSpPr>
          <p:cNvPr id="19" name="Tekstfelt 18">
            <a:extLst>
              <a:ext uri="{FF2B5EF4-FFF2-40B4-BE49-F238E27FC236}">
                <a16:creationId xmlns:a16="http://schemas.microsoft.com/office/drawing/2014/main" id="{BAEBA6BF-18F2-224B-A737-C9472DDDA00F}"/>
              </a:ext>
            </a:extLst>
          </p:cNvPr>
          <p:cNvSpPr txBox="1"/>
          <p:nvPr/>
        </p:nvSpPr>
        <p:spPr>
          <a:xfrm>
            <a:off x="1997778" y="3771428"/>
            <a:ext cx="16416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sz="1400" dirty="0"/>
              <a:t>Kvinder har et råderum på 5 alm. portioner tomme kalorier per uge.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62C4FA83-0F19-B145-8B5F-9C90E8F1E12D}"/>
              </a:ext>
            </a:extLst>
          </p:cNvPr>
          <p:cNvSpPr txBox="1"/>
          <p:nvPr/>
        </p:nvSpPr>
        <p:spPr>
          <a:xfrm>
            <a:off x="2014732" y="2263797"/>
            <a:ext cx="16416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sz="1400" dirty="0"/>
              <a:t>Kvinder bør højst drikke ½ l søde drikke om ugen.</a:t>
            </a:r>
          </a:p>
        </p:txBody>
      </p:sp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09E59774-A4F8-9E4F-92C0-E94852FB97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0"/>
          <a:stretch/>
        </p:blipFill>
        <p:spPr>
          <a:xfrm>
            <a:off x="416135" y="2263500"/>
            <a:ext cx="1488681" cy="1415045"/>
          </a:xfrm>
          <a:prstGeom prst="rect">
            <a:avLst/>
          </a:prstGeom>
        </p:spPr>
      </p:pic>
      <p:pic>
        <p:nvPicPr>
          <p:cNvPr id="7" name="Billede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C730C64F-2B93-B741-B46D-BDB89D610F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546" y="3857582"/>
            <a:ext cx="1423368" cy="2257200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85AB8301-2F44-1541-86B3-2F649CB40390}"/>
              </a:ext>
            </a:extLst>
          </p:cNvPr>
          <p:cNvSpPr txBox="1"/>
          <p:nvPr/>
        </p:nvSpPr>
        <p:spPr>
          <a:xfrm>
            <a:off x="5499078" y="3857582"/>
            <a:ext cx="1789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sz="1400" dirty="0"/>
              <a:t>Kvinder anbefales at spise 600 g grøntsager og frugter om dagen.  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DBC443C8-6F97-A848-A6BF-5B9310B51CA5}"/>
              </a:ext>
            </a:extLst>
          </p:cNvPr>
          <p:cNvSpPr txBox="1"/>
          <p:nvPr/>
        </p:nvSpPr>
        <p:spPr>
          <a:xfrm>
            <a:off x="9605694" y="3831147"/>
            <a:ext cx="21581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sz="1400" dirty="0"/>
              <a:t>Det anbefales at spise 350 g fisk om ugen, heraf 200 g fede fisk</a:t>
            </a:r>
          </a:p>
        </p:txBody>
      </p:sp>
      <p:pic>
        <p:nvPicPr>
          <p:cNvPr id="13" name="Billede 12" descr="Et billede, der indeholder tekst, fisk&#10;&#10;Automatisk genereret beskrivelse">
            <a:extLst>
              <a:ext uri="{FF2B5EF4-FFF2-40B4-BE49-F238E27FC236}">
                <a16:creationId xmlns:a16="http://schemas.microsoft.com/office/drawing/2014/main" id="{D64C8DDF-E893-444C-9EF4-EF36B55711A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25"/>
          <a:stretch/>
        </p:blipFill>
        <p:spPr>
          <a:xfrm>
            <a:off x="8112996" y="3857582"/>
            <a:ext cx="1452280" cy="1012801"/>
          </a:xfrm>
          <a:prstGeom prst="rect">
            <a:avLst/>
          </a:prstGeom>
        </p:spPr>
      </p:pic>
      <p:pic>
        <p:nvPicPr>
          <p:cNvPr id="17" name="Billede 16" descr="Et billede, der indeholder tekst, elektronik, cd&#10;&#10;Automatisk genereret beskrivelse">
            <a:extLst>
              <a:ext uri="{FF2B5EF4-FFF2-40B4-BE49-F238E27FC236}">
                <a16:creationId xmlns:a16="http://schemas.microsoft.com/office/drawing/2014/main" id="{B61DCC44-BA2E-7740-91E1-3EB139BA76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390" y="2263500"/>
            <a:ext cx="1423368" cy="1415045"/>
          </a:xfrm>
          <a:prstGeom prst="rect">
            <a:avLst/>
          </a:prstGeom>
        </p:spPr>
      </p:pic>
      <p:sp>
        <p:nvSpPr>
          <p:cNvPr id="20" name="Tekstfelt 19">
            <a:extLst>
              <a:ext uri="{FF2B5EF4-FFF2-40B4-BE49-F238E27FC236}">
                <a16:creationId xmlns:a16="http://schemas.microsoft.com/office/drawing/2014/main" id="{92019234-6C39-D74E-B9AC-81E67C4AAC85}"/>
              </a:ext>
            </a:extLst>
          </p:cNvPr>
          <p:cNvSpPr txBox="1"/>
          <p:nvPr/>
        </p:nvSpPr>
        <p:spPr>
          <a:xfrm>
            <a:off x="5494674" y="2230709"/>
            <a:ext cx="23628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sz="1400" dirty="0"/>
              <a:t>Det anbefales at få 250 ml mælk eller mælkeprodukt og 20 g ost om dagen eller 350 ml mælk eller mælkeprodukt hvis du ikke spiser ost.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6A16C6C2-98EC-A74C-9615-1C49A65375C0}"/>
              </a:ext>
            </a:extLst>
          </p:cNvPr>
          <p:cNvSpPr txBox="1"/>
          <p:nvPr/>
        </p:nvSpPr>
        <p:spPr>
          <a:xfrm>
            <a:off x="9610646" y="2184166"/>
            <a:ext cx="19329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sz="1400" dirty="0"/>
              <a:t>Anbefalingerne lyder på 75 g fuldkorn om dagen.</a:t>
            </a:r>
          </a:p>
        </p:txBody>
      </p:sp>
      <p:pic>
        <p:nvPicPr>
          <p:cNvPr id="24" name="Billede 23">
            <a:extLst>
              <a:ext uri="{FF2B5EF4-FFF2-40B4-BE49-F238E27FC236}">
                <a16:creationId xmlns:a16="http://schemas.microsoft.com/office/drawing/2014/main" id="{5E224826-2873-534F-AC6F-96E3DCC3BC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996" y="2263500"/>
            <a:ext cx="1423369" cy="1423369"/>
          </a:xfrm>
          <a:prstGeom prst="rect">
            <a:avLst/>
          </a:prstGeom>
        </p:spPr>
      </p:pic>
      <p:sp>
        <p:nvSpPr>
          <p:cNvPr id="27" name="Tekstfelt 26">
            <a:extLst>
              <a:ext uri="{FF2B5EF4-FFF2-40B4-BE49-F238E27FC236}">
                <a16:creationId xmlns:a16="http://schemas.microsoft.com/office/drawing/2014/main" id="{60ECDCA5-6839-2D4F-928D-B8E29947BDE4}"/>
              </a:ext>
            </a:extLst>
          </p:cNvPr>
          <p:cNvSpPr txBox="1"/>
          <p:nvPr/>
        </p:nvSpPr>
        <p:spPr>
          <a:xfrm>
            <a:off x="0" y="6613582"/>
            <a:ext cx="17880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Kilde</a:t>
            </a:r>
            <a:r>
              <a:rPr lang="en-US" sz="1100" dirty="0"/>
              <a:t>: </a:t>
            </a:r>
            <a:r>
              <a:rPr lang="en-US" sz="1100" dirty="0" err="1"/>
              <a:t>altomkost.dk</a:t>
            </a:r>
            <a:r>
              <a:rPr lang="en-US" sz="1100" dirty="0"/>
              <a:t> </a:t>
            </a:r>
          </a:p>
        </p:txBody>
      </p:sp>
      <p:pic>
        <p:nvPicPr>
          <p:cNvPr id="22" name="Billede 21">
            <a:extLst>
              <a:ext uri="{FF2B5EF4-FFF2-40B4-BE49-F238E27FC236}">
                <a16:creationId xmlns:a16="http://schemas.microsoft.com/office/drawing/2014/main" id="{FDF64D98-F61D-6949-9FF7-FCE3EA378C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785"/>
            <a:ext cx="12192000" cy="1567649"/>
          </a:xfrm>
          <a:prstGeom prst="rect">
            <a:avLst/>
          </a:prstGeom>
        </p:spPr>
      </p:pic>
      <p:pic>
        <p:nvPicPr>
          <p:cNvPr id="5" name="Billede 4" descr="Et billede, der indeholder adskillige, arrangeret&#10;&#10;Automatisk genereret beskrivelse">
            <a:extLst>
              <a:ext uri="{FF2B5EF4-FFF2-40B4-BE49-F238E27FC236}">
                <a16:creationId xmlns:a16="http://schemas.microsoft.com/office/drawing/2014/main" id="{9D9EB81F-8831-4444-8F0E-1B19BE6525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32" y="3758401"/>
            <a:ext cx="1488681" cy="285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15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7FC75A75-E3A4-4BD4-808B-A96A1FEC3B2E}"/>
              </a:ext>
            </a:extLst>
          </p:cNvPr>
          <p:cNvSpPr txBox="1"/>
          <p:nvPr/>
        </p:nvSpPr>
        <p:spPr>
          <a:xfrm>
            <a:off x="590550" y="1933927"/>
            <a:ext cx="110109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solidFill>
                  <a:prstClr val="black"/>
                </a:solidFill>
                <a:latin typeface="+mj-lt"/>
              </a:rPr>
              <a:t>D vitamin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2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200" dirty="0">
                <a:solidFill>
                  <a:prstClr val="black"/>
                </a:solidFill>
              </a:rPr>
              <a:t>D-vitamin </a:t>
            </a:r>
            <a:r>
              <a:rPr lang="da-DK" sz="2200" dirty="0"/>
              <a:t>er et fedtopløseligt vitamin, og er nødvendigt for bl.a. at calcium kan optages i kroppen og dermed styrke kroppens knogler og tænder.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200" dirty="0"/>
              <a:t>D-vitamin syntetiseres i huden via solens stråler, og hovedparten af befolkningen får dækket deres behov for D-vitamin ad denne vej.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200" dirty="0"/>
              <a:t>D-vitamin findes også i en begrænset mængde fødevarer, men særligt fede fisk som fx laks, sild, ål og makrel er gode kilder til D-vitamin</a:t>
            </a:r>
            <a:br>
              <a:rPr lang="da-DK" sz="1400" dirty="0"/>
            </a:b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4467061-2512-4A2F-B794-1F4F90F53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67649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887B6680-C85C-44DB-913F-F88BBDA76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AD1A8E90-51ED-7446-9150-FACB05E8313B}"/>
              </a:ext>
            </a:extLst>
          </p:cNvPr>
          <p:cNvSpPr txBox="1"/>
          <p:nvPr/>
        </p:nvSpPr>
        <p:spPr>
          <a:xfrm>
            <a:off x="0" y="6571923"/>
            <a:ext cx="7326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Kilde</a:t>
            </a:r>
            <a:r>
              <a:rPr lang="en-US" sz="1100" dirty="0"/>
              <a:t>: </a:t>
            </a:r>
            <a:r>
              <a:rPr lang="en-US" sz="1100" dirty="0">
                <a:hlinkClick r:id="rId4"/>
              </a:rPr>
              <a:t>https://altomkost.dk/fakta/naeringsindhold-i-maden/d-vitamin/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9638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5789805-05C5-4670-B273-D1DC701BF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3200" b="1" dirty="0">
                <a:latin typeface="+mj-lt"/>
                <a:cs typeface="Calibri" panose="020F0502020204030204" pitchFamily="34" charset="0"/>
              </a:rPr>
              <a:t>Jern</a:t>
            </a:r>
            <a:br>
              <a:rPr lang="da-DK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a-DK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sz="2200" dirty="0"/>
              <a:t>Generelt får danskerne tilstrækkeligt med jern, men kvinder i den fødedygtige alder har dog ofte et utilstrækkeligt indtag af jern</a:t>
            </a:r>
            <a:br>
              <a:rPr lang="da-DK" sz="2200" dirty="0"/>
            </a:br>
            <a:endParaRPr lang="da-DK" sz="2200" dirty="0"/>
          </a:p>
          <a:p>
            <a:r>
              <a:rPr lang="da-DK" sz="2200" dirty="0"/>
              <a:t>Kvinder i den fødedygtige alder har et øget behov for jern pga. jerntab ved menstruation</a:t>
            </a:r>
            <a:br>
              <a:rPr lang="da-DK" sz="2200" dirty="0"/>
            </a:br>
            <a:endParaRPr lang="da-DK" sz="2200" dirty="0"/>
          </a:p>
          <a:p>
            <a:r>
              <a:rPr lang="da-DK" sz="2200" dirty="0"/>
              <a:t>Under graviditet anbefales det at tage 40-50 mg jern dagligt fra 10. graviditetsuge</a:t>
            </a:r>
            <a:br>
              <a:rPr lang="da-DK" sz="2200" dirty="0"/>
            </a:br>
            <a:endParaRPr lang="da-DK" sz="2200" dirty="0"/>
          </a:p>
          <a:p>
            <a:r>
              <a:rPr lang="da-DK" sz="2200" dirty="0"/>
              <a:t>Danskerne får primært jern fra brød og korn, kød, kartofler og grøntsager, som hver bidrager med hhv. 32%, 20% og 16% af jernindtaget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B4EE7B43-43EC-4CBE-867A-DFB8D5751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67649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4ECE4EA-E9EE-4901-8186-ADA55D605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E84DC63C-2996-A34B-8B0F-96392C199DC0}"/>
              </a:ext>
            </a:extLst>
          </p:cNvPr>
          <p:cNvSpPr txBox="1"/>
          <p:nvPr/>
        </p:nvSpPr>
        <p:spPr>
          <a:xfrm>
            <a:off x="0" y="6571923"/>
            <a:ext cx="5962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Kilde</a:t>
            </a:r>
            <a:r>
              <a:rPr lang="en-US" sz="1100" dirty="0"/>
              <a:t>: </a:t>
            </a:r>
            <a:r>
              <a:rPr lang="en-US" sz="1100" dirty="0">
                <a:hlinkClick r:id="rId4"/>
              </a:rPr>
              <a:t>https://altomkost.dk/fakta/naeringsindhold-i-maden/jern/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6322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13611CD-2D62-453F-9C4F-C093D817A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339" y="2409712"/>
            <a:ext cx="10785906" cy="4318634"/>
          </a:xfrm>
        </p:spPr>
        <p:txBody>
          <a:bodyPr>
            <a:normAutofit/>
          </a:bodyPr>
          <a:lstStyle/>
          <a:p>
            <a:r>
              <a:rPr lang="da-DK" sz="1800" b="1" dirty="0"/>
              <a:t>Frugt og grønt: </a:t>
            </a:r>
            <a:r>
              <a:rPr lang="da-DK" sz="1800" dirty="0"/>
              <a:t>Kvinder indtager i gennemsnit 212 g frugter og 206 g grøntsager om dagen. De ligger højere i det daglige indtag i forhold til mænd, men stadig i underkanten ift. den anbefalede daglige mængde på 600 g/dag.</a:t>
            </a:r>
          </a:p>
          <a:p>
            <a:r>
              <a:rPr lang="da-DK" sz="1800" b="1" dirty="0"/>
              <a:t>Kød: </a:t>
            </a:r>
            <a:r>
              <a:rPr lang="da-DK" sz="1800" dirty="0"/>
              <a:t>I gennemsnit er indtaget af kød blandt 18-75 årige danske kvinder 99 g/dag. Det er mere end den vejledende ugentlig mængde på 350 g/uge. </a:t>
            </a:r>
          </a:p>
          <a:p>
            <a:r>
              <a:rPr lang="da-DK" sz="1800" b="1" dirty="0"/>
              <a:t>Fuldkorn: </a:t>
            </a:r>
            <a:r>
              <a:rPr lang="da-DK" sz="1800" dirty="0"/>
              <a:t>Kvinder indtager i gennemsnit 61 g fuldkorn om dagen, hvilket er i underkanten ift. den anbefalede daglige mængde på 75 g/dag.</a:t>
            </a:r>
          </a:p>
          <a:p>
            <a:r>
              <a:rPr lang="da-DK" sz="1800" b="1" dirty="0"/>
              <a:t>Kostfibre:</a:t>
            </a:r>
            <a:r>
              <a:rPr lang="da-DK" sz="1800" dirty="0"/>
              <a:t> I gennemsnit indtager danske kvinder 21 g kostfibre om dagen. Det er i underkanten af den anbefalede mængde 30 g/dag.</a:t>
            </a:r>
          </a:p>
          <a:p>
            <a:r>
              <a:rPr lang="da-DK" sz="1800" b="1" dirty="0"/>
              <a:t>Mættet fedt: </a:t>
            </a:r>
            <a:r>
              <a:rPr lang="da-DK" sz="1800" dirty="0"/>
              <a:t>Indtaget af mættet fedt er for højt for alle aldersgrupper, da det ligger på 14 E% og dermed  overstiger den maksimalt anbefalede grænse på 10 E%. </a:t>
            </a:r>
          </a:p>
          <a:p>
            <a:r>
              <a:rPr lang="da-DK" sz="1800" b="1" dirty="0"/>
              <a:t>Alkohol: </a:t>
            </a:r>
            <a:r>
              <a:rPr lang="da-DK" sz="1800" dirty="0"/>
              <a:t>Fordelingen af indtaget af alkohol er skævt fordelt, men kvinder drikker i gennemsnit 11 g/dag – hvilket er en anelse mere end maksimumsgrænsen på 10 g/dag. Det anbefales at indtaget af alkohol ikke overstiger 5 E%.</a:t>
            </a:r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948B5F65-91DA-410A-8A43-3338DF7F4F47}"/>
              </a:ext>
            </a:extLst>
          </p:cNvPr>
          <p:cNvSpPr/>
          <p:nvPr/>
        </p:nvSpPr>
        <p:spPr>
          <a:xfrm>
            <a:off x="828339" y="1733265"/>
            <a:ext cx="48479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3200" b="1" dirty="0">
                <a:latin typeface="+mj-lt"/>
              </a:rPr>
              <a:t>Kostvaner for danske kvinder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9DFE174-A956-4B08-B03E-4121121E0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67649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3DEC23A-F272-452A-9241-B22EB90DE4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75935D40-7AF5-4145-9030-1814469EB82F}"/>
              </a:ext>
            </a:extLst>
          </p:cNvPr>
          <p:cNvSpPr txBox="1"/>
          <p:nvPr/>
        </p:nvSpPr>
        <p:spPr>
          <a:xfrm>
            <a:off x="0" y="6571923"/>
            <a:ext cx="3133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Kilde</a:t>
            </a:r>
            <a:r>
              <a:rPr lang="en-US" sz="1100" dirty="0"/>
              <a:t>: DTU “</a:t>
            </a:r>
            <a:r>
              <a:rPr lang="en-US" sz="1100" dirty="0" err="1"/>
              <a:t>Danskernes</a:t>
            </a:r>
            <a:r>
              <a:rPr lang="en-US" sz="1100" dirty="0"/>
              <a:t> </a:t>
            </a:r>
            <a:r>
              <a:rPr lang="en-US" sz="1100" dirty="0" err="1"/>
              <a:t>Kostvaner</a:t>
            </a:r>
            <a:r>
              <a:rPr lang="en-US" sz="1100" dirty="0"/>
              <a:t> 2011-2013” </a:t>
            </a:r>
          </a:p>
        </p:txBody>
      </p:sp>
    </p:spTree>
    <p:extLst>
      <p:ext uri="{BB962C8B-B14F-4D97-AF65-F5344CB8AC3E}">
        <p14:creationId xmlns:p14="http://schemas.microsoft.com/office/powerpoint/2010/main" val="3018954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0CB3A5-40E3-47C8-A904-5830C7FB1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7733" y="2245280"/>
            <a:ext cx="9516533" cy="3478484"/>
          </a:xfrm>
        </p:spPr>
        <p:txBody>
          <a:bodyPr>
            <a:normAutofit fontScale="90000"/>
          </a:bodyPr>
          <a:lstStyle/>
          <a:p>
            <a:r>
              <a:rPr lang="da-DK" sz="4400" dirty="0"/>
              <a:t>Dagskostforslag til </a:t>
            </a:r>
            <a:r>
              <a:rPr lang="da-DK" sz="4400" b="1" dirty="0"/>
              <a:t>kvinder</a:t>
            </a:r>
            <a:r>
              <a:rPr lang="da-DK" sz="4400" dirty="0"/>
              <a:t>, </a:t>
            </a:r>
            <a:br>
              <a:rPr lang="da-DK" sz="4400" dirty="0"/>
            </a:br>
            <a:r>
              <a:rPr lang="da-DK" sz="4400" dirty="0"/>
              <a:t>ca. 8700 kJ = 2070 kcal </a:t>
            </a:r>
            <a:br>
              <a:rPr lang="da-DK" sz="4400" dirty="0"/>
            </a:br>
            <a:r>
              <a:rPr lang="da-DK" sz="4400" dirty="0"/>
              <a:t>fordelt på </a:t>
            </a:r>
            <a:br>
              <a:rPr lang="da-DK" sz="4400" dirty="0"/>
            </a:br>
            <a:r>
              <a:rPr lang="da-DK" sz="4400" dirty="0"/>
              <a:t>3 hovedmåltider og 2 mellemmåltider</a:t>
            </a:r>
            <a:br>
              <a:rPr lang="da-DK" sz="4400" dirty="0"/>
            </a:br>
            <a:r>
              <a:rPr lang="da-DK" sz="4400" dirty="0"/>
              <a:t>+ forslag til fysisk aktivitet</a:t>
            </a:r>
            <a:br>
              <a:rPr lang="da-DK" dirty="0"/>
            </a:b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4057D81-6F74-4245-AD36-DCA07DCE7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67649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3DE242B6-C91D-4E87-9A26-F83B57EBA194}"/>
              </a:ext>
            </a:extLst>
          </p:cNvPr>
          <p:cNvSpPr txBox="1"/>
          <p:nvPr/>
        </p:nvSpPr>
        <p:spPr>
          <a:xfrm>
            <a:off x="0" y="6334780"/>
            <a:ext cx="769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i="1" dirty="0"/>
              <a:t>Energimængden passer  til en kvinde med moderat aktivitetsniveau og med en referencevægt på 65 kg.</a:t>
            </a:r>
          </a:p>
          <a:p>
            <a:r>
              <a:rPr lang="da-DK" sz="1400" i="1" dirty="0"/>
              <a:t>De valgte aktiviteter er alle med moderat intensitet med mindre andet er angivet.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870D841E-2783-4437-A7AE-9985606726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37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0CB3A5-40E3-47C8-A904-5830C7FB1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9547" y="1649701"/>
            <a:ext cx="2743200" cy="565951"/>
          </a:xfrm>
        </p:spPr>
        <p:txBody>
          <a:bodyPr>
            <a:noAutofit/>
          </a:bodyPr>
          <a:lstStyle/>
          <a:p>
            <a:pPr algn="l"/>
            <a:r>
              <a:rPr lang="da-DK" sz="3200" dirty="0"/>
              <a:t>Morgenmad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A714D26-D58E-4E2E-8FCD-76F845F2D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8555" y="6236307"/>
            <a:ext cx="7085183" cy="565951"/>
          </a:xfr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da-DK" sz="1400" dirty="0">
                <a:solidFill>
                  <a:sysClr val="windowText" lastClr="000000"/>
                </a:solidFill>
              </a:rPr>
              <a:t>Der er 3373 kJ i en croissant på 135 g og en stor karamellatte. Det er tæt på dobbelt så meget energi som morgenmåltidet med A-38, bær, mysli, smoothie + lille latte med minimælk.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4057D81-6F74-4245-AD36-DCA07DCE7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67649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194295F0-BA78-4EFF-A4EF-3E84C9422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72" y="2184503"/>
            <a:ext cx="6153063" cy="3570973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7EDC273F-9CFD-456C-8770-3B98DB644E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996" y="2727899"/>
            <a:ext cx="3002606" cy="2790032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220BD11D-0C52-4234-96C0-FAD5E778C295}"/>
              </a:ext>
            </a:extLst>
          </p:cNvPr>
          <p:cNvSpPr txBox="1"/>
          <p:nvPr/>
        </p:nvSpPr>
        <p:spPr>
          <a:xfrm>
            <a:off x="510634" y="4475526"/>
            <a:ext cx="1637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200 g skyr bidrager med 9 g protein og 240 mg calcium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6232F4BA-4CCD-4205-BF5E-67223FFAFB43}"/>
              </a:ext>
            </a:extLst>
          </p:cNvPr>
          <p:cNvSpPr txBox="1"/>
          <p:nvPr/>
        </p:nvSpPr>
        <p:spPr>
          <a:xfrm>
            <a:off x="713503" y="3617558"/>
            <a:ext cx="1313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30 g mysli bidrager med 2,6 g kostfibre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8DCB3BC6-420A-4736-8553-9F53A737EA64}"/>
              </a:ext>
            </a:extLst>
          </p:cNvPr>
          <p:cNvSpPr txBox="1"/>
          <p:nvPr/>
        </p:nvSpPr>
        <p:spPr>
          <a:xfrm>
            <a:off x="3866914" y="4216738"/>
            <a:ext cx="1625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30 g blåbær bidrager med 13 mg C-vitamin og 0,24 mg jern 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F45EAF32-9A5D-43EE-8F75-4E2F30FDDBA3}"/>
              </a:ext>
            </a:extLst>
          </p:cNvPr>
          <p:cNvSpPr txBox="1"/>
          <p:nvPr/>
        </p:nvSpPr>
        <p:spPr>
          <a:xfrm>
            <a:off x="3894667" y="3408825"/>
            <a:ext cx="1313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30 g hindbær bidrager med 0,16 mg jern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85AB6D8B-C94C-4678-B529-1BDC26DD9ED7}"/>
              </a:ext>
            </a:extLst>
          </p:cNvPr>
          <p:cNvSpPr txBox="1"/>
          <p:nvPr/>
        </p:nvSpPr>
        <p:spPr>
          <a:xfrm>
            <a:off x="3158448" y="2387495"/>
            <a:ext cx="1541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150 g smoothie med banan bidrager med 255 mg kalium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D9AC0146-E054-4BFE-9DD6-81BD19B0377F}"/>
              </a:ext>
            </a:extLst>
          </p:cNvPr>
          <p:cNvSpPr txBox="1"/>
          <p:nvPr/>
        </p:nvSpPr>
        <p:spPr>
          <a:xfrm>
            <a:off x="8699318" y="2379486"/>
            <a:ext cx="30026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00" dirty="0">
                <a:solidFill>
                  <a:schemeClr val="accent1"/>
                </a:solidFill>
              </a:rPr>
              <a:t>TIP: For at forbrænde 3373 kJ skal du fx cykle med jævnt tempo i ca. 2 timer.</a:t>
            </a:r>
          </a:p>
        </p:txBody>
      </p:sp>
      <p:sp>
        <p:nvSpPr>
          <p:cNvPr id="35" name="Tekstfelt 34">
            <a:extLst>
              <a:ext uri="{FF2B5EF4-FFF2-40B4-BE49-F238E27FC236}">
                <a16:creationId xmlns:a16="http://schemas.microsoft.com/office/drawing/2014/main" id="{2ED0560A-2187-4A3A-A1A9-4496E5189A3E}"/>
              </a:ext>
            </a:extLst>
          </p:cNvPr>
          <p:cNvSpPr txBox="1"/>
          <p:nvPr/>
        </p:nvSpPr>
        <p:spPr>
          <a:xfrm>
            <a:off x="76362" y="2387495"/>
            <a:ext cx="1313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1,5 dl kaffe med minimælk bidrager med </a:t>
            </a:r>
          </a:p>
          <a:p>
            <a:r>
              <a:rPr lang="da-DK" sz="1200" dirty="0"/>
              <a:t>9 mg magnesium </a:t>
            </a:r>
          </a:p>
        </p:txBody>
      </p:sp>
      <p:pic>
        <p:nvPicPr>
          <p:cNvPr id="38" name="Billede 37">
            <a:extLst>
              <a:ext uri="{FF2B5EF4-FFF2-40B4-BE49-F238E27FC236}">
                <a16:creationId xmlns:a16="http://schemas.microsoft.com/office/drawing/2014/main" id="{4F8B5685-9CFB-4757-B21A-30D2E605EE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A79265AF-FFDC-457A-B5A1-EC98FEF89540}"/>
              </a:ext>
            </a:extLst>
          </p:cNvPr>
          <p:cNvCxnSpPr>
            <a:cxnSpLocks/>
          </p:cNvCxnSpPr>
          <p:nvPr/>
        </p:nvCxnSpPr>
        <p:spPr>
          <a:xfrm>
            <a:off x="2780696" y="2710661"/>
            <a:ext cx="39768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Lige forbindelse 21">
            <a:extLst>
              <a:ext uri="{FF2B5EF4-FFF2-40B4-BE49-F238E27FC236}">
                <a16:creationId xmlns:a16="http://schemas.microsoft.com/office/drawing/2014/main" id="{6EB75A54-8F07-4565-A831-89070DC764FF}"/>
              </a:ext>
            </a:extLst>
          </p:cNvPr>
          <p:cNvCxnSpPr>
            <a:cxnSpLocks/>
          </p:cNvCxnSpPr>
          <p:nvPr/>
        </p:nvCxnSpPr>
        <p:spPr>
          <a:xfrm>
            <a:off x="1050489" y="2872188"/>
            <a:ext cx="79537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Lige forbindelse 22">
            <a:extLst>
              <a:ext uri="{FF2B5EF4-FFF2-40B4-BE49-F238E27FC236}">
                <a16:creationId xmlns:a16="http://schemas.microsoft.com/office/drawing/2014/main" id="{407C10CB-E88F-4B99-A5D0-C917E11FE98E}"/>
              </a:ext>
            </a:extLst>
          </p:cNvPr>
          <p:cNvCxnSpPr>
            <a:cxnSpLocks/>
          </p:cNvCxnSpPr>
          <p:nvPr/>
        </p:nvCxnSpPr>
        <p:spPr>
          <a:xfrm>
            <a:off x="1937463" y="3940723"/>
            <a:ext cx="61219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Lige forbindelse 23">
            <a:extLst>
              <a:ext uri="{FF2B5EF4-FFF2-40B4-BE49-F238E27FC236}">
                <a16:creationId xmlns:a16="http://schemas.microsoft.com/office/drawing/2014/main" id="{47625C7B-C68F-4FE0-831B-673623846C6F}"/>
              </a:ext>
            </a:extLst>
          </p:cNvPr>
          <p:cNvCxnSpPr>
            <a:cxnSpLocks/>
          </p:cNvCxnSpPr>
          <p:nvPr/>
        </p:nvCxnSpPr>
        <p:spPr>
          <a:xfrm>
            <a:off x="1937463" y="4619329"/>
            <a:ext cx="79537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Lige forbindelse 24">
            <a:extLst>
              <a:ext uri="{FF2B5EF4-FFF2-40B4-BE49-F238E27FC236}">
                <a16:creationId xmlns:a16="http://schemas.microsoft.com/office/drawing/2014/main" id="{373E9247-B8B5-400B-8D65-F45D95ED5BFC}"/>
              </a:ext>
            </a:extLst>
          </p:cNvPr>
          <p:cNvCxnSpPr>
            <a:cxnSpLocks/>
          </p:cNvCxnSpPr>
          <p:nvPr/>
        </p:nvCxnSpPr>
        <p:spPr>
          <a:xfrm>
            <a:off x="3111393" y="4539904"/>
            <a:ext cx="79537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Lige forbindelse 25">
            <a:extLst>
              <a:ext uri="{FF2B5EF4-FFF2-40B4-BE49-F238E27FC236}">
                <a16:creationId xmlns:a16="http://schemas.microsoft.com/office/drawing/2014/main" id="{778248E4-7E2A-4A68-A642-633727DFAB8D}"/>
              </a:ext>
            </a:extLst>
          </p:cNvPr>
          <p:cNvCxnSpPr>
            <a:cxnSpLocks/>
          </p:cNvCxnSpPr>
          <p:nvPr/>
        </p:nvCxnSpPr>
        <p:spPr>
          <a:xfrm>
            <a:off x="2995304" y="3752771"/>
            <a:ext cx="91146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067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25B09B10F20C499DD786774E74B4A0" ma:contentTypeVersion="3" ma:contentTypeDescription="Opret et nyt dokument." ma:contentTypeScope="" ma:versionID="c6cafd04af08801f5d7585a3f546524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2391a9a5862706a061a5fd8fdc5658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DE5181-FFAE-480A-A4A2-BE84E2142D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2EDE64-404E-48E2-9D39-DADA6719E6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09A6401-9A5C-4A01-A32F-C493C751978D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1566</Words>
  <Application>Microsoft Office PowerPoint</Application>
  <PresentationFormat>Widescreen</PresentationFormat>
  <Paragraphs>136</Paragraphs>
  <Slides>18</Slides>
  <Notes>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Office-tema</vt:lpstr>
      <vt:lpstr>Sunde måltider eller Tomme kalorier Kvinder, 65 kg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Dagskostforslag til kvinder,  ca. 8700 kJ = 2070 kcal  fordelt på  3 hovedmåltider og 2 mellemmåltider + forslag til fysisk aktivitet </vt:lpstr>
      <vt:lpstr>Morgenmad</vt:lpstr>
      <vt:lpstr>Mellemmåltid</vt:lpstr>
      <vt:lpstr>Frokost</vt:lpstr>
      <vt:lpstr>Mellemmåltid</vt:lpstr>
      <vt:lpstr>Aftensmad</vt:lpstr>
      <vt:lpstr>PowerPoint-præsentation</vt:lpstr>
      <vt:lpstr>PowerPoint-præsentation</vt:lpstr>
      <vt:lpstr>PowerPoint-præsentation</vt:lpstr>
      <vt:lpstr> Vidste du at… Tomme kalorier, kvinder, 65 kg kan bestilles eller downloades gratis her:      www.ernæringsfokus.dk</vt:lpstr>
      <vt:lpstr>Find masser af inspiration og opskrifter på voresmad.dk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Dagskostforslag til kvinder, ca. 8700 kJ = 2070 kcal  fordelt på  3 hovedmåltider og 2 mellemmåltider + forslag til fysisk aktivitet </dc:title>
  <dc:creator>Signe J. A. Worck</dc:creator>
  <cp:lastModifiedBy>Linea Hejgaard Thulesen</cp:lastModifiedBy>
  <cp:revision>67</cp:revision>
  <dcterms:created xsi:type="dcterms:W3CDTF">2018-11-29T10:17:11Z</dcterms:created>
  <dcterms:modified xsi:type="dcterms:W3CDTF">2022-11-17T13:11:57Z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0x010100C525B09B10F20C499DD786774E74B4A0</vt:lpwstr>
  </property>
</Properties>
</file>