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298" r:id="rId5"/>
    <p:sldId id="301" r:id="rId6"/>
    <p:sldId id="302" r:id="rId7"/>
    <p:sldId id="307" r:id="rId8"/>
    <p:sldId id="304" r:id="rId9"/>
    <p:sldId id="305" r:id="rId10"/>
    <p:sldId id="299" r:id="rId11"/>
    <p:sldId id="306" r:id="rId12"/>
    <p:sldId id="303" r:id="rId13"/>
    <p:sldId id="290" r:id="rId14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tte Buch Krarup" initials="MBK" lastIdx="1" clrIdx="0">
    <p:extLst>
      <p:ext uri="{19B8F6BF-5375-455C-9EA6-DF929625EA0E}">
        <p15:presenceInfo xmlns:p15="http://schemas.microsoft.com/office/powerpoint/2012/main" userId="S-1-5-21-448769487-3943699621-2193482561-37164" providerId="AD"/>
      </p:ext>
    </p:extLst>
  </p:cmAuthor>
  <p:cmAuthor id="2" name="Signe J. A. Worck" initials="SJAW" lastIdx="3" clrIdx="1">
    <p:extLst>
      <p:ext uri="{19B8F6BF-5375-455C-9EA6-DF929625EA0E}">
        <p15:presenceInfo xmlns:p15="http://schemas.microsoft.com/office/powerpoint/2012/main" userId="S-1-5-21-448769487-3943699621-2193482561-3655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8A3F"/>
    <a:srgbClr val="F7F7F7"/>
    <a:srgbClr val="09253A"/>
    <a:srgbClr val="EBE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4" autoAdjust="0"/>
    <p:restoredTop sz="94582"/>
  </p:normalViewPr>
  <p:slideViewPr>
    <p:cSldViewPr snapToGrid="0">
      <p:cViewPr varScale="1">
        <p:scale>
          <a:sx n="123" d="100"/>
          <a:sy n="123" d="100"/>
        </p:scale>
        <p:origin x="2899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https://danishagriculture-my.sharepoint.com/personal/pmih_lf_dk/Documents/Fedtfordeling%20i%20fedtstoffer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https://danishagriculture-my.sharepoint.com/personal/pmih_lf_dk/Documents/Fedtfordeling%20i%20fedtstoffer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https://danishagriculture-my.sharepoint.com/personal/pmih_lf_dk/Documents/Fedtfordeling%20i%20fedtstoffer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https://danishagriculture-my.sharepoint.com/personal/pmih_lf_dk/Documents/Fedtfordeling%20i%20fedtstoffer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LF-data.lf.local\Data\Handel,%20Marked%20&amp;%20Ernaering\EF\Ern&#230;ring\Ern&#230;ringsfokus\Ern&#230;ringsfokus%20Hjemmeside\Danskernes%20Kostvaner%20(DANSDA)\F&#248;devarer\Data_samlet_til_F&#248;devarer_Intro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'Ark1'!$C$8</c:f>
              <c:strCache>
                <c:ptCount val="1"/>
                <c:pt idx="0">
                  <c:v>Kyllingefedt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243-404A-8A39-60A179AEA15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243-404A-8A39-60A179AEA15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243-404A-8A39-60A179AEA15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'Ark1'!$J$2:$L$2</c:f>
              <c:strCache>
                <c:ptCount val="3"/>
                <c:pt idx="0">
                  <c:v>Mættet</c:v>
                </c:pt>
                <c:pt idx="1">
                  <c:v>Monoumættet</c:v>
                </c:pt>
                <c:pt idx="2">
                  <c:v>Polyumættet</c:v>
                </c:pt>
              </c:strCache>
            </c:strRef>
          </c:cat>
          <c:val>
            <c:numRef>
              <c:f>('Ark1'!$J$8,'Ark1'!$K$8,'Ark1'!$L$8)</c:f>
              <c:numCache>
                <c:formatCode>0</c:formatCode>
                <c:ptCount val="3"/>
                <c:pt idx="0">
                  <c:v>32.786885245901644</c:v>
                </c:pt>
                <c:pt idx="1">
                  <c:v>37.512054001928647</c:v>
                </c:pt>
                <c:pt idx="2">
                  <c:v>29.701060752169724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243-404A-8A39-60A179AEA15B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'Ark1'!$C$9</c:f>
              <c:strCache>
                <c:ptCount val="1"/>
                <c:pt idx="0">
                  <c:v>Kalvefedt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51A-446C-B00B-1F898C4DD22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51A-446C-B00B-1F898C4DD22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51A-446C-B00B-1F898C4DD22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'Ark1'!$J$2:$L$2</c:f>
              <c:strCache>
                <c:ptCount val="3"/>
                <c:pt idx="0">
                  <c:v>Mættet</c:v>
                </c:pt>
                <c:pt idx="1">
                  <c:v>Monoumættet</c:v>
                </c:pt>
                <c:pt idx="2">
                  <c:v>Polyumættet</c:v>
                </c:pt>
              </c:strCache>
            </c:strRef>
          </c:cat>
          <c:val>
            <c:numRef>
              <c:f>('Ark1'!$J$9,'Ark1'!$K$9,'Ark1'!$L$9)</c:f>
              <c:numCache>
                <c:formatCode>0</c:formatCode>
                <c:ptCount val="3"/>
                <c:pt idx="0">
                  <c:v>45.004757373929593</c:v>
                </c:pt>
                <c:pt idx="1">
                  <c:v>50.713606089438635</c:v>
                </c:pt>
                <c:pt idx="2">
                  <c:v>4.2816365366317797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51A-446C-B00B-1F898C4DD220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'Ark1'!$C$12</c:f>
              <c:strCache>
                <c:ptCount val="1"/>
                <c:pt idx="0">
                  <c:v>Oksefedt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222-456B-BF28-1F338BE81DC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222-456B-BF28-1F338BE81DC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222-456B-BF28-1F338BE81DC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'Ark1'!$J$2:$L$2</c:f>
              <c:strCache>
                <c:ptCount val="3"/>
                <c:pt idx="0">
                  <c:v>Mættet</c:v>
                </c:pt>
                <c:pt idx="1">
                  <c:v>Monoumættet</c:v>
                </c:pt>
                <c:pt idx="2">
                  <c:v>Polyumættet</c:v>
                </c:pt>
              </c:strCache>
            </c:strRef>
          </c:cat>
          <c:val>
            <c:numRef>
              <c:f>('Ark1'!$J$12,'Ark1'!$K$12,'Ark1'!$L$12)</c:f>
              <c:numCache>
                <c:formatCode>0</c:formatCode>
                <c:ptCount val="3"/>
                <c:pt idx="0">
                  <c:v>52.268222858401238</c:v>
                </c:pt>
                <c:pt idx="1">
                  <c:v>43.745870953534464</c:v>
                </c:pt>
                <c:pt idx="2">
                  <c:v>3.9859061880643032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222-456B-BF28-1F338BE81DCD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'Ark1'!$C$10</c:f>
              <c:strCache>
                <c:ptCount val="1"/>
                <c:pt idx="0">
                  <c:v>Grisefedt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8B0-4983-9878-0533F78D9AF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8B0-4983-9878-0533F78D9AF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8B0-4983-9878-0533F78D9AF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'Ark1'!$J$2:$L$2</c:f>
              <c:strCache>
                <c:ptCount val="3"/>
                <c:pt idx="0">
                  <c:v>Mættet</c:v>
                </c:pt>
                <c:pt idx="1">
                  <c:v>Monoumættet</c:v>
                </c:pt>
                <c:pt idx="2">
                  <c:v>Polyumættet</c:v>
                </c:pt>
              </c:strCache>
            </c:strRef>
          </c:cat>
          <c:val>
            <c:numRef>
              <c:f>('Ark1'!$J$10,'Ark1'!$K$10,'Ark1'!$L$10)</c:f>
              <c:numCache>
                <c:formatCode>0</c:formatCode>
                <c:ptCount val="3"/>
                <c:pt idx="0">
                  <c:v>45.150429021396768</c:v>
                </c:pt>
                <c:pt idx="1">
                  <c:v>45.117845117845121</c:v>
                </c:pt>
                <c:pt idx="2">
                  <c:v>9.7425871619420032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8B0-4983-9878-0533F78D9AF3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'Ark1'!$H$1</c:f>
              <c:strCache>
                <c:ptCount val="1"/>
                <c:pt idx="0">
                  <c:v>Fedt</c:v>
                </c:pt>
              </c:strCache>
            </c:strRef>
          </c:tx>
          <c:explosion val="2"/>
          <c:dPt>
            <c:idx val="0"/>
            <c:bubble3D val="0"/>
            <c:explosion val="3"/>
            <c:spPr>
              <a:solidFill>
                <a:srgbClr val="87A5E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E31-4CF0-B470-45F795B141C2}"/>
              </c:ext>
            </c:extLst>
          </c:dPt>
          <c:dPt>
            <c:idx val="1"/>
            <c:bubble3D val="0"/>
            <c:spPr>
              <a:solidFill>
                <a:srgbClr val="B2C5EC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E31-4CF0-B470-45F795B141C2}"/>
              </c:ext>
            </c:extLst>
          </c:dPt>
          <c:dPt>
            <c:idx val="2"/>
            <c:bubble3D val="0"/>
            <c:spPr>
              <a:solidFill>
                <a:srgbClr val="FFDC6D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CE31-4CF0-B470-45F795B141C2}"/>
              </c:ext>
            </c:extLst>
          </c:dPt>
          <c:dPt>
            <c:idx val="3"/>
            <c:bubble3D val="0"/>
            <c:spPr>
              <a:solidFill>
                <a:srgbClr val="F8DB9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CE31-4CF0-B470-45F795B141C2}"/>
              </c:ext>
            </c:extLst>
          </c:dPt>
          <c:dPt>
            <c:idx val="4"/>
            <c:bubble3D val="0"/>
            <c:spPr>
              <a:solidFill>
                <a:srgbClr val="78D278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CE31-4CF0-B470-45F795B141C2}"/>
              </c:ext>
            </c:extLst>
          </c:dPt>
          <c:dPt>
            <c:idx val="5"/>
            <c:bubble3D val="0"/>
            <c:spPr>
              <a:solidFill>
                <a:srgbClr val="E8DECF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CE31-4CF0-B470-45F795B141C2}"/>
              </c:ext>
            </c:extLst>
          </c:dPt>
          <c:dPt>
            <c:idx val="6"/>
            <c:bubble3D val="0"/>
            <c:spPr>
              <a:solidFill>
                <a:srgbClr val="A9E9A9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CE31-4CF0-B470-45F795B141C2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CE31-4CF0-B470-45F795B141C2}"/>
              </c:ext>
            </c:extLst>
          </c:dPt>
          <c:dPt>
            <c:idx val="8"/>
            <c:bubble3D val="0"/>
            <c:spPr>
              <a:solidFill>
                <a:srgbClr val="E6B8AE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CE31-4CF0-B470-45F795B141C2}"/>
              </c:ext>
            </c:extLst>
          </c:dPt>
          <c:dPt>
            <c:idx val="9"/>
            <c:bubble3D val="0"/>
            <c:spPr>
              <a:solidFill>
                <a:srgbClr val="B4D9DE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CE31-4CF0-B470-45F795B141C2}"/>
              </c:ext>
            </c:extLst>
          </c:dPt>
          <c:dPt>
            <c:idx val="10"/>
            <c:bubble3D val="0"/>
            <c:spPr>
              <a:solidFill>
                <a:srgbClr val="EDCCC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CE31-4CF0-B470-45F795B141C2}"/>
              </c:ext>
            </c:extLst>
          </c:dPt>
          <c:dPt>
            <c:idx val="11"/>
            <c:bubble3D val="0"/>
            <c:spPr>
              <a:solidFill>
                <a:srgbClr val="F9F0CB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CE31-4CF0-B470-45F795B141C2}"/>
              </c:ext>
            </c:extLst>
          </c:dPt>
          <c:dPt>
            <c:idx val="12"/>
            <c:bubble3D val="0"/>
            <c:spPr>
              <a:solidFill>
                <a:srgbClr val="EDC9FF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9-CE31-4CF0-B470-45F795B141C2}"/>
              </c:ext>
            </c:extLst>
          </c:dPt>
          <c:dPt>
            <c:idx val="13"/>
            <c:bubble3D val="0"/>
            <c:spPr>
              <a:solidFill>
                <a:srgbClr val="F4A8B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B-CE31-4CF0-B470-45F795B141C2}"/>
              </c:ext>
            </c:extLst>
          </c:dPt>
          <c:dPt>
            <c:idx val="14"/>
            <c:bubble3D val="0"/>
            <c:spPr>
              <a:solidFill>
                <a:srgbClr val="9EE3D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D-CE31-4CF0-B470-45F795B141C2}"/>
              </c:ext>
            </c:extLst>
          </c:dPt>
          <c:dPt>
            <c:idx val="15"/>
            <c:bubble3D val="0"/>
            <c:spPr>
              <a:solidFill>
                <a:srgbClr val="DEA18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F-CE31-4CF0-B470-45F795B141C2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1-CE31-4CF0-B470-45F795B141C2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3-CE31-4CF0-B470-45F795B141C2}"/>
              </c:ext>
            </c:extLst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5-CE31-4CF0-B470-45F795B141C2}"/>
              </c:ext>
            </c:extLst>
          </c:dPt>
          <c:dPt>
            <c:idx val="19"/>
            <c:bubble3D val="0"/>
            <c:spPr>
              <a:solidFill>
                <a:srgbClr val="CA945E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7-CE31-4CF0-B470-45F795B141C2}"/>
              </c:ext>
            </c:extLst>
          </c:dPt>
          <c:dPt>
            <c:idx val="20"/>
            <c:bubble3D val="0"/>
            <c:spPr>
              <a:solidFill>
                <a:srgbClr val="FBD7F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9-CE31-4CF0-B470-45F795B141C2}"/>
              </c:ext>
            </c:extLst>
          </c:dPt>
          <c:dLbls>
            <c:dLbl>
              <c:idx val="0"/>
              <c:layout>
                <c:manualLayout>
                  <c:x val="5.7279339612812709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spc="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da-DK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E31-4CF0-B470-45F795B141C2}"/>
                </c:ext>
              </c:extLst>
            </c:dLbl>
            <c:dLbl>
              <c:idx val="1"/>
              <c:layout>
                <c:manualLayout>
                  <c:x val="-3.8186226408543208E-3"/>
                  <c:y val="1.124360713508684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spc="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da-DK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E31-4CF0-B470-45F795B141C2}"/>
                </c:ext>
              </c:extLst>
            </c:dLbl>
            <c:dLbl>
              <c:idx val="2"/>
              <c:layout>
                <c:manualLayout>
                  <c:x val="1.9093113204270904E-3"/>
                  <c:y val="2.810901783771712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spc="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da-DK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E31-4CF0-B470-45F795B141C2}"/>
                </c:ext>
              </c:extLst>
            </c:dLbl>
            <c:dLbl>
              <c:idx val="3"/>
              <c:layout>
                <c:manualLayout>
                  <c:x val="5.7279339612812709E-3"/>
                  <c:y val="5.621803567543321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spc="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da-DK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E31-4CF0-B470-45F795B141C2}"/>
                </c:ext>
              </c:extLst>
            </c:dLbl>
            <c:dLbl>
              <c:idx val="4"/>
              <c:layout>
                <c:manualLayout>
                  <c:x val="3.8186226408541807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spc="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da-DK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E31-4CF0-B470-45F795B141C2}"/>
                </c:ext>
              </c:extLst>
            </c:dLbl>
            <c:dLbl>
              <c:idx val="5"/>
              <c:layout>
                <c:manualLayout>
                  <c:x val="5.7279339612812709E-3"/>
                  <c:y val="1.405450891885856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spc="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da-DK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E31-4CF0-B470-45F795B141C2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E31-4CF0-B470-45F795B141C2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CE31-4CF0-B470-45F795B141C2}"/>
                </c:ext>
              </c:extLst>
            </c:dLbl>
            <c:dLbl>
              <c:idx val="8"/>
              <c:layout>
                <c:manualLayout>
                  <c:x val="3.8186226408541807E-3"/>
                  <c:y val="-1.0306520812021702E-1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spc="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da-DK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CE31-4CF0-B470-45F795B141C2}"/>
                </c:ext>
              </c:extLst>
            </c:dLbl>
            <c:dLbl>
              <c:idx val="9"/>
              <c:layout>
                <c:manualLayout>
                  <c:x val="1.1455867922562542E-2"/>
                  <c:y val="1.405450891885856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spc="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da-DK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CE31-4CF0-B470-45F795B141C2}"/>
                </c:ext>
              </c:extLst>
            </c:dLbl>
            <c:dLbl>
              <c:idx val="10"/>
              <c:layout>
                <c:manualLayout>
                  <c:x val="1.9093113204270904E-3"/>
                  <c:y val="2.810901783771712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spc="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da-DK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CE31-4CF0-B470-45F795B141C2}"/>
                </c:ext>
              </c:extLst>
            </c:dLbl>
            <c:dLbl>
              <c:idx val="11"/>
              <c:layout>
                <c:manualLayout>
                  <c:x val="-5.7279339612813064E-3"/>
                  <c:y val="1.0306520812021702E-1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spc="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da-DK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CE31-4CF0-B470-45F795B141C2}"/>
                </c:ext>
              </c:extLst>
            </c:dLbl>
            <c:dLbl>
              <c:idx val="12"/>
              <c:layout>
                <c:manualLayout>
                  <c:x val="-1.9093113204270904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spc="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da-DK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CE31-4CF0-B470-45F795B141C2}"/>
                </c:ext>
              </c:extLst>
            </c:dLbl>
            <c:dLbl>
              <c:idx val="13"/>
              <c:layout>
                <c:manualLayout>
                  <c:x val="-2.4821047165552192E-2"/>
                  <c:y val="1.967631248640196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spc="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da-DK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CE31-4CF0-B470-45F795B141C2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CE31-4CF0-B470-45F795B141C2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CE31-4CF0-B470-45F795B141C2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spc="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da-DK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CE31-4CF0-B470-45F795B141C2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CE31-4CF0-B470-45F795B141C2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CE31-4CF0-B470-45F795B141C2}"/>
                </c:ext>
              </c:extLst>
            </c:dLbl>
            <c:dLbl>
              <c:idx val="19"/>
              <c:layout>
                <c:manualLayout>
                  <c:x val="-7.0007273019001451E-17"/>
                  <c:y val="-8.4327053513151371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spc="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da-DK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CE31-4CF0-B470-45F795B141C2}"/>
                </c:ext>
              </c:extLst>
            </c:dLbl>
            <c:dLbl>
              <c:idx val="20"/>
              <c:layout>
                <c:manualLayout>
                  <c:x val="5.7279339612812709E-3"/>
                  <c:y val="-5.621803567543424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spc="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da-DK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CE31-4CF0-B470-45F795B141C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spc="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da-DK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,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'Ark1'!$A$2:$A$22</c:f>
              <c:strCache>
                <c:ptCount val="21"/>
                <c:pt idx="0">
                  <c:v>Mælk og mælkeprodukter</c:v>
                </c:pt>
                <c:pt idx="1">
                  <c:v>Ost og osteprodukter</c:v>
                </c:pt>
                <c:pt idx="2">
                  <c:v>Kornprodukter</c:v>
                </c:pt>
                <c:pt idx="3">
                  <c:v>Brød m.m.</c:v>
                </c:pt>
                <c:pt idx="4">
                  <c:v>Grøntsager</c:v>
                </c:pt>
                <c:pt idx="5">
                  <c:v>Kartofler og kartoffelprodukter</c:v>
                </c:pt>
                <c:pt idx="6">
                  <c:v>Frugt</c:v>
                </c:pt>
                <c:pt idx="7">
                  <c:v>Svampe</c:v>
                </c:pt>
                <c:pt idx="8">
                  <c:v>"Rødt kød"</c:v>
                </c:pt>
                <c:pt idx="9">
                  <c:v>Fisk</c:v>
                </c:pt>
                <c:pt idx="10">
                  <c:v>Fjerkræ</c:v>
                </c:pt>
                <c:pt idx="11">
                  <c:v>Æg</c:v>
                </c:pt>
                <c:pt idx="12">
                  <c:v>Fedtstoffer</c:v>
                </c:pt>
                <c:pt idx="13">
                  <c:v>Sukker, honning og sukkervarer</c:v>
                </c:pt>
                <c:pt idx="14">
                  <c:v>Drikkevarer</c:v>
                </c:pt>
                <c:pt idx="15">
                  <c:v>Krydderier, ekstrakter o.l.</c:v>
                </c:pt>
                <c:pt idx="16">
                  <c:v>Snacks og Chips</c:v>
                </c:pt>
                <c:pt idx="17">
                  <c:v>Alternativer til animalske fødevarer</c:v>
                </c:pt>
                <c:pt idx="18">
                  <c:v>Bælgfrugter</c:v>
                </c:pt>
                <c:pt idx="19">
                  <c:v>Nødder</c:v>
                </c:pt>
                <c:pt idx="20">
                  <c:v>Is</c:v>
                </c:pt>
              </c:strCache>
            </c:strRef>
          </c:cat>
          <c:val>
            <c:numRef>
              <c:f>'Ark1'!$H$2:$H$22</c:f>
              <c:numCache>
                <c:formatCode>0%</c:formatCode>
                <c:ptCount val="21"/>
                <c:pt idx="0">
                  <c:v>7.0000000000000007E-2</c:v>
                </c:pt>
                <c:pt idx="1">
                  <c:v>0.11</c:v>
                </c:pt>
                <c:pt idx="2">
                  <c:v>0.02</c:v>
                </c:pt>
                <c:pt idx="3">
                  <c:v>0.06</c:v>
                </c:pt>
                <c:pt idx="4">
                  <c:v>0.02</c:v>
                </c:pt>
                <c:pt idx="5">
                  <c:v>0.01</c:v>
                </c:pt>
                <c:pt idx="6">
                  <c:v>0</c:v>
                </c:pt>
                <c:pt idx="7">
                  <c:v>0</c:v>
                </c:pt>
                <c:pt idx="8">
                  <c:v>0.2</c:v>
                </c:pt>
                <c:pt idx="9">
                  <c:v>0.03</c:v>
                </c:pt>
                <c:pt idx="10">
                  <c:v>0.03</c:v>
                </c:pt>
                <c:pt idx="11">
                  <c:v>0.04</c:v>
                </c:pt>
                <c:pt idx="12">
                  <c:v>0.28999999999999998</c:v>
                </c:pt>
                <c:pt idx="13">
                  <c:v>0.04</c:v>
                </c:pt>
                <c:pt idx="14" formatCode="0.00%">
                  <c:v>2E-3</c:v>
                </c:pt>
                <c:pt idx="15">
                  <c:v>0</c:v>
                </c:pt>
                <c:pt idx="16">
                  <c:v>0.02</c:v>
                </c:pt>
                <c:pt idx="17" formatCode="0.00%">
                  <c:v>1E-3</c:v>
                </c:pt>
                <c:pt idx="18" formatCode="0.00%">
                  <c:v>2E-3</c:v>
                </c:pt>
                <c:pt idx="19">
                  <c:v>0.05</c:v>
                </c:pt>
                <c:pt idx="2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A-CE31-4CF0-B470-45F795B141C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C63EE6-1D77-4672-8CED-F4B7E9D80418}" type="datetimeFigureOut">
              <a:rPr lang="da-DK" smtClean="0"/>
              <a:t>01-05-2026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052F42-F7F5-4C43-A0AB-93D6785C6FB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5799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052F42-F7F5-4C43-A0AB-93D6785C6FBB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53679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4D86C1-27DE-41F4-BE9C-BD9291A42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657F526B-92CB-40AA-B3A2-8C990CFA9D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473292C-3278-4AC4-A34E-EB143BB2F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4F228-9F4B-4EFA-A79E-4E4A87B13E1F}" type="datetimeFigureOut">
              <a:rPr lang="da-DK" smtClean="0"/>
              <a:t>01-05-2026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37745A6-7D6C-4AFE-A193-C9702144B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D4625B2-2A39-4380-9003-92DBEC768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E3EE4-9CEC-4721-89DF-D4BDF0AF4B3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89486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3D052C-68B7-47FD-B7DE-0BE020BC7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5C8546A2-B673-4360-9D56-6A89E378DD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37E2D69-D877-4F56-875C-682C9A222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4F228-9F4B-4EFA-A79E-4E4A87B13E1F}" type="datetimeFigureOut">
              <a:rPr lang="da-DK" smtClean="0"/>
              <a:t>01-05-2026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ECBFD39-1324-49E1-9A10-D1E34A8D4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C264CBE-8E56-42F0-A1AE-FCC9DDCAE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E3EE4-9CEC-4721-89DF-D4BDF0AF4B3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39408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E828117A-1453-4B0D-A311-59DC1E204E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AB835B04-9199-4B07-9BEB-F7D58A5A02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07BE308-94E3-4EAA-B340-2451E7244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4F228-9F4B-4EFA-A79E-4E4A87B13E1F}" type="datetimeFigureOut">
              <a:rPr lang="da-DK" smtClean="0"/>
              <a:t>01-05-2026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51F0161-6862-40DA-B2F9-D7E9ACA2C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B0BDF8F-CE11-4478-8722-B94A48C82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E3EE4-9CEC-4721-89DF-D4BDF0AF4B3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1336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DE2181-8484-4BCA-B851-706A6A2D6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BC7B823-1E52-43AE-888F-718BD7DB8C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3381169-AD39-4945-9D6A-567483AC3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4F228-9F4B-4EFA-A79E-4E4A87B13E1F}" type="datetimeFigureOut">
              <a:rPr lang="da-DK" smtClean="0"/>
              <a:t>01-05-2026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C7B306D-01F3-4C99-893C-EC827E7E6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82C383E-721E-485F-9ABB-0A9861258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E3EE4-9CEC-4721-89DF-D4BDF0AF4B3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474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77909B-1E6B-4C05-B75D-F0EA94790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F891DA1-8DB3-4E1E-B140-58F815614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2EBAF08-5443-4CC3-B95F-B62C86B5A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4F228-9F4B-4EFA-A79E-4E4A87B13E1F}" type="datetimeFigureOut">
              <a:rPr lang="da-DK" smtClean="0"/>
              <a:t>01-05-2026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39E5D50-EA08-4DC3-8A71-39BDC1727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5DF9671-57EE-4150-A997-A9AF7253B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E3EE4-9CEC-4721-89DF-D4BDF0AF4B3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00234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83E6FF-3A31-4B07-AC24-FEF2EBC4E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B5239B5-D541-457E-99C3-8F8879D8F2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7CA3AB88-C6B6-476E-A867-BAF986176A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B8E8CE09-E1CE-4E0D-A9C5-78FD01F78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4F228-9F4B-4EFA-A79E-4E4A87B13E1F}" type="datetimeFigureOut">
              <a:rPr lang="da-DK" smtClean="0"/>
              <a:t>01-05-2026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D0551A1-41F7-45B8-B325-E65345A1B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10ADF20-7C0F-44EF-B5D4-BF929044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E3EE4-9CEC-4721-89DF-D4BDF0AF4B3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55293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A8AF0B-CE44-44E6-9618-FEAB8080A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578AD39-7E52-4C4E-BB9D-E7348243DF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DE293638-E124-4D95-9F86-0861F0C085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4CAFB1D3-5A7D-40F0-9144-B5970D594A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4DB02CFC-E0BA-4540-B687-1823534394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5C62F784-D1D5-409F-B707-A6E288569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4F228-9F4B-4EFA-A79E-4E4A87B13E1F}" type="datetimeFigureOut">
              <a:rPr lang="da-DK" smtClean="0"/>
              <a:t>01-05-2026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28D1E86E-1BEE-441F-B2DC-F1F2789E9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09D7E42B-4E9E-4F05-84B5-E18667F20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E3EE4-9CEC-4721-89DF-D4BDF0AF4B3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27459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05DD9D-91D2-4463-AB3B-81E22EFB1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6808F0C-F40B-47B1-8F78-1A944D097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4F228-9F4B-4EFA-A79E-4E4A87B13E1F}" type="datetimeFigureOut">
              <a:rPr lang="da-DK" smtClean="0"/>
              <a:t>01-05-2026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1FDAD836-BDDC-4215-9150-402DBBD4D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84E46963-B20B-4DE6-9CE0-233B8AB38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E3EE4-9CEC-4721-89DF-D4BDF0AF4B3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86400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D0AD0B78-ACB9-4C5D-A6BE-75D451734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4F228-9F4B-4EFA-A79E-4E4A87B13E1F}" type="datetimeFigureOut">
              <a:rPr lang="da-DK" smtClean="0"/>
              <a:t>01-05-2026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1ACE58B5-65BC-4147-865E-7B794374B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2A635AD-C18E-48C3-8788-DC279E9AA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E3EE4-9CEC-4721-89DF-D4BDF0AF4B3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51916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274A6E-7B80-472B-B7DA-C3B7F25CD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5721456-F7AD-4BE9-9957-CC3EE24DD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D9AE2B7-D25C-49C1-8254-405DDC2D66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B7F0E50-CDDB-429D-8843-716956651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4F228-9F4B-4EFA-A79E-4E4A87B13E1F}" type="datetimeFigureOut">
              <a:rPr lang="da-DK" smtClean="0"/>
              <a:t>01-05-2026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645F88D-8A81-4D79-AB83-21E40A61E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2B55A75D-FDEC-4699-9CFC-F5CF438A0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E3EE4-9CEC-4721-89DF-D4BDF0AF4B3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49426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C85554-387A-45D6-8C7D-911EBB2A7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BFA05CDD-CA59-4ADD-8511-711E288343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FF834CDF-92B6-414E-88EC-5281FF272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DD4B0BED-ED19-47F6-B5A8-46863D2FE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4F228-9F4B-4EFA-A79E-4E4A87B13E1F}" type="datetimeFigureOut">
              <a:rPr lang="da-DK" smtClean="0"/>
              <a:t>01-05-2026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1B374320-A238-44E2-B054-0F51E9DEA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20B2C718-8F68-4DE8-A3C6-7DC8DF4AB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E3EE4-9CEC-4721-89DF-D4BDF0AF4B3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57634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33FFA25B-5434-4647-A03F-C5950A8E3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6B2FC5B-0FAD-4AA8-8660-CDEFE10D0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06C5879-1AEB-4791-89DC-10EB46DAF8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4F228-9F4B-4EFA-A79E-4E4A87B13E1F}" type="datetimeFigureOut">
              <a:rPr lang="da-DK" smtClean="0"/>
              <a:t>01-05-2026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E306F78-BAEC-4DB9-B085-F0B01619FC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3F93AC2-F3C9-4ACA-91A4-FDBA525041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EE3EE4-9CEC-4721-89DF-D4BDF0AF4B3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11306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s://www.ernaeringsfokus.dk/foedevarer/koed/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rnaeringsfokus.dk/materialer/foedevarer/udskaering-gris/" TargetMode="External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ernaeringsfokus.dk/ernaering-sundhed/makronaeringsstoffer/fedt/transfedtsyrer/" TargetMode="External"/><Relationship Id="rId7" Type="http://schemas.openxmlformats.org/officeDocument/2006/relationships/image" Target="../media/image10.jpeg"/><Relationship Id="rId2" Type="http://schemas.openxmlformats.org/officeDocument/2006/relationships/hyperlink" Target="https://www.ernaeringsfokus.dk/materialer/foedevarer/udskaering-oksekoed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s://www.ernaeringsfokus.dk/ernaering-sundhed/makronaeringsstoffer/fedt/transfedtsyrer/" TargetMode="External"/><Relationship Id="rId7" Type="http://schemas.openxmlformats.org/officeDocument/2006/relationships/image" Target="../media/image12.png"/><Relationship Id="rId2" Type="http://schemas.openxmlformats.org/officeDocument/2006/relationships/hyperlink" Target="https://goderaavarer.dk/okse-kalv/udskaeringer-anprisninger/kalvens-udskaeringer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rnaeringsfokus.dk/foedevarer/koed/fjerkrae/ernaering/" TargetMode="Externa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s://www.food.dtu.dk/-/media/institutter/foedevareinstituttet/publikationer/pub-2026/Danskernes-Kostvaner-2021-2024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.xml"/><Relationship Id="rId4" Type="http://schemas.openxmlformats.org/officeDocument/2006/relationships/hyperlink" Target="https://www.ernaeringsfokus.dk/ernaering-sundhed/makronaeringsstoffer/fedt/fedt-i-kosten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D7278E-0E86-49E2-BB2D-32E10E8470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4055" y="5158270"/>
            <a:ext cx="9144000" cy="989143"/>
          </a:xfrm>
        </p:spPr>
        <p:txBody>
          <a:bodyPr/>
          <a:lstStyle/>
          <a:p>
            <a:r>
              <a:rPr lang="da-DK" b="1" dirty="0"/>
              <a:t>Fedtindhold i kød</a:t>
            </a:r>
          </a:p>
        </p:txBody>
      </p:sp>
      <p:pic>
        <p:nvPicPr>
          <p:cNvPr id="3078" name="Picture 6" descr="Kød og fjerkræ">
            <a:extLst>
              <a:ext uri="{FF2B5EF4-FFF2-40B4-BE49-F238E27FC236}">
                <a16:creationId xmlns:a16="http://schemas.microsoft.com/office/drawing/2014/main" id="{71E6611E-98CA-BCC9-3387-E6800C4F8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8" y="3424238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A5BB062-126E-3657-CBB4-C9B82433C7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700" y="6147413"/>
            <a:ext cx="970594" cy="555315"/>
          </a:xfrm>
          <a:prstGeom prst="rect">
            <a:avLst/>
          </a:prstGeom>
        </p:spPr>
      </p:pic>
      <p:pic>
        <p:nvPicPr>
          <p:cNvPr id="5" name="Billede 4" descr="Et billede, der indeholder grøntsager&#10;&#10;Automatisk genereret beskrivelse">
            <a:extLst>
              <a:ext uri="{FF2B5EF4-FFF2-40B4-BE49-F238E27FC236}">
                <a16:creationId xmlns:a16="http://schemas.microsoft.com/office/drawing/2014/main" id="{A29AE4BC-5EC3-C3BE-2FF1-5F3B9093A9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" t="22254" r="40" b="7149"/>
          <a:stretch/>
        </p:blipFill>
        <p:spPr>
          <a:xfrm>
            <a:off x="0" y="0"/>
            <a:ext cx="12232464" cy="493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4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F47F28-6357-49AE-86BB-342519224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da-DK" dirty="0"/>
              <a:t>Læs mere om kød og se næringsstoftabeller for kødudskæringer her </a:t>
            </a:r>
            <a:br>
              <a:rPr lang="da-DK" dirty="0"/>
            </a:br>
            <a:r>
              <a:rPr lang="da-DK" dirty="0">
                <a:hlinkClick r:id="rId2"/>
              </a:rPr>
              <a:t>Kød - Ernæringsfokus.dk</a:t>
            </a:r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34D9B080-D194-42E6-9C5F-EA79301AB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700" y="6147413"/>
            <a:ext cx="970594" cy="55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584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BACCA03-C689-C8DA-D20A-A8B876DCA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560" y="351645"/>
            <a:ext cx="4559776" cy="1139526"/>
          </a:xfrm>
        </p:spPr>
        <p:txBody>
          <a:bodyPr>
            <a:noAutofit/>
          </a:bodyPr>
          <a:lstStyle/>
          <a:p>
            <a:r>
              <a:rPr lang="da-DK" sz="4000" b="1" dirty="0"/>
              <a:t>Udskæringer fra gris</a:t>
            </a:r>
            <a:endParaRPr lang="da-DK" sz="4000" dirty="0"/>
          </a:p>
        </p:txBody>
      </p:sp>
      <p:sp>
        <p:nvSpPr>
          <p:cNvPr id="20" name="Content Placeholder 7">
            <a:extLst>
              <a:ext uri="{FF2B5EF4-FFF2-40B4-BE49-F238E27FC236}">
                <a16:creationId xmlns:a16="http://schemas.microsoft.com/office/drawing/2014/main" id="{50C95C5F-0384-557B-8BC0-740BCBCD8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6055" y="1381697"/>
            <a:ext cx="3338059" cy="399244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da-DK" sz="2300" dirty="0">
                <a:solidFill>
                  <a:schemeClr val="accent2"/>
                </a:solidFill>
              </a:rPr>
              <a:t>Fedtindhold i 100 g råt grisekød</a:t>
            </a:r>
            <a:br>
              <a:rPr lang="da-DK" sz="2400" dirty="0">
                <a:solidFill>
                  <a:schemeClr val="accent2"/>
                </a:solidFill>
              </a:rPr>
            </a:br>
            <a:endParaRPr lang="da-DK" sz="2400" dirty="0">
              <a:solidFill>
                <a:schemeClr val="accent2"/>
              </a:solidFill>
            </a:endParaRP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a-DK" altLang="da-DK" sz="2000" dirty="0">
                <a:cs typeface="Times New Roman" panose="02020603050405020304" pitchFamily="18" charset="0"/>
              </a:rPr>
              <a:t>Filet Royal			2 g</a:t>
            </a:r>
            <a:endParaRPr lang="en-GB" altLang="da-DK" sz="2000" dirty="0"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a-DK" altLang="da-DK" sz="2000" dirty="0" err="1">
                <a:cs typeface="Times New Roman" panose="02020603050405020304" pitchFamily="18" charset="0"/>
              </a:rPr>
              <a:t>Sautéskiver</a:t>
            </a:r>
            <a:r>
              <a:rPr lang="da-DK" altLang="da-DK" sz="2000" dirty="0">
                <a:cs typeface="Times New Roman" panose="02020603050405020304" pitchFamily="18" charset="0"/>
              </a:rPr>
              <a:t> af filet		2 g</a:t>
            </a:r>
            <a:endParaRPr lang="en-GB" altLang="da-DK" sz="2000" dirty="0"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a-DK" altLang="da-DK" sz="2000" dirty="0">
                <a:cs typeface="Times New Roman" panose="02020603050405020304" pitchFamily="18" charset="0"/>
              </a:rPr>
              <a:t>Schnitzel af inderlår		2 g</a:t>
            </a:r>
            <a:endParaRPr lang="en-GB" altLang="da-DK" sz="2000" dirty="0"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a-DK" altLang="da-DK" sz="2000" dirty="0">
                <a:cs typeface="Times New Roman" panose="02020603050405020304" pitchFamily="18" charset="0"/>
              </a:rPr>
              <a:t>Wokstrimler af inderlår		2 g</a:t>
            </a:r>
            <a:endParaRPr lang="en-GB" altLang="da-DK" sz="2000" dirty="0"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a-DK" altLang="da-DK" sz="2000" dirty="0">
                <a:cs typeface="Times New Roman" panose="02020603050405020304" pitchFamily="18" charset="0"/>
              </a:rPr>
              <a:t>Lever			3 g</a:t>
            </a:r>
            <a:endParaRPr lang="en-GB" altLang="da-DK" sz="2000" dirty="0"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a-DK" altLang="da-DK" sz="2000" dirty="0">
                <a:cs typeface="Times New Roman" panose="02020603050405020304" pitchFamily="18" charset="0"/>
              </a:rPr>
              <a:t>Mørbrad, afpudset		3 g</a:t>
            </a:r>
            <a:endParaRPr lang="en-GB" altLang="da-DK" sz="2000" dirty="0"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a-DK" altLang="da-DK" sz="2000" dirty="0">
                <a:cs typeface="Times New Roman" panose="02020603050405020304" pitchFamily="18" charset="0"/>
              </a:rPr>
              <a:t>Mignon			4 g</a:t>
            </a:r>
            <a:endParaRPr lang="en-GB" altLang="da-DK" sz="2000" dirty="0"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a-DK" altLang="da-DK" sz="2000" dirty="0">
                <a:cs typeface="Times New Roman" panose="02020603050405020304" pitchFamily="18" charset="0"/>
              </a:rPr>
              <a:t>Hjerte			4 g</a:t>
            </a:r>
            <a:endParaRPr lang="en-GB" altLang="da-DK" sz="2000" dirty="0"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a-DK" altLang="da-DK" sz="2000" dirty="0">
                <a:cs typeface="Times New Roman" panose="02020603050405020304" pitchFamily="18" charset="0"/>
              </a:rPr>
              <a:t>Kæbe			2 g</a:t>
            </a:r>
            <a:endParaRPr lang="en-GB" altLang="da-DK" sz="2000" dirty="0"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a-DK" altLang="da-DK" sz="2000" dirty="0">
                <a:cs typeface="Times New Roman" panose="02020603050405020304" pitchFamily="18" charset="0"/>
              </a:rPr>
              <a:t>Bov, helt afpudset/tern		5 g</a:t>
            </a:r>
            <a:endParaRPr lang="en-GB" altLang="da-DK" sz="2000" dirty="0"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GB" altLang="da-DK" sz="2000" dirty="0" err="1">
                <a:cs typeface="Times New Roman" panose="02020603050405020304" pitchFamily="18" charset="0"/>
              </a:rPr>
              <a:t>Minutkotelet</a:t>
            </a:r>
            <a:r>
              <a:rPr lang="en-GB" altLang="da-DK" sz="2000" dirty="0">
                <a:cs typeface="Times New Roman" panose="02020603050405020304" pitchFamily="18" charset="0"/>
              </a:rPr>
              <a:t>		5 g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a-DK" altLang="da-DK" sz="2000" dirty="0">
                <a:cs typeface="Times New Roman" panose="02020603050405020304" pitchFamily="18" charset="0"/>
              </a:rPr>
              <a:t>Hakket grisekød, 8-12%		10 g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a-DK" altLang="da-DK" sz="2000" dirty="0">
                <a:cs typeface="Times New Roman" panose="02020603050405020304" pitchFamily="18" charset="0"/>
              </a:rPr>
              <a:t>Culotte, ca. 2 mm spæk		10 g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a-DK" altLang="da-DK" sz="2000" dirty="0">
                <a:cs typeface="Times New Roman" panose="02020603050405020304" pitchFamily="18" charset="0"/>
              </a:rPr>
              <a:t>Kotelet med fedtkant		13 g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a-DK" altLang="da-DK" sz="2000" dirty="0">
                <a:cs typeface="Times New Roman" panose="02020603050405020304" pitchFamily="18" charset="0"/>
              </a:rPr>
              <a:t>Bryst i skiver, kogestykke		25 g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a-DK" altLang="da-DK" sz="2000" dirty="0">
                <a:cs typeface="Times New Roman" panose="02020603050405020304" pitchFamily="18" charset="0"/>
              </a:rPr>
              <a:t>Bryst i skiver, stegestykke		33 g 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4E2175B7-88EA-0DA8-AB76-6624B081B32F}"/>
              </a:ext>
            </a:extLst>
          </p:cNvPr>
          <p:cNvSpPr txBox="1"/>
          <p:nvPr/>
        </p:nvSpPr>
        <p:spPr>
          <a:xfrm>
            <a:off x="167700" y="6467095"/>
            <a:ext cx="29364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dirty="0"/>
              <a:t>Kilde: Frida Fødevaredatabase 2024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17D60834-DD7F-798B-099C-834C3E547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700" y="6147413"/>
            <a:ext cx="970594" cy="555315"/>
          </a:xfrm>
          <a:prstGeom prst="rect">
            <a:avLst/>
          </a:prstGeom>
        </p:spPr>
      </p:pic>
      <p:sp>
        <p:nvSpPr>
          <p:cNvPr id="14" name="Tekstfelt 13">
            <a:extLst>
              <a:ext uri="{FF2B5EF4-FFF2-40B4-BE49-F238E27FC236}">
                <a16:creationId xmlns:a16="http://schemas.microsoft.com/office/drawing/2014/main" id="{9395F4C2-9FC3-2643-76AD-CD6FDFFB164E}"/>
              </a:ext>
            </a:extLst>
          </p:cNvPr>
          <p:cNvSpPr txBox="1"/>
          <p:nvPr/>
        </p:nvSpPr>
        <p:spPr>
          <a:xfrm>
            <a:off x="6606055" y="5374144"/>
            <a:ext cx="407717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100" dirty="0"/>
              <a:t>Bliv klogere på grisekødsudskæringer: </a:t>
            </a:r>
            <a:r>
              <a:rPr lang="da-DK" sz="1100" dirty="0">
                <a:hlinkClick r:id="rId3"/>
              </a:rPr>
              <a:t>Sådan skæres grisen - se og bestil udskæringsplanchen her (ernaeringsfokus.dk)</a:t>
            </a:r>
            <a:r>
              <a:rPr lang="da-DK" sz="1100" dirty="0"/>
              <a:t> 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A23E49B3-6ED4-F1AC-850E-293EC0475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439" y="843941"/>
            <a:ext cx="4635024" cy="184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A6906CB9-8A16-F04E-E4DD-8DA58AD24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676" y="2833679"/>
            <a:ext cx="3989847" cy="143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EDA6854F-709D-049C-FADC-1E7A093BA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304" y="4596536"/>
            <a:ext cx="3160034" cy="1512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Markedsføringsmaterialer 2016">
            <a:extLst>
              <a:ext uri="{FF2B5EF4-FFF2-40B4-BE49-F238E27FC236}">
                <a16:creationId xmlns:a16="http://schemas.microsoft.com/office/drawing/2014/main" id="{DB0D869A-5EF0-514D-56A6-B3E2DA8A7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641" y="2050867"/>
            <a:ext cx="156759" cy="14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arkedsføringsmaterialer 2016">
            <a:extLst>
              <a:ext uri="{FF2B5EF4-FFF2-40B4-BE49-F238E27FC236}">
                <a16:creationId xmlns:a16="http://schemas.microsoft.com/office/drawing/2014/main" id="{36E77FDE-06DA-4A1C-0DB3-29D1B206F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639" y="2469106"/>
            <a:ext cx="156759" cy="14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Markedsføringsmaterialer 2016">
            <a:extLst>
              <a:ext uri="{FF2B5EF4-FFF2-40B4-BE49-F238E27FC236}">
                <a16:creationId xmlns:a16="http://schemas.microsoft.com/office/drawing/2014/main" id="{6B34B706-ED68-B366-A043-7DFEF4413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640" y="1848071"/>
            <a:ext cx="156759" cy="14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Markedsføringsmaterialer 2016">
            <a:extLst>
              <a:ext uri="{FF2B5EF4-FFF2-40B4-BE49-F238E27FC236}">
                <a16:creationId xmlns:a16="http://schemas.microsoft.com/office/drawing/2014/main" id="{A1E8821E-264F-D518-7386-D7E728140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639" y="2253663"/>
            <a:ext cx="156759" cy="14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Markedsføringsmaterialer 2016">
            <a:extLst>
              <a:ext uri="{FF2B5EF4-FFF2-40B4-BE49-F238E27FC236}">
                <a16:creationId xmlns:a16="http://schemas.microsoft.com/office/drawing/2014/main" id="{E7249AA9-B68C-1AE7-C198-C93813470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638" y="2681777"/>
            <a:ext cx="156759" cy="14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Markedsføringsmaterialer 2016">
            <a:extLst>
              <a:ext uri="{FF2B5EF4-FFF2-40B4-BE49-F238E27FC236}">
                <a16:creationId xmlns:a16="http://schemas.microsoft.com/office/drawing/2014/main" id="{D8064E55-B9D9-F834-2E29-92051625E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637" y="2914420"/>
            <a:ext cx="156759" cy="14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Markedsføringsmaterialer 2016">
            <a:extLst>
              <a:ext uri="{FF2B5EF4-FFF2-40B4-BE49-F238E27FC236}">
                <a16:creationId xmlns:a16="http://schemas.microsoft.com/office/drawing/2014/main" id="{70AD8B6D-4303-5495-0C0A-F39E61CFB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9781" y="3129102"/>
            <a:ext cx="156759" cy="14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Markedsføringsmaterialer 2016">
            <a:extLst>
              <a:ext uri="{FF2B5EF4-FFF2-40B4-BE49-F238E27FC236}">
                <a16:creationId xmlns:a16="http://schemas.microsoft.com/office/drawing/2014/main" id="{42CB812D-9E2B-3CA0-347F-58B3C6455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637" y="3329077"/>
            <a:ext cx="156759" cy="14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Markedsføringsmaterialer 2016">
            <a:extLst>
              <a:ext uri="{FF2B5EF4-FFF2-40B4-BE49-F238E27FC236}">
                <a16:creationId xmlns:a16="http://schemas.microsoft.com/office/drawing/2014/main" id="{DB9C6251-795B-3EE5-7767-9EF942B56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637" y="3559501"/>
            <a:ext cx="156759" cy="14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Markedsføringsmaterialer 2016">
            <a:extLst>
              <a:ext uri="{FF2B5EF4-FFF2-40B4-BE49-F238E27FC236}">
                <a16:creationId xmlns:a16="http://schemas.microsoft.com/office/drawing/2014/main" id="{79D6B8BF-189F-93E8-7CAD-DABBB13D1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636" y="3774944"/>
            <a:ext cx="156759" cy="14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Markedsføringsmaterialer 2016">
            <a:extLst>
              <a:ext uri="{FF2B5EF4-FFF2-40B4-BE49-F238E27FC236}">
                <a16:creationId xmlns:a16="http://schemas.microsoft.com/office/drawing/2014/main" id="{CD2E6B5A-1388-560D-7EF2-F9957731E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636" y="3976438"/>
            <a:ext cx="156759" cy="14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Markedsføringsmaterialer 2016">
            <a:extLst>
              <a:ext uri="{FF2B5EF4-FFF2-40B4-BE49-F238E27FC236}">
                <a16:creationId xmlns:a16="http://schemas.microsoft.com/office/drawing/2014/main" id="{D4C0FC9A-64C4-C8E1-943F-56D65AD2D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635" y="4175767"/>
            <a:ext cx="156759" cy="14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Markedsføringsmaterialer 2016">
            <a:extLst>
              <a:ext uri="{FF2B5EF4-FFF2-40B4-BE49-F238E27FC236}">
                <a16:creationId xmlns:a16="http://schemas.microsoft.com/office/drawing/2014/main" id="{156A0F29-0E73-7ABE-81BB-399F414AC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635" y="4382657"/>
            <a:ext cx="156759" cy="14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327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419ADC7-DE7C-464E-9F88-6CAB6F61B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A4528A8-E2F7-934D-63B5-2B4517EB0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56" y="640426"/>
            <a:ext cx="4489617" cy="842322"/>
          </a:xfrm>
        </p:spPr>
        <p:txBody>
          <a:bodyPr anchor="b">
            <a:normAutofit/>
          </a:bodyPr>
          <a:lstStyle/>
          <a:p>
            <a:r>
              <a:rPr lang="da-DK" sz="4000" b="1" dirty="0"/>
              <a:t>Udskæringer fra okse</a:t>
            </a:r>
            <a:endParaRPr lang="da-DK" sz="40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98B4CEA-8A56-F34B-5BD3-329F1BE78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357" y="1695635"/>
            <a:ext cx="4148093" cy="3426781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da-DK" sz="2300" dirty="0">
                <a:solidFill>
                  <a:schemeClr val="accent2"/>
                </a:solidFill>
              </a:rPr>
              <a:t>Fedtindhold i 100 g råt oksekød</a:t>
            </a:r>
            <a:br>
              <a:rPr lang="da-DK" sz="2400" dirty="0">
                <a:solidFill>
                  <a:schemeClr val="accent2"/>
                </a:solidFill>
              </a:rPr>
            </a:br>
            <a:endParaRPr lang="da-DK" sz="2400" dirty="0">
              <a:solidFill>
                <a:schemeClr val="accent2"/>
              </a:solidFill>
            </a:endParaRP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a-DK" altLang="da-DK" sz="2000" dirty="0">
                <a:cs typeface="Times New Roman" panose="02020603050405020304" pitchFamily="18" charset="0"/>
              </a:rPr>
              <a:t>Okseinderlår, uden fedtkant		2 g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a-DK" altLang="da-DK" sz="2000" dirty="0" err="1">
                <a:cs typeface="Times New Roman" panose="02020603050405020304" pitchFamily="18" charset="0"/>
              </a:rPr>
              <a:t>Osso</a:t>
            </a:r>
            <a:r>
              <a:rPr lang="da-DK" altLang="da-DK" sz="2000" dirty="0">
                <a:cs typeface="Times New Roman" panose="02020603050405020304" pitchFamily="18" charset="0"/>
              </a:rPr>
              <a:t> </a:t>
            </a:r>
            <a:r>
              <a:rPr lang="da-DK" altLang="da-DK" sz="2000" dirty="0" err="1">
                <a:cs typeface="Times New Roman" panose="02020603050405020304" pitchFamily="18" charset="0"/>
              </a:rPr>
              <a:t>buco</a:t>
            </a:r>
            <a:r>
              <a:rPr lang="da-DK" altLang="da-DK" sz="2000" dirty="0">
                <a:cs typeface="Times New Roman" panose="02020603050405020304" pitchFamily="18" charset="0"/>
              </a:rPr>
              <a:t> 				4 g 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a-DK" altLang="da-DK" sz="2000" dirty="0">
                <a:cs typeface="Times New Roman" panose="02020603050405020304" pitchFamily="18" charset="0"/>
              </a:rPr>
              <a:t>Højrebsfilet, afpudset			5 g 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a-DK" altLang="da-DK" sz="2000" dirty="0">
                <a:cs typeface="Times New Roman" panose="02020603050405020304" pitchFamily="18" charset="0"/>
              </a:rPr>
              <a:t>Oksemørbrad			6 g 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a-DK" altLang="da-DK" sz="2000" dirty="0">
                <a:cs typeface="Times New Roman" panose="02020603050405020304" pitchFamily="18" charset="0"/>
              </a:rPr>
              <a:t>Yderlår				7 g 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a-DK" altLang="da-DK" sz="2000" dirty="0">
                <a:cs typeface="Times New Roman" panose="02020603050405020304" pitchFamily="18" charset="0"/>
              </a:rPr>
              <a:t>Hakket oksekød, 10-15% 	fedt		10 g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a-DK" altLang="da-DK" sz="2000" dirty="0">
                <a:cs typeface="Times New Roman" panose="02020603050405020304" pitchFamily="18" charset="0"/>
              </a:rPr>
              <a:t>Okseculotte				15 g 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a-DK" altLang="da-DK" sz="2000" dirty="0">
                <a:cs typeface="Times New Roman" panose="02020603050405020304" pitchFamily="18" charset="0"/>
              </a:rPr>
              <a:t>Spidsbryst				16 g 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a-DK" altLang="da-DK" sz="2000" dirty="0">
                <a:cs typeface="Times New Roman" panose="02020603050405020304" pitchFamily="18" charset="0"/>
              </a:rPr>
              <a:t>Højrebsfilet, med fedtkant 		17 g 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a-DK" altLang="da-DK" sz="2000" dirty="0">
                <a:cs typeface="Times New Roman" panose="02020603050405020304" pitchFamily="18" charset="0"/>
              </a:rPr>
              <a:t>Tykbryst 				18 g 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a-DK" altLang="da-DK" sz="2000" dirty="0">
                <a:cs typeface="Times New Roman" panose="02020603050405020304" pitchFamily="18" charset="0"/>
              </a:rPr>
              <a:t>Entrecote				21 g 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a-DK" altLang="da-DK" sz="2000" dirty="0" err="1">
                <a:cs typeface="Times New Roman" panose="02020603050405020304" pitchFamily="18" charset="0"/>
              </a:rPr>
              <a:t>Tyndtbryst</a:t>
            </a:r>
            <a:r>
              <a:rPr lang="da-DK" altLang="da-DK" sz="2000" dirty="0">
                <a:cs typeface="Times New Roman" panose="02020603050405020304" pitchFamily="18" charset="0"/>
              </a:rPr>
              <a:t>				28 g 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a-DK" altLang="da-DK" sz="2000" dirty="0">
                <a:cs typeface="Times New Roman" panose="02020603050405020304" pitchFamily="18" charset="0"/>
              </a:rPr>
              <a:t>Tværreb				30 g </a:t>
            </a:r>
          </a:p>
          <a:p>
            <a:endParaRPr lang="en-US" sz="2000" dirty="0"/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92C558E9-ECC0-0374-4411-88CEACAAEC0E}"/>
              </a:ext>
            </a:extLst>
          </p:cNvPr>
          <p:cNvSpPr txBox="1"/>
          <p:nvPr/>
        </p:nvSpPr>
        <p:spPr>
          <a:xfrm>
            <a:off x="188516" y="6390512"/>
            <a:ext cx="30163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dirty="0"/>
              <a:t>Kilde: Frida Fødevaredatabase 2024</a:t>
            </a:r>
          </a:p>
        </p:txBody>
      </p:sp>
      <p:sp>
        <p:nvSpPr>
          <p:cNvPr id="20" name="Tekstfelt 19">
            <a:extLst>
              <a:ext uri="{FF2B5EF4-FFF2-40B4-BE49-F238E27FC236}">
                <a16:creationId xmlns:a16="http://schemas.microsoft.com/office/drawing/2014/main" id="{24FAB090-CCFE-E9E6-4834-350872087905}"/>
              </a:ext>
            </a:extLst>
          </p:cNvPr>
          <p:cNvSpPr txBox="1"/>
          <p:nvPr/>
        </p:nvSpPr>
        <p:spPr>
          <a:xfrm>
            <a:off x="490356" y="5256347"/>
            <a:ext cx="431885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100" dirty="0"/>
              <a:t>Bliv klogere på okseudskæringer: </a:t>
            </a:r>
            <a:r>
              <a:rPr lang="da-DK" sz="1100" dirty="0">
                <a:hlinkClick r:id="rId2"/>
              </a:rPr>
              <a:t>Oksekød - se og bestil udskæringsplanche med oksekød her (ernaeringsfokus.dk)</a:t>
            </a:r>
            <a:endParaRPr lang="da-DK" sz="1100" dirty="0"/>
          </a:p>
          <a:p>
            <a:endParaRPr lang="da-DK" sz="1100" dirty="0"/>
          </a:p>
          <a:p>
            <a:r>
              <a:rPr lang="da-DK" sz="1100" dirty="0"/>
              <a:t>Bliv klogere på transfedtsyrer: </a:t>
            </a:r>
            <a:r>
              <a:rPr lang="da-DK" sz="1100" dirty="0">
                <a:hlinkClick r:id="rId3"/>
              </a:rPr>
              <a:t>Transfedtsyrer - naturlige og </a:t>
            </a:r>
            <a:r>
              <a:rPr lang="da-DK" sz="1100" dirty="0" err="1">
                <a:hlinkClick r:id="rId3"/>
              </a:rPr>
              <a:t>industrille</a:t>
            </a:r>
            <a:r>
              <a:rPr lang="da-DK" sz="1100" dirty="0">
                <a:hlinkClick r:id="rId3"/>
              </a:rPr>
              <a:t> transfedtsyrer (ernaeringsfokus.dk)</a:t>
            </a:r>
            <a:endParaRPr lang="da-DK" sz="1100" dirty="0"/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64A04501-FFC4-4C8E-ABDA-3E49D6AA37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700" y="6147413"/>
            <a:ext cx="970594" cy="555315"/>
          </a:xfrm>
          <a:prstGeom prst="rect">
            <a:avLst/>
          </a:prstGeom>
        </p:spPr>
      </p:pic>
      <p:pic>
        <p:nvPicPr>
          <p:cNvPr id="22" name="Billede 21" descr="Et billede, der indeholder mad, plate/tallerken, slice/stykke&#10;&#10;Automatisk genereret beskrivelse">
            <a:extLst>
              <a:ext uri="{FF2B5EF4-FFF2-40B4-BE49-F238E27FC236}">
                <a16:creationId xmlns:a16="http://schemas.microsoft.com/office/drawing/2014/main" id="{D003F857-D43F-1B41-C8AD-4DE82778380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9F9F7"/>
              </a:clrFrom>
              <a:clrTo>
                <a:srgbClr val="F9F9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701" y="387152"/>
            <a:ext cx="3069453" cy="2046302"/>
          </a:xfrm>
          <a:prstGeom prst="rect">
            <a:avLst/>
          </a:prstGeom>
        </p:spPr>
      </p:pic>
      <p:pic>
        <p:nvPicPr>
          <p:cNvPr id="24" name="Billede 23">
            <a:extLst>
              <a:ext uri="{FF2B5EF4-FFF2-40B4-BE49-F238E27FC236}">
                <a16:creationId xmlns:a16="http://schemas.microsoft.com/office/drawing/2014/main" id="{0456A27D-E7B0-C7B4-266E-AEAFC7E4EDF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062" y="2527969"/>
            <a:ext cx="2703092" cy="1802061"/>
          </a:xfrm>
          <a:prstGeom prst="rect">
            <a:avLst/>
          </a:prstGeom>
        </p:spPr>
      </p:pic>
      <p:pic>
        <p:nvPicPr>
          <p:cNvPr id="26" name="Billede 25" descr="Et billede, der indeholder grøntsager&#10;&#10;Automatisk genereret beskrivelse">
            <a:extLst>
              <a:ext uri="{FF2B5EF4-FFF2-40B4-BE49-F238E27FC236}">
                <a16:creationId xmlns:a16="http://schemas.microsoft.com/office/drawing/2014/main" id="{AB77B205-A8D6-5646-2ACD-D28D3A51A8F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961" y="4424545"/>
            <a:ext cx="2703092" cy="1802061"/>
          </a:xfrm>
          <a:prstGeom prst="rect">
            <a:avLst/>
          </a:prstGeom>
        </p:spPr>
      </p:pic>
      <p:pic>
        <p:nvPicPr>
          <p:cNvPr id="1026" name="Picture 2" descr="Markedsføringsmaterialer 2016">
            <a:extLst>
              <a:ext uri="{FF2B5EF4-FFF2-40B4-BE49-F238E27FC236}">
                <a16:creationId xmlns:a16="http://schemas.microsoft.com/office/drawing/2014/main" id="{A3A50CB2-FD42-213D-68C7-E04A26F4B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012" y="2298926"/>
            <a:ext cx="156759" cy="14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Markedsføringsmaterialer 2016">
            <a:extLst>
              <a:ext uri="{FF2B5EF4-FFF2-40B4-BE49-F238E27FC236}">
                <a16:creationId xmlns:a16="http://schemas.microsoft.com/office/drawing/2014/main" id="{2CDC9194-3FA6-EFE0-E34F-CD7F88D2D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007" y="2503439"/>
            <a:ext cx="156759" cy="14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Markedsføringsmaterialer 2016">
            <a:extLst>
              <a:ext uri="{FF2B5EF4-FFF2-40B4-BE49-F238E27FC236}">
                <a16:creationId xmlns:a16="http://schemas.microsoft.com/office/drawing/2014/main" id="{740DD3CE-403A-1D59-501D-55BC687E2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008" y="2717207"/>
            <a:ext cx="156759" cy="14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Markedsføringsmaterialer 2016">
            <a:extLst>
              <a:ext uri="{FF2B5EF4-FFF2-40B4-BE49-F238E27FC236}">
                <a16:creationId xmlns:a16="http://schemas.microsoft.com/office/drawing/2014/main" id="{1D048642-27EB-E117-D31D-91F39DD49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007" y="2924012"/>
            <a:ext cx="156759" cy="14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arkedsføringsmaterialer 2016">
            <a:extLst>
              <a:ext uri="{FF2B5EF4-FFF2-40B4-BE49-F238E27FC236}">
                <a16:creationId xmlns:a16="http://schemas.microsoft.com/office/drawing/2014/main" id="{91ACB2D3-702D-9880-CC96-A2C182B69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007" y="3128525"/>
            <a:ext cx="156759" cy="14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Markedsføringsmaterialer 2016">
            <a:extLst>
              <a:ext uri="{FF2B5EF4-FFF2-40B4-BE49-F238E27FC236}">
                <a16:creationId xmlns:a16="http://schemas.microsoft.com/office/drawing/2014/main" id="{B9160836-F394-B3DF-7C53-9D21C26FF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007" y="3333038"/>
            <a:ext cx="156759" cy="14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760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817E66-1046-F16B-03BA-A9186471D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AF5BBF-D5C2-9C82-2EB3-45385AF02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56" y="640426"/>
            <a:ext cx="4489617" cy="842322"/>
          </a:xfrm>
        </p:spPr>
        <p:txBody>
          <a:bodyPr anchor="b">
            <a:normAutofit/>
          </a:bodyPr>
          <a:lstStyle/>
          <a:p>
            <a:r>
              <a:rPr lang="da-DK" sz="4000" b="1" dirty="0"/>
              <a:t>Udskæringer fra kalv</a:t>
            </a:r>
            <a:endParaRPr lang="da-DK" sz="40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C0D1ED0-6300-B83A-4C1C-8F07DCFC8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357" y="1695635"/>
            <a:ext cx="4148093" cy="3426781"/>
          </a:xfr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da-DK" sz="2300" dirty="0">
                <a:solidFill>
                  <a:schemeClr val="accent2"/>
                </a:solidFill>
              </a:rPr>
              <a:t>Fedtindhold i 100 g råt kalvekød</a:t>
            </a:r>
            <a:br>
              <a:rPr lang="da-DK" sz="2400" dirty="0">
                <a:solidFill>
                  <a:schemeClr val="accent2"/>
                </a:solidFill>
              </a:rPr>
            </a:br>
            <a:endParaRPr lang="da-DK" sz="2400" dirty="0">
              <a:solidFill>
                <a:schemeClr val="accent2"/>
              </a:solidFill>
            </a:endParaRP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a-DK" altLang="da-DK" sz="2900" dirty="0">
                <a:cs typeface="Times New Roman" panose="02020603050405020304" pitchFamily="18" charset="0"/>
              </a:rPr>
              <a:t>Kalveinderlår, schnitzler			2 g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a-DK" altLang="da-DK" sz="2900" dirty="0">
                <a:cs typeface="Times New Roman" panose="02020603050405020304" pitchFamily="18" charset="0"/>
              </a:rPr>
              <a:t>Kalvetykstegsfilet, medaljon			2 g 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a-DK" altLang="da-DK" sz="2900" dirty="0">
                <a:cs typeface="Times New Roman" panose="02020603050405020304" pitchFamily="18" charset="0"/>
              </a:rPr>
              <a:t>Kalveklump				2 g 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a-DK" altLang="da-DK" sz="2900" dirty="0">
                <a:cs typeface="Times New Roman" panose="02020603050405020304" pitchFamily="18" charset="0"/>
              </a:rPr>
              <a:t>Kalvelårtunge				2 g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a-DK" altLang="da-DK" sz="2900" dirty="0">
                <a:cs typeface="Times New Roman" panose="02020603050405020304" pitchFamily="18" charset="0"/>
              </a:rPr>
              <a:t>Kalvemørbrad				5 g 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a-DK" altLang="da-DK" sz="2900" dirty="0">
                <a:cs typeface="Times New Roman" panose="02020603050405020304" pitchFamily="18" charset="0"/>
              </a:rPr>
              <a:t>Kalvespidsbryst			5 g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a-DK" altLang="da-DK" sz="2900" dirty="0">
                <a:cs typeface="Times New Roman" panose="02020603050405020304" pitchFamily="18" charset="0"/>
              </a:rPr>
              <a:t>Kalvetyndstegsfilet			8 g 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a-DK" altLang="da-DK" sz="2900" dirty="0">
                <a:cs typeface="Times New Roman" panose="02020603050405020304" pitchFamily="18" charset="0"/>
              </a:rPr>
              <a:t>Hakket kalvekød, 8-12% fedt			11 g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a-DK" altLang="da-DK" sz="2900" dirty="0">
                <a:cs typeface="Times New Roman" panose="02020603050405020304" pitchFamily="18" charset="0"/>
              </a:rPr>
              <a:t>Kalvekæbe				11 g 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a-DK" altLang="da-DK" sz="2900" dirty="0">
                <a:cs typeface="Times New Roman" panose="02020603050405020304" pitchFamily="18" charset="0"/>
              </a:rPr>
              <a:t>Kalve </a:t>
            </a:r>
            <a:r>
              <a:rPr lang="da-DK" altLang="da-DK" sz="2900" dirty="0" err="1">
                <a:cs typeface="Times New Roman" panose="02020603050405020304" pitchFamily="18" charset="0"/>
              </a:rPr>
              <a:t>osso</a:t>
            </a:r>
            <a:r>
              <a:rPr lang="da-DK" altLang="da-DK" sz="2900" dirty="0">
                <a:cs typeface="Times New Roman" panose="02020603050405020304" pitchFamily="18" charset="0"/>
              </a:rPr>
              <a:t> </a:t>
            </a:r>
            <a:r>
              <a:rPr lang="da-DK" altLang="da-DK" sz="2900" dirty="0" err="1">
                <a:cs typeface="Times New Roman" panose="02020603050405020304" pitchFamily="18" charset="0"/>
              </a:rPr>
              <a:t>buco</a:t>
            </a:r>
            <a:r>
              <a:rPr lang="da-DK" altLang="da-DK" sz="2900" dirty="0">
                <a:cs typeface="Times New Roman" panose="02020603050405020304" pitchFamily="18" charset="0"/>
              </a:rPr>
              <a:t>			23 g 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a-DK" altLang="da-DK" sz="2900" dirty="0">
                <a:cs typeface="Times New Roman" panose="02020603050405020304" pitchFamily="18" charset="0"/>
              </a:rPr>
              <a:t>Kalvetykkam		 		23 g 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a-DK" altLang="da-DK" sz="2000" dirty="0">
                <a:cs typeface="Times New Roman" panose="02020603050405020304" pitchFamily="18" charset="0"/>
              </a:rPr>
              <a:t> </a:t>
            </a:r>
          </a:p>
          <a:p>
            <a:endParaRPr lang="en-US" sz="2000" dirty="0"/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938B66F0-20A1-59DC-5FFC-95967ED6E26F}"/>
              </a:ext>
            </a:extLst>
          </p:cNvPr>
          <p:cNvSpPr txBox="1"/>
          <p:nvPr/>
        </p:nvSpPr>
        <p:spPr>
          <a:xfrm>
            <a:off x="188516" y="6390512"/>
            <a:ext cx="30163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dirty="0"/>
              <a:t>Kilde: Frida Fødevaredatabase 2024</a:t>
            </a:r>
          </a:p>
        </p:txBody>
      </p:sp>
      <p:sp>
        <p:nvSpPr>
          <p:cNvPr id="20" name="Tekstfelt 19">
            <a:extLst>
              <a:ext uri="{FF2B5EF4-FFF2-40B4-BE49-F238E27FC236}">
                <a16:creationId xmlns:a16="http://schemas.microsoft.com/office/drawing/2014/main" id="{4A1B37EE-FD5C-AA58-37B8-F9DA8273288E}"/>
              </a:ext>
            </a:extLst>
          </p:cNvPr>
          <p:cNvSpPr txBox="1"/>
          <p:nvPr/>
        </p:nvSpPr>
        <p:spPr>
          <a:xfrm>
            <a:off x="490356" y="5256347"/>
            <a:ext cx="4318857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100" dirty="0"/>
              <a:t>Bliv klogere på kalveeudskæringer: </a:t>
            </a:r>
            <a:r>
              <a:rPr lang="da-DK" sz="1100" dirty="0">
                <a:hlinkClick r:id="rId2"/>
              </a:rPr>
              <a:t>Kalvens udskæringer</a:t>
            </a:r>
            <a:endParaRPr lang="da-DK" sz="1100" dirty="0"/>
          </a:p>
          <a:p>
            <a:r>
              <a:rPr lang="da-DK" sz="1100" dirty="0"/>
              <a:t>Bliv klogere på transfedtsyrer: </a:t>
            </a:r>
            <a:r>
              <a:rPr lang="da-DK" sz="1100" dirty="0">
                <a:hlinkClick r:id="rId3"/>
              </a:rPr>
              <a:t>Transfedtsyrer - naturlige og </a:t>
            </a:r>
            <a:r>
              <a:rPr lang="da-DK" sz="1100" dirty="0" err="1">
                <a:hlinkClick r:id="rId3"/>
              </a:rPr>
              <a:t>industrille</a:t>
            </a:r>
            <a:r>
              <a:rPr lang="da-DK" sz="1100" dirty="0">
                <a:hlinkClick r:id="rId3"/>
              </a:rPr>
              <a:t> transfedtsyrer (ernaeringsfokus.dk)</a:t>
            </a:r>
            <a:endParaRPr lang="da-DK" sz="1100" dirty="0"/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D560E45E-2163-7117-0580-C97D492082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700" y="6147413"/>
            <a:ext cx="970594" cy="555315"/>
          </a:xfrm>
          <a:prstGeom prst="rect">
            <a:avLst/>
          </a:prstGeom>
        </p:spPr>
      </p:pic>
      <p:pic>
        <p:nvPicPr>
          <p:cNvPr id="1026" name="Picture 2" descr="Markedsføringsmaterialer 2016">
            <a:extLst>
              <a:ext uri="{FF2B5EF4-FFF2-40B4-BE49-F238E27FC236}">
                <a16:creationId xmlns:a16="http://schemas.microsoft.com/office/drawing/2014/main" id="{50855A71-D244-6040-5EAC-2B66AC330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012" y="2298926"/>
            <a:ext cx="156759" cy="14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Markedsføringsmaterialer 2016">
            <a:extLst>
              <a:ext uri="{FF2B5EF4-FFF2-40B4-BE49-F238E27FC236}">
                <a16:creationId xmlns:a16="http://schemas.microsoft.com/office/drawing/2014/main" id="{7874FF3D-BF7B-0714-8DBE-E77FEB9C2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007" y="2503439"/>
            <a:ext cx="156759" cy="14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Markedsføringsmaterialer 2016">
            <a:extLst>
              <a:ext uri="{FF2B5EF4-FFF2-40B4-BE49-F238E27FC236}">
                <a16:creationId xmlns:a16="http://schemas.microsoft.com/office/drawing/2014/main" id="{42BF51D1-0DB4-0D4B-B81C-6EB78966E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008" y="2717207"/>
            <a:ext cx="156759" cy="14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Markedsføringsmaterialer 2016">
            <a:extLst>
              <a:ext uri="{FF2B5EF4-FFF2-40B4-BE49-F238E27FC236}">
                <a16:creationId xmlns:a16="http://schemas.microsoft.com/office/drawing/2014/main" id="{CFDD2DA4-5D17-DEB2-AE61-4E781F96F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007" y="2924012"/>
            <a:ext cx="156759" cy="14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arkedsføringsmaterialer 2016">
            <a:extLst>
              <a:ext uri="{FF2B5EF4-FFF2-40B4-BE49-F238E27FC236}">
                <a16:creationId xmlns:a16="http://schemas.microsoft.com/office/drawing/2014/main" id="{63B929A3-0BD7-8B72-E62F-3297DE228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007" y="3128525"/>
            <a:ext cx="156759" cy="14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DDA780DB-E73A-8C53-AE04-FA9EBC889D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7487" y="579551"/>
            <a:ext cx="3690263" cy="2051352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6EA65F75-824C-D67E-4DD9-4D60A88514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3458" y="2219657"/>
            <a:ext cx="3043223" cy="1691674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C5BE3F83-11DA-3452-560D-9D97E4980A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04973" y="4164836"/>
            <a:ext cx="3043225" cy="1691675"/>
          </a:xfrm>
          <a:prstGeom prst="rect">
            <a:avLst/>
          </a:prstGeom>
        </p:spPr>
      </p:pic>
      <p:pic>
        <p:nvPicPr>
          <p:cNvPr id="18" name="Picture 2" descr="Markedsføringsmaterialer 2016">
            <a:extLst>
              <a:ext uri="{FF2B5EF4-FFF2-40B4-BE49-F238E27FC236}">
                <a16:creationId xmlns:a16="http://schemas.microsoft.com/office/drawing/2014/main" id="{FBA0DFE5-B6F9-5467-6400-57B6BD1BC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007" y="2102246"/>
            <a:ext cx="156759" cy="14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600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9" name="Rectangle 512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9C86813-8CCB-178B-3770-DA4692539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0863" y="347154"/>
            <a:ext cx="5208561" cy="1899912"/>
          </a:xfrm>
        </p:spPr>
        <p:txBody>
          <a:bodyPr>
            <a:normAutofit/>
          </a:bodyPr>
          <a:lstStyle/>
          <a:p>
            <a:r>
              <a:rPr lang="da-DK" sz="4000" b="1" dirty="0"/>
              <a:t>Udskæringer fra fjerkræ</a:t>
            </a:r>
            <a:endParaRPr lang="da-DK" sz="4000" dirty="0"/>
          </a:p>
        </p:txBody>
      </p:sp>
      <p:sp>
        <p:nvSpPr>
          <p:cNvPr id="5126" name="Content Placeholder 5125">
            <a:extLst>
              <a:ext uri="{FF2B5EF4-FFF2-40B4-BE49-F238E27FC236}">
                <a16:creationId xmlns:a16="http://schemas.microsoft.com/office/drawing/2014/main" id="{78AE8D11-6239-CCAA-325D-937BB5225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7924" y="2110869"/>
            <a:ext cx="4542021" cy="293164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a-DK" sz="1600" dirty="0">
                <a:solidFill>
                  <a:schemeClr val="accent2"/>
                </a:solidFill>
              </a:rPr>
              <a:t>Fedtindhold i 100 g rå kylling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da-DK" altLang="da-DK" sz="1400" dirty="0"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a-DK" altLang="da-DK" sz="1400" dirty="0">
                <a:cs typeface="Times New Roman" panose="02020603050405020304" pitchFamily="18" charset="0"/>
              </a:rPr>
              <a:t>Bryst, kød og skind			7 g</a:t>
            </a:r>
          </a:p>
          <a:p>
            <a:pPr>
              <a:spcBef>
                <a:spcPct val="0"/>
              </a:spcBef>
              <a:buNone/>
            </a:pPr>
            <a:r>
              <a:rPr lang="da-DK" altLang="da-DK" sz="1400" dirty="0">
                <a:cs typeface="Times New Roman" panose="02020603050405020304" pitchFamily="18" charset="0"/>
              </a:rPr>
              <a:t>Hakket kylling 3-10%			8 g</a:t>
            </a:r>
          </a:p>
          <a:p>
            <a:pPr>
              <a:spcBef>
                <a:spcPct val="0"/>
              </a:spcBef>
              <a:buNone/>
            </a:pPr>
            <a:r>
              <a:rPr lang="da-DK" altLang="da-DK" sz="1400" dirty="0">
                <a:cs typeface="Times New Roman" panose="02020603050405020304" pitchFamily="18" charset="0"/>
              </a:rPr>
              <a:t>Lår, kød og skind 			9 g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a-DK" altLang="da-DK" sz="1400" dirty="0">
                <a:cs typeface="Times New Roman" panose="02020603050405020304" pitchFamily="18" charset="0"/>
              </a:rPr>
              <a:t>Vinge, kød og skind 		                     12 g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en-GB" altLang="da-DK" sz="1400" dirty="0"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da-DK" sz="1600" dirty="0">
                <a:solidFill>
                  <a:schemeClr val="accent2"/>
                </a:solidFill>
              </a:rPr>
              <a:t>Fedtindhold i 100 g rå and</a:t>
            </a:r>
          </a:p>
          <a:p>
            <a:pPr>
              <a:spcBef>
                <a:spcPct val="0"/>
              </a:spcBef>
              <a:buNone/>
            </a:pPr>
            <a:endParaRPr lang="da-DK" altLang="da-DK" sz="1400" dirty="0"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da-DK" altLang="da-DK" sz="1400" dirty="0">
                <a:cs typeface="Times New Roman" panose="02020603050405020304" pitchFamily="18" charset="0"/>
              </a:rPr>
              <a:t>Brystkød				4 g</a:t>
            </a:r>
          </a:p>
          <a:p>
            <a:pPr>
              <a:spcBef>
                <a:spcPct val="0"/>
              </a:spcBef>
              <a:buNone/>
            </a:pPr>
            <a:endParaRPr lang="da-DK" sz="1600" dirty="0">
              <a:solidFill>
                <a:schemeClr val="accent2"/>
              </a:solidFill>
            </a:endParaRPr>
          </a:p>
          <a:p>
            <a:pPr>
              <a:spcBef>
                <a:spcPct val="0"/>
              </a:spcBef>
              <a:buNone/>
            </a:pPr>
            <a:r>
              <a:rPr lang="da-DK" sz="1600" dirty="0">
                <a:solidFill>
                  <a:schemeClr val="accent2"/>
                </a:solidFill>
              </a:rPr>
              <a:t>Fedtindhold i 100 g rå kalkun</a:t>
            </a:r>
          </a:p>
          <a:p>
            <a:pPr>
              <a:spcBef>
                <a:spcPct val="0"/>
              </a:spcBef>
              <a:buNone/>
            </a:pPr>
            <a:endParaRPr lang="da-DK" altLang="da-DK" sz="1400" dirty="0"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da-DK" altLang="da-DK" sz="1400" dirty="0">
                <a:cs typeface="Times New Roman" panose="02020603050405020304" pitchFamily="18" charset="0"/>
              </a:rPr>
              <a:t>Kød og skind				2 g</a:t>
            </a:r>
          </a:p>
          <a:p>
            <a:pPr>
              <a:spcBef>
                <a:spcPct val="0"/>
              </a:spcBef>
              <a:buNone/>
            </a:pPr>
            <a:r>
              <a:rPr lang="da-DK" altLang="da-DK" sz="1400" dirty="0">
                <a:cs typeface="Times New Roman" panose="02020603050405020304" pitchFamily="18" charset="0"/>
              </a:rPr>
              <a:t>Hakket kalkun, 5-10% fedt		9 g 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24F3F51E-D8B5-9762-9085-2DB19224BF8D}"/>
              </a:ext>
            </a:extLst>
          </p:cNvPr>
          <p:cNvSpPr txBox="1"/>
          <p:nvPr/>
        </p:nvSpPr>
        <p:spPr>
          <a:xfrm>
            <a:off x="173381" y="6402782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/>
              <a:t>Kilde: Frida Fødevaredatabase 2024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B3F96554-1A20-CE5C-BE80-C0358DF7CD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700" y="6147413"/>
            <a:ext cx="970594" cy="555315"/>
          </a:xfrm>
          <a:prstGeom prst="rect">
            <a:avLst/>
          </a:prstGeom>
        </p:spPr>
      </p:pic>
      <p:pic>
        <p:nvPicPr>
          <p:cNvPr id="10" name="Billede 9" descr="Et billede, der indeholder grøntsager&#10;&#10;Automatisk genereret beskrivelse">
            <a:extLst>
              <a:ext uri="{FF2B5EF4-FFF2-40B4-BE49-F238E27FC236}">
                <a16:creationId xmlns:a16="http://schemas.microsoft.com/office/drawing/2014/main" id="{BDE95FCF-1E83-CC2E-89B7-A65DB9E2FB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DDE4DE"/>
              </a:clrFrom>
              <a:clrTo>
                <a:srgbClr val="DDE4D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65" r="7432"/>
          <a:stretch/>
        </p:blipFill>
        <p:spPr>
          <a:xfrm>
            <a:off x="2106126" y="2681830"/>
            <a:ext cx="2612310" cy="1553504"/>
          </a:xfrm>
          <a:prstGeom prst="rect">
            <a:avLst/>
          </a:prstGeom>
        </p:spPr>
      </p:pic>
      <p:pic>
        <p:nvPicPr>
          <p:cNvPr id="12" name="Billede 11" descr="Et billede, der indeholder ret, gulerod, grøntsager&#10;&#10;Automatisk genereret beskrivelse">
            <a:extLst>
              <a:ext uri="{FF2B5EF4-FFF2-40B4-BE49-F238E27FC236}">
                <a16:creationId xmlns:a16="http://schemas.microsoft.com/office/drawing/2014/main" id="{EACAD003-AD69-6A26-47FF-B8769BC657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DBDDD8"/>
              </a:clrFrom>
              <a:clrTo>
                <a:srgbClr val="DBDDD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1" r="16610"/>
          <a:stretch/>
        </p:blipFill>
        <p:spPr>
          <a:xfrm>
            <a:off x="1729561" y="4235808"/>
            <a:ext cx="3094134" cy="2166025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DA858B01-0F05-E53E-1EAE-8AE0D8F46C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DADCD9"/>
              </a:clrFrom>
              <a:clrTo>
                <a:srgbClr val="DADCD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7" r="11925"/>
          <a:stretch/>
        </p:blipFill>
        <p:spPr>
          <a:xfrm>
            <a:off x="1920431" y="552664"/>
            <a:ext cx="3237045" cy="2256784"/>
          </a:xfrm>
          <a:prstGeom prst="rect">
            <a:avLst/>
          </a:prstGeom>
        </p:spPr>
      </p:pic>
      <p:sp>
        <p:nvSpPr>
          <p:cNvPr id="15" name="Tekstfelt 14">
            <a:extLst>
              <a:ext uri="{FF2B5EF4-FFF2-40B4-BE49-F238E27FC236}">
                <a16:creationId xmlns:a16="http://schemas.microsoft.com/office/drawing/2014/main" id="{91CA57B0-9903-06D6-73C4-EEE575DE9FA3}"/>
              </a:ext>
            </a:extLst>
          </p:cNvPr>
          <p:cNvSpPr txBox="1"/>
          <p:nvPr/>
        </p:nvSpPr>
        <p:spPr>
          <a:xfrm>
            <a:off x="6557925" y="5202153"/>
            <a:ext cx="45420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Bliv </a:t>
            </a:r>
            <a:r>
              <a:rPr lang="en-US" sz="1100" dirty="0" err="1"/>
              <a:t>klogere</a:t>
            </a:r>
            <a:r>
              <a:rPr lang="en-US" sz="1100" dirty="0"/>
              <a:t> </a:t>
            </a:r>
            <a:r>
              <a:rPr lang="en-US" sz="1100" dirty="0" err="1"/>
              <a:t>på</a:t>
            </a:r>
            <a:r>
              <a:rPr lang="en-US" sz="1100" dirty="0"/>
              <a:t> </a:t>
            </a:r>
            <a:r>
              <a:rPr lang="en-US" sz="1100" dirty="0" err="1"/>
              <a:t>fjerkræ</a:t>
            </a:r>
            <a:r>
              <a:rPr lang="en-US" sz="1100" dirty="0"/>
              <a:t> </a:t>
            </a:r>
            <a:r>
              <a:rPr lang="en-US" sz="1100" dirty="0" err="1"/>
              <a:t>og</a:t>
            </a:r>
            <a:r>
              <a:rPr lang="en-US" sz="1100" dirty="0"/>
              <a:t> </a:t>
            </a:r>
            <a:r>
              <a:rPr lang="en-US" sz="1100" dirty="0" err="1"/>
              <a:t>udskæringer</a:t>
            </a:r>
            <a:r>
              <a:rPr lang="en-US" sz="1100" dirty="0"/>
              <a:t>: </a:t>
            </a:r>
            <a:r>
              <a:rPr lang="da-DK" sz="1100" dirty="0">
                <a:hlinkClick r:id="rId6"/>
              </a:rPr>
              <a:t>Fjerkræ - læs her om næringsstofferne i fjerkræ (ernaeringsfokus.dk)</a:t>
            </a:r>
            <a:r>
              <a:rPr lang="en-US" sz="1100" dirty="0"/>
              <a:t> </a:t>
            </a:r>
          </a:p>
          <a:p>
            <a:endParaRPr lang="da-DK" dirty="0"/>
          </a:p>
        </p:txBody>
      </p:sp>
      <p:pic>
        <p:nvPicPr>
          <p:cNvPr id="3" name="Picture 2" descr="Markedsføringsmaterialer 2016">
            <a:extLst>
              <a:ext uri="{FF2B5EF4-FFF2-40B4-BE49-F238E27FC236}">
                <a16:creationId xmlns:a16="http://schemas.microsoft.com/office/drawing/2014/main" id="{ADEC443C-9943-D6E6-A1DE-D57576C87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634" y="2517214"/>
            <a:ext cx="156759" cy="14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Markedsføringsmaterialer 2016">
            <a:extLst>
              <a:ext uri="{FF2B5EF4-FFF2-40B4-BE49-F238E27FC236}">
                <a16:creationId xmlns:a16="http://schemas.microsoft.com/office/drawing/2014/main" id="{2A377947-E634-5C37-E1FF-0B164DAF5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630" y="2688910"/>
            <a:ext cx="156759" cy="14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arkedsføringsmaterialer 2016">
            <a:extLst>
              <a:ext uri="{FF2B5EF4-FFF2-40B4-BE49-F238E27FC236}">
                <a16:creationId xmlns:a16="http://schemas.microsoft.com/office/drawing/2014/main" id="{032A20C7-4F3A-59DF-DE51-C1BCC0557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629" y="3746042"/>
            <a:ext cx="156759" cy="14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Markedsføringsmaterialer 2016">
            <a:extLst>
              <a:ext uri="{FF2B5EF4-FFF2-40B4-BE49-F238E27FC236}">
                <a16:creationId xmlns:a16="http://schemas.microsoft.com/office/drawing/2014/main" id="{EE802169-193B-EC68-5414-AADA3C877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630" y="4474151"/>
            <a:ext cx="156759" cy="14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Markedsføringsmaterialer 2016">
            <a:extLst>
              <a:ext uri="{FF2B5EF4-FFF2-40B4-BE49-F238E27FC236}">
                <a16:creationId xmlns:a16="http://schemas.microsoft.com/office/drawing/2014/main" id="{EFE8AA7B-FDE7-A574-EBAB-FBEF4D38A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631" y="4650774"/>
            <a:ext cx="156759" cy="14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Markedsføringsmaterialer 2016">
            <a:extLst>
              <a:ext uri="{FF2B5EF4-FFF2-40B4-BE49-F238E27FC236}">
                <a16:creationId xmlns:a16="http://schemas.microsoft.com/office/drawing/2014/main" id="{E60FC795-6D8F-771E-5241-283EFB8CD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9610" y="2873394"/>
            <a:ext cx="156759" cy="14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415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F21C9E-3C91-5C7A-B021-278F355B2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4000" b="1" dirty="0"/>
              <a:t>Fedtsyresammensætning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1FA43A-E96C-6BC1-C44A-48F1F5EEE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436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da-DK" sz="2800" dirty="0"/>
              <a:t>Overordnet set findes der to fedtsyrer – mættede og umættede fedtsyrer:</a:t>
            </a:r>
          </a:p>
          <a:p>
            <a:r>
              <a:rPr lang="da-DK" sz="2800" dirty="0"/>
              <a:t>De mættede fedtsyrer indeholder ingen dobbeltbindinger</a:t>
            </a:r>
          </a:p>
          <a:p>
            <a:r>
              <a:rPr lang="da-DK" sz="2800" dirty="0"/>
              <a:t>De umættede fedtsyrer indeholder én (monoumættede fedtsyrer) eller flere dobbeltbindinger (flerumættede fedtsyrer).</a:t>
            </a:r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AD8A8E2C-353F-4AE4-A905-C367E99A4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740" y="3903301"/>
            <a:ext cx="4870141" cy="2356309"/>
          </a:xfrm>
          <a:prstGeom prst="rect">
            <a:avLst/>
          </a:prstGeom>
        </p:spPr>
      </p:pic>
      <p:sp>
        <p:nvSpPr>
          <p:cNvPr id="5" name="Tekstfelt 6">
            <a:extLst>
              <a:ext uri="{FF2B5EF4-FFF2-40B4-BE49-F238E27FC236}">
                <a16:creationId xmlns:a16="http://schemas.microsoft.com/office/drawing/2014/main" id="{3C8DD5DF-E260-492C-8087-1AF9A8403CE9}"/>
              </a:ext>
            </a:extLst>
          </p:cNvPr>
          <p:cNvSpPr txBox="1"/>
          <p:nvPr/>
        </p:nvSpPr>
        <p:spPr>
          <a:xfrm>
            <a:off x="193573" y="6492875"/>
            <a:ext cx="60945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400" dirty="0"/>
              <a:t>Kilde: NNR 2012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DCBAAD00-DDF1-9EF6-8099-CB6617A6B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700" y="6147413"/>
            <a:ext cx="970594" cy="55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583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32C6A2D-FFE1-F8F6-7FA7-4C34FECDE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96" y="1967265"/>
            <a:ext cx="3971041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Fedtsyrefordeling</a:t>
            </a:r>
            <a:r>
              <a:rPr lang="en-US" sz="3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3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fedtstoffer</a:t>
            </a:r>
            <a:endParaRPr lang="en-US" sz="32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C7FCE72D-6F4B-C86E-F791-8C9000BAC8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700" y="6147413"/>
            <a:ext cx="970594" cy="555315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D7F13EB1-5D87-DAD6-D2BA-4B3190C82462}"/>
              </a:ext>
            </a:extLst>
          </p:cNvPr>
          <p:cNvSpPr txBox="1"/>
          <p:nvPr/>
        </p:nvSpPr>
        <p:spPr>
          <a:xfrm>
            <a:off x="173381" y="6402782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/>
              <a:t>Kilde: Frida Fødevaredatabase</a:t>
            </a:r>
          </a:p>
        </p:txBody>
      </p:sp>
      <p:pic>
        <p:nvPicPr>
          <p:cNvPr id="12" name="Pladsholder til indhold 11">
            <a:extLst>
              <a:ext uri="{FF2B5EF4-FFF2-40B4-BE49-F238E27FC236}">
                <a16:creationId xmlns:a16="http://schemas.microsoft.com/office/drawing/2014/main" id="{8ABF64BF-9179-578C-6F78-F4B1108CDF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459679" y="1563395"/>
            <a:ext cx="5585691" cy="3344374"/>
          </a:xfrm>
        </p:spPr>
      </p:pic>
    </p:spTree>
    <p:extLst>
      <p:ext uri="{BB962C8B-B14F-4D97-AF65-F5344CB8AC3E}">
        <p14:creationId xmlns:p14="http://schemas.microsoft.com/office/powerpoint/2010/main" val="3553298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03EAC4-DE44-40BF-B6ED-FE614A6FC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/>
              <a:t>Gennemsnitlig fedtsyrefordeling i fedt fra dyr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1FDC1467-7A47-9FF8-B66B-DEDEB45385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314189"/>
              </p:ext>
            </p:extLst>
          </p:nvPr>
        </p:nvGraphicFramePr>
        <p:xfrm>
          <a:off x="-357187" y="172089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7D0AA77B-682A-A234-9F10-439D655CAB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7968539"/>
              </p:ext>
            </p:extLst>
          </p:nvPr>
        </p:nvGraphicFramePr>
        <p:xfrm>
          <a:off x="4214813" y="173672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30B9C324-99FF-54EC-9F34-1154A8F2DE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1779410"/>
              </p:ext>
            </p:extLst>
          </p:nvPr>
        </p:nvGraphicFramePr>
        <p:xfrm>
          <a:off x="6482268" y="387755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660C196C-4239-26CA-B85A-348EA7B711F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9935106"/>
              </p:ext>
            </p:extLst>
          </p:nvPr>
        </p:nvGraphicFramePr>
        <p:xfrm>
          <a:off x="1889209" y="387755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2" name="Billede 11">
            <a:extLst>
              <a:ext uri="{FF2B5EF4-FFF2-40B4-BE49-F238E27FC236}">
                <a16:creationId xmlns:a16="http://schemas.microsoft.com/office/drawing/2014/main" id="{C00D3148-9588-BF45-550B-AC4D28B8F7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503" y="6065437"/>
            <a:ext cx="970594" cy="55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692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7" name="Rectangle 2063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54EDBDF-7170-95D9-7CD6-A392EFF4D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Hvor får vi fedtet fra?</a:t>
            </a:r>
          </a:p>
        </p:txBody>
      </p:sp>
      <p:sp>
        <p:nvSpPr>
          <p:cNvPr id="2066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1479DD61-48E2-CEF7-4188-37C408B6EB8E}"/>
              </a:ext>
            </a:extLst>
          </p:cNvPr>
          <p:cNvSpPr txBox="1"/>
          <p:nvPr/>
        </p:nvSpPr>
        <p:spPr>
          <a:xfrm>
            <a:off x="6402013" y="6293411"/>
            <a:ext cx="4339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b="0" i="0" dirty="0">
                <a:solidFill>
                  <a:srgbClr val="07243B"/>
                </a:solidFill>
                <a:effectLst/>
                <a:latin typeface="europa"/>
              </a:rPr>
              <a:t>*tallene giver ikke præcis 100% </a:t>
            </a:r>
            <a:r>
              <a:rPr lang="da-DK" sz="1200" b="0" i="0" dirty="0" err="1">
                <a:solidFill>
                  <a:srgbClr val="07243B"/>
                </a:solidFill>
                <a:effectLst/>
                <a:latin typeface="europa"/>
              </a:rPr>
              <a:t>pga</a:t>
            </a:r>
            <a:r>
              <a:rPr lang="da-DK" sz="1200" b="0" i="0" dirty="0">
                <a:solidFill>
                  <a:srgbClr val="07243B"/>
                </a:solidFill>
                <a:effectLst/>
                <a:latin typeface="europa"/>
              </a:rPr>
              <a:t> afrunding</a:t>
            </a:r>
            <a:br>
              <a:rPr lang="da-DK" sz="1200" dirty="0"/>
            </a:br>
            <a:r>
              <a:rPr lang="da-DK" sz="1200" b="0" i="1" dirty="0">
                <a:solidFill>
                  <a:srgbClr val="07243B"/>
                </a:solidFill>
                <a:effectLst/>
                <a:latin typeface="europa"/>
              </a:rPr>
              <a:t>Kilde: </a:t>
            </a:r>
            <a:r>
              <a:rPr lang="da-DK" sz="1200" dirty="0">
                <a:hlinkClick r:id="rId2"/>
              </a:rPr>
              <a:t>Danskernes-Kostvaner-2021-2024.pdf</a:t>
            </a:r>
            <a:endParaRPr lang="da-DK" sz="1200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91909044-BB25-82A6-6BBF-EE44AF96B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700" y="6147413"/>
            <a:ext cx="970594" cy="555315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B4882CF7-021D-386B-75A5-CAE638E71DA1}"/>
              </a:ext>
            </a:extLst>
          </p:cNvPr>
          <p:cNvSpPr txBox="1"/>
          <p:nvPr/>
        </p:nvSpPr>
        <p:spPr>
          <a:xfrm>
            <a:off x="497480" y="4851902"/>
            <a:ext cx="4446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Bliv klogere på fedt i kosten: </a:t>
            </a:r>
            <a:r>
              <a:rPr lang="da-DK" sz="1400" dirty="0">
                <a:hlinkClick r:id="rId4"/>
              </a:rPr>
              <a:t>Fedt i kosten - hvor får danskerne fedt fra? (ernaeringsfokus.dk)</a:t>
            </a:r>
            <a:endParaRPr lang="da-DK" sz="1400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A384D0FB-C0FE-4CC6-B857-98070416215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7587262"/>
              </p:ext>
            </p:extLst>
          </p:nvPr>
        </p:nvGraphicFramePr>
        <p:xfrm>
          <a:off x="3892153" y="473449"/>
          <a:ext cx="7984893" cy="5598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8022805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LFstandard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076471"/>
    </a:accent1>
    <a:accent2>
      <a:srgbClr val="09562C"/>
    </a:accent2>
    <a:accent3>
      <a:srgbClr val="000000"/>
    </a:accent3>
    <a:accent4>
      <a:srgbClr val="E95D0F"/>
    </a:accent4>
    <a:accent5>
      <a:srgbClr val="C8102E"/>
    </a:accent5>
    <a:accent6>
      <a:srgbClr val="C8C7B2"/>
    </a:accent6>
    <a:hlink>
      <a:srgbClr val="0000FF"/>
    </a:hlink>
    <a:folHlink>
      <a:srgbClr val="800080"/>
    </a:folHlink>
  </a:clrScheme>
  <a:fontScheme name="Kontor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ontor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LFstandard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076471"/>
    </a:accent1>
    <a:accent2>
      <a:srgbClr val="09562C"/>
    </a:accent2>
    <a:accent3>
      <a:srgbClr val="000000"/>
    </a:accent3>
    <a:accent4>
      <a:srgbClr val="E95D0F"/>
    </a:accent4>
    <a:accent5>
      <a:srgbClr val="C8102E"/>
    </a:accent5>
    <a:accent6>
      <a:srgbClr val="C8C7B2"/>
    </a:accent6>
    <a:hlink>
      <a:srgbClr val="0000FF"/>
    </a:hlink>
    <a:folHlink>
      <a:srgbClr val="800080"/>
    </a:folHlink>
  </a:clrScheme>
  <a:fontScheme name="Kontor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ontor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LFstandard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076471"/>
    </a:accent1>
    <a:accent2>
      <a:srgbClr val="09562C"/>
    </a:accent2>
    <a:accent3>
      <a:srgbClr val="000000"/>
    </a:accent3>
    <a:accent4>
      <a:srgbClr val="E95D0F"/>
    </a:accent4>
    <a:accent5>
      <a:srgbClr val="C8102E"/>
    </a:accent5>
    <a:accent6>
      <a:srgbClr val="C8C7B2"/>
    </a:accent6>
    <a:hlink>
      <a:srgbClr val="0000FF"/>
    </a:hlink>
    <a:folHlink>
      <a:srgbClr val="800080"/>
    </a:folHlink>
  </a:clrScheme>
  <a:fontScheme name="Kontor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ontor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LFstandard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076471"/>
    </a:accent1>
    <a:accent2>
      <a:srgbClr val="09562C"/>
    </a:accent2>
    <a:accent3>
      <a:srgbClr val="000000"/>
    </a:accent3>
    <a:accent4>
      <a:srgbClr val="E95D0F"/>
    </a:accent4>
    <a:accent5>
      <a:srgbClr val="C8102E"/>
    </a:accent5>
    <a:accent6>
      <a:srgbClr val="C8C7B2"/>
    </a:accent6>
    <a:hlink>
      <a:srgbClr val="0000FF"/>
    </a:hlink>
    <a:folHlink>
      <a:srgbClr val="800080"/>
    </a:folHlink>
  </a:clrScheme>
  <a:fontScheme name="Kontor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ontor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525B09B10F20C499DD786774E74B4A0" ma:contentTypeVersion="3" ma:contentTypeDescription="Opret et nyt dokument." ma:contentTypeScope="" ma:versionID="c6cafd04af08801f5d7585a3f5465245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92391a9a5862706a061a5fd8fdc5658b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5A48A02-5A59-48E7-A831-1A4EAC2A20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8C06FB1-47BA-467C-AA06-70F0DA07C0B4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305349F2-1A6E-4079-8E3B-CC19CCA120A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698</Words>
  <Application>Microsoft Office PowerPoint</Application>
  <PresentationFormat>Widescreen</PresentationFormat>
  <Paragraphs>107</Paragraphs>
  <Slides>10</Slides>
  <Notes>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europa</vt:lpstr>
      <vt:lpstr>Times New Roman</vt:lpstr>
      <vt:lpstr>Office-tema</vt:lpstr>
      <vt:lpstr>Fedtindhold i kød</vt:lpstr>
      <vt:lpstr>Udskæringer fra gris</vt:lpstr>
      <vt:lpstr>Udskæringer fra okse</vt:lpstr>
      <vt:lpstr>Udskæringer fra kalv</vt:lpstr>
      <vt:lpstr>Udskæringer fra fjerkræ</vt:lpstr>
      <vt:lpstr>Fedtsyresammensætning</vt:lpstr>
      <vt:lpstr>Fedtsyrefordeling i fedtstoffer</vt:lpstr>
      <vt:lpstr>Gennemsnitlig fedtsyrefordeling i fedt fra dyr</vt:lpstr>
      <vt:lpstr>Hvor får vi fedtet fra?</vt:lpstr>
      <vt:lpstr>Læs mere om kød og se næringsstoftabeller for kødudskæringer her  Kød - Ernæringsfokus.dk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Signe J. A. Worck</dc:creator>
  <cp:lastModifiedBy>Sille Sørensen</cp:lastModifiedBy>
  <cp:revision>69</cp:revision>
  <dcterms:created xsi:type="dcterms:W3CDTF">2018-11-29T10:41:33Z</dcterms:created>
  <dcterms:modified xsi:type="dcterms:W3CDTF">2026-05-01T11:54:28Z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0x010100C525B09B10F20C499DD786774E74B4A0</vt:lpwstr>
  </property>
</Properties>
</file>