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98" r:id="rId5"/>
    <p:sldId id="301" r:id="rId6"/>
    <p:sldId id="302" r:id="rId7"/>
    <p:sldId id="304" r:id="rId8"/>
    <p:sldId id="305" r:id="rId9"/>
    <p:sldId id="299" r:id="rId10"/>
    <p:sldId id="303" r:id="rId11"/>
    <p:sldId id="290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te Buch Krarup" initials="MBK" lastIdx="1" clrIdx="0">
    <p:extLst>
      <p:ext uri="{19B8F6BF-5375-455C-9EA6-DF929625EA0E}">
        <p15:presenceInfo xmlns:p15="http://schemas.microsoft.com/office/powerpoint/2012/main" userId="S-1-5-21-448769487-3943699621-2193482561-37164" providerId="AD"/>
      </p:ext>
    </p:extLst>
  </p:cmAuthor>
  <p:cmAuthor id="2" name="Signe J. A. Worck" initials="SJAW" lastIdx="3" clrIdx="1">
    <p:extLst>
      <p:ext uri="{19B8F6BF-5375-455C-9EA6-DF929625EA0E}">
        <p15:presenceInfo xmlns:p15="http://schemas.microsoft.com/office/powerpoint/2012/main" userId="S-1-5-21-448769487-3943699621-2193482561-36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A3F"/>
    <a:srgbClr val="F7F7F7"/>
    <a:srgbClr val="09253A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582"/>
  </p:normalViewPr>
  <p:slideViewPr>
    <p:cSldViewPr snapToGrid="0">
      <p:cViewPr varScale="1">
        <p:scale>
          <a:sx n="103" d="100"/>
          <a:sy n="103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63EE6-1D77-4672-8CED-F4B7E9D8041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52F42-F7F5-4C43-A0AB-93D6785C6FB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79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F42-F7F5-4C43-A0AB-93D6785C6FBB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367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D86C1-27DE-41F4-BE9C-BD9291A42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7F526B-92CB-40AA-B3A2-8C990CFA9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73292C-3278-4AC4-A34E-EB143BB2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7745A6-7D6C-4AFE-A193-C9702144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4625B2-2A39-4380-9003-92DBEC76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48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D052C-68B7-47FD-B7DE-0BE020BC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8546A2-B673-4360-9D56-6A89E378D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7E2D69-D877-4F56-875C-682C9A22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CBFD39-1324-49E1-9A10-D1E34A8D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264CBE-8E56-42F0-A1AE-FCC9DDCA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40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828117A-1453-4B0D-A311-59DC1E204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B835B04-9199-4B07-9BEB-F7D58A5A0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7BE308-94E3-4EAA-B340-2451E724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1F0161-6862-40DA-B2F9-D7E9ACA2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0BDF8F-CE11-4478-8722-B94A48C8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3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2181-8484-4BCA-B851-706A6A2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C7B823-1E52-43AE-888F-718BD7DB8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381169-AD39-4945-9D6A-567483AC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7B306D-01F3-4C99-893C-EC827E7E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2C383E-721E-485F-9ABB-0A986125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4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7909B-1E6B-4C05-B75D-F0EA9479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891DA1-8DB3-4E1E-B140-58F815614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2EBAF08-5443-4CC3-B95F-B62C86B5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9E5D50-EA08-4DC3-8A71-39BDC172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DF9671-57EE-4150-A997-A9AF7253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023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3E6FF-3A31-4B07-AC24-FEF2EBC4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239B5-D541-457E-99C3-8F8879D8F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A3AB88-C6B6-476E-A867-BAF986176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E8CE09-E1CE-4E0D-A9C5-78FD01F7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0551A1-41F7-45B8-B325-E65345A1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10ADF20-7C0F-44EF-B5D4-BF929044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529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8AF0B-CE44-44E6-9618-FEAB8080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78AD39-7E52-4C4E-BB9D-E7348243D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293638-E124-4D95-9F86-0861F0C08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CAFB1D3-5A7D-40F0-9144-B5970D594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DB02CFC-E0BA-4540-B687-182353439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C62F784-D1D5-409F-B707-A6E28856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8D1E86E-1BEE-441F-B2DC-F1F2789E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9D7E42B-4E9E-4F05-84B5-E18667F2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4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5DD9D-91D2-4463-AB3B-81E22EFB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6808F0C-F40B-47B1-8F78-1A944D09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FDAD836-BDDC-4215-9150-402DBBD4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E46963-B20B-4DE6-9CE0-233B8AB3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640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AD0B78-ACB9-4C5D-A6BE-75D45173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ACE58B5-65BC-4147-865E-7B794374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2A635AD-C18E-48C3-8788-DC279E9A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191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74A6E-7B80-472B-B7DA-C3B7F25C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721456-F7AD-4BE9-9957-CC3EE24D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D9AE2B7-D25C-49C1-8254-405DDC2D6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7F0E50-CDDB-429D-8843-71695665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645F88D-8A81-4D79-AB83-21E40A61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55A75D-FDEC-4699-9CFC-F5CF438A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942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85554-387A-45D6-8C7D-911EBB2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FA05CDD-CA59-4ADD-8511-711E28834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834CDF-92B6-414E-88EC-5281FF27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D4B0BED-ED19-47F6-B5A8-46863D2F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B374320-A238-44E2-B054-0F51E9DE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B2C718-8F68-4DE8-A3C6-7DC8DF4A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3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3FFA25B-5434-4647-A03F-C5950A8E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B2FC5B-0FAD-4AA8-8660-CDEFE10D0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6C5879-1AEB-4791-89DC-10EB46DAF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F228-9F4B-4EFA-A79E-4E4A87B13E1F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306F78-BAEC-4DB9-B085-F0B01619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F93AC2-F3C9-4ACA-91A4-FDBA52504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30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naeringsfokus.dk/materialer/foedevarer/udskaering-gris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ernaeringsfokus.dk/ernaering-sundhed/makronaeringsstoffer/fedt/transfedtsyrer/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s://www.ernaeringsfokus.dk/materialer/foedevarer/udskaering-okseko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rnaeringsfokus.dk/foedevarer/koed/fjerkrae/ernaering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rnaeringsfokus.dk/-/media/ernaeringsfokus/publikationer/rapport-danskernes-kostvaner-20112013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rnaeringsfokus.dk/ernaering-sundhed/makronaeringsstoffer/fedt/fedt-i-kosten/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ernaeringsfokus.dk/foedevarer/koed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7278E-0E86-49E2-BB2D-32E10E847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055" y="5158270"/>
            <a:ext cx="9144000" cy="989143"/>
          </a:xfrm>
        </p:spPr>
        <p:txBody>
          <a:bodyPr/>
          <a:lstStyle/>
          <a:p>
            <a:r>
              <a:rPr lang="da-DK" b="1" dirty="0"/>
              <a:t>Fedtindhold i kød</a:t>
            </a:r>
          </a:p>
        </p:txBody>
      </p:sp>
      <p:pic>
        <p:nvPicPr>
          <p:cNvPr id="3078" name="Picture 6" descr="Kød og fjerkræ">
            <a:extLst>
              <a:ext uri="{FF2B5EF4-FFF2-40B4-BE49-F238E27FC236}">
                <a16:creationId xmlns:a16="http://schemas.microsoft.com/office/drawing/2014/main" id="{71E6611E-98CA-BCC9-3387-E6800C4F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A5BB062-126E-3657-CBB4-C9B82433C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5" name="Billede 4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A29AE4BC-5EC3-C3BE-2FF1-5F3B9093A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22254" r="40" b="7149"/>
          <a:stretch/>
        </p:blipFill>
        <p:spPr>
          <a:xfrm>
            <a:off x="0" y="0"/>
            <a:ext cx="12232464" cy="4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ACCA03-C689-C8DA-D20A-A8B876DCA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560" y="351645"/>
            <a:ext cx="4559776" cy="1139526"/>
          </a:xfrm>
        </p:spPr>
        <p:txBody>
          <a:bodyPr>
            <a:noAutofit/>
          </a:bodyPr>
          <a:lstStyle/>
          <a:p>
            <a:r>
              <a:rPr lang="da-DK" sz="4000" b="1" dirty="0"/>
              <a:t>Udskæringer fra gris</a:t>
            </a:r>
            <a:endParaRPr lang="da-DK" sz="4000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50C95C5F-0384-557B-8BC0-740BCBCD8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055" y="1381697"/>
            <a:ext cx="3338059" cy="39924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300" dirty="0">
                <a:solidFill>
                  <a:schemeClr val="accent2"/>
                </a:solidFill>
              </a:rPr>
              <a:t>Fedtindhold i 100 g råt grisekød</a:t>
            </a:r>
            <a:br>
              <a:rPr lang="da-DK" sz="2400" dirty="0">
                <a:solidFill>
                  <a:schemeClr val="accent2"/>
                </a:solidFill>
              </a:rPr>
            </a:br>
            <a:endParaRPr lang="da-DK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Filet Royal	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Sautéskiver</a:t>
            </a:r>
            <a:r>
              <a:rPr lang="da-DK" altLang="da-DK" sz="2000" dirty="0">
                <a:cs typeface="Times New Roman" panose="02020603050405020304" pitchFamily="18" charset="0"/>
              </a:rPr>
              <a:t> af filet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Schnitzel af inderlår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Wokstrimler af inderlår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Lever			3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Mørbrad, afpudset		3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Mignon			4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Hjerte			4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Kæbe	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Bov, helt afpudset/tern		5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altLang="da-DK" sz="2000" dirty="0" err="1">
                <a:cs typeface="Times New Roman" panose="02020603050405020304" pitchFamily="18" charset="0"/>
              </a:rPr>
              <a:t>Minutkotelet</a:t>
            </a:r>
            <a:r>
              <a:rPr lang="en-GB" altLang="da-DK" sz="2000" dirty="0">
                <a:cs typeface="Times New Roman" panose="02020603050405020304" pitchFamily="18" charset="0"/>
              </a:rPr>
              <a:t>		5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Hakket grisekød, 8-12%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Culotte, ca. 2 mm spæk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Kotelet med fedtkant		13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Bryst i skiver, kogestykke		25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Bryst i skiver, stegestykke		33 g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E2175B7-88EA-0DA8-AB76-6624B081B32F}"/>
              </a:ext>
            </a:extLst>
          </p:cNvPr>
          <p:cNvSpPr txBox="1"/>
          <p:nvPr/>
        </p:nvSpPr>
        <p:spPr>
          <a:xfrm>
            <a:off x="167700" y="6467095"/>
            <a:ext cx="2548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Kilde: Frida Fødevaredatabase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7D60834-DD7F-798B-099C-834C3E547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395F4C2-9FC3-2643-76AD-CD6FDFFB164E}"/>
              </a:ext>
            </a:extLst>
          </p:cNvPr>
          <p:cNvSpPr txBox="1"/>
          <p:nvPr/>
        </p:nvSpPr>
        <p:spPr>
          <a:xfrm>
            <a:off x="6606055" y="5374144"/>
            <a:ext cx="4077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/>
              <a:t>Bliv klogere på grisekødsudskæringer: </a:t>
            </a:r>
            <a:r>
              <a:rPr lang="da-DK" sz="1100" dirty="0">
                <a:hlinkClick r:id="rId3"/>
              </a:rPr>
              <a:t>Sådan skæres grisen - se og bestil udskæringsplanchen her (ernaeringsfokus.dk)</a:t>
            </a:r>
            <a:r>
              <a:rPr lang="da-DK" sz="1100" dirty="0"/>
              <a:t>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23E49B3-6ED4-F1AC-850E-293EC047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39" y="843941"/>
            <a:ext cx="4635024" cy="18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A6906CB9-8A16-F04E-E4DD-8DA58AD2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76" y="2833679"/>
            <a:ext cx="3989847" cy="14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EDA6854F-709D-049C-FADC-1E7A093B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04" y="4596536"/>
            <a:ext cx="3160034" cy="15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DB0D869A-5EF0-514D-56A6-B3E2DA8A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41" y="205086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36E77FDE-06DA-4A1C-0DB3-29D1B206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9" y="246910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kedsføringsmaterialer 2016">
            <a:extLst>
              <a:ext uri="{FF2B5EF4-FFF2-40B4-BE49-F238E27FC236}">
                <a16:creationId xmlns:a16="http://schemas.microsoft.com/office/drawing/2014/main" id="{6B34B706-ED68-B366-A043-7DFEF441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40" y="184807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rkedsføringsmaterialer 2016">
            <a:extLst>
              <a:ext uri="{FF2B5EF4-FFF2-40B4-BE49-F238E27FC236}">
                <a16:creationId xmlns:a16="http://schemas.microsoft.com/office/drawing/2014/main" id="{A1E8821E-264F-D518-7386-D7E72814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9" y="2253663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rkedsføringsmaterialer 2016">
            <a:extLst>
              <a:ext uri="{FF2B5EF4-FFF2-40B4-BE49-F238E27FC236}">
                <a16:creationId xmlns:a16="http://schemas.microsoft.com/office/drawing/2014/main" id="{E7249AA9-B68C-1AE7-C198-C9381347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8" y="268177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rkedsføringsmaterialer 2016">
            <a:extLst>
              <a:ext uri="{FF2B5EF4-FFF2-40B4-BE49-F238E27FC236}">
                <a16:creationId xmlns:a16="http://schemas.microsoft.com/office/drawing/2014/main" id="{D8064E55-B9D9-F834-2E29-92051625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2914420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rkedsføringsmaterialer 2016">
            <a:extLst>
              <a:ext uri="{FF2B5EF4-FFF2-40B4-BE49-F238E27FC236}">
                <a16:creationId xmlns:a16="http://schemas.microsoft.com/office/drawing/2014/main" id="{70AD8B6D-4303-5495-0C0A-F39E61CF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81" y="312910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rkedsføringsmaterialer 2016">
            <a:extLst>
              <a:ext uri="{FF2B5EF4-FFF2-40B4-BE49-F238E27FC236}">
                <a16:creationId xmlns:a16="http://schemas.microsoft.com/office/drawing/2014/main" id="{42CB812D-9E2B-3CA0-347F-58B3C645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332907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rkedsføringsmaterialer 2016">
            <a:extLst>
              <a:ext uri="{FF2B5EF4-FFF2-40B4-BE49-F238E27FC236}">
                <a16:creationId xmlns:a16="http://schemas.microsoft.com/office/drawing/2014/main" id="{DB9C6251-795B-3EE5-7767-9EF942B5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355950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rkedsføringsmaterialer 2016">
            <a:extLst>
              <a:ext uri="{FF2B5EF4-FFF2-40B4-BE49-F238E27FC236}">
                <a16:creationId xmlns:a16="http://schemas.microsoft.com/office/drawing/2014/main" id="{79D6B8BF-189F-93E8-7CAD-DABBB13D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6" y="3774944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rkedsføringsmaterialer 2016">
            <a:extLst>
              <a:ext uri="{FF2B5EF4-FFF2-40B4-BE49-F238E27FC236}">
                <a16:creationId xmlns:a16="http://schemas.microsoft.com/office/drawing/2014/main" id="{CD2E6B5A-1388-560D-7EF2-F9957731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6" y="3976438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D4C0FC9A-64C4-C8E1-943F-56D65AD2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5" y="417576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kedsføringsmaterialer 2016">
            <a:extLst>
              <a:ext uri="{FF2B5EF4-FFF2-40B4-BE49-F238E27FC236}">
                <a16:creationId xmlns:a16="http://schemas.microsoft.com/office/drawing/2014/main" id="{156A0F29-0E73-7ABE-81BB-399F414A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5" y="438265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2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528A8-E2F7-934D-63B5-2B4517EB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56" y="640426"/>
            <a:ext cx="4489617" cy="842322"/>
          </a:xfrm>
        </p:spPr>
        <p:txBody>
          <a:bodyPr anchor="b">
            <a:normAutofit/>
          </a:bodyPr>
          <a:lstStyle/>
          <a:p>
            <a:r>
              <a:rPr lang="da-DK" sz="4000" b="1" dirty="0"/>
              <a:t>Udskæringer fra okse</a:t>
            </a:r>
            <a:endParaRPr lang="da-DK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8B4CEA-8A56-F34B-5BD3-329F1BE78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57" y="1695635"/>
            <a:ext cx="4148093" cy="342678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 sz="2300" dirty="0">
                <a:solidFill>
                  <a:schemeClr val="accent2"/>
                </a:solidFill>
              </a:rPr>
              <a:t>Fedtindhold i 100 g råt oksekød</a:t>
            </a:r>
            <a:br>
              <a:rPr lang="da-DK" sz="2400" dirty="0">
                <a:solidFill>
                  <a:schemeClr val="accent2"/>
                </a:solidFill>
              </a:rPr>
            </a:br>
            <a:endParaRPr lang="da-DK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Okseinderlår, uden fedtkant		2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Osso</a:t>
            </a:r>
            <a:r>
              <a:rPr lang="da-DK" altLang="da-DK" sz="2000" dirty="0">
                <a:cs typeface="Times New Roman" panose="02020603050405020304" pitchFamily="18" charset="0"/>
              </a:rPr>
              <a:t> </a:t>
            </a:r>
            <a:r>
              <a:rPr lang="da-DK" altLang="da-DK" sz="2000" dirty="0" err="1">
                <a:cs typeface="Times New Roman" panose="02020603050405020304" pitchFamily="18" charset="0"/>
              </a:rPr>
              <a:t>buco</a:t>
            </a:r>
            <a:r>
              <a:rPr lang="da-DK" altLang="da-DK" sz="2000" dirty="0">
                <a:cs typeface="Times New Roman" panose="02020603050405020304" pitchFamily="18" charset="0"/>
              </a:rPr>
              <a:t> 				4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Højrebsfilet, afpudset			5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Oksemørbrad			6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Yderlår				7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Hakket oksekød, 10-15% 	fedt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Okseculotte				15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Spidsbryst				16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Højrebsfilet, med fedtkant 		17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Tykbryst 				18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Entrecote				21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Tyndtbryst</a:t>
            </a:r>
            <a:r>
              <a:rPr lang="da-DK" altLang="da-DK" sz="2000" dirty="0">
                <a:cs typeface="Times New Roman" panose="02020603050405020304" pitchFamily="18" charset="0"/>
              </a:rPr>
              <a:t>				28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Tværreb				30 g </a:t>
            </a:r>
          </a:p>
          <a:p>
            <a:endParaRPr lang="en-US" sz="20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2C558E9-ECC0-0374-4411-88CEACAAEC0E}"/>
              </a:ext>
            </a:extLst>
          </p:cNvPr>
          <p:cNvSpPr txBox="1"/>
          <p:nvPr/>
        </p:nvSpPr>
        <p:spPr>
          <a:xfrm>
            <a:off x="188516" y="6390512"/>
            <a:ext cx="3016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Kilde: Frida Fødevaredatabase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4FAB090-CCFE-E9E6-4834-350872087905}"/>
              </a:ext>
            </a:extLst>
          </p:cNvPr>
          <p:cNvSpPr txBox="1"/>
          <p:nvPr/>
        </p:nvSpPr>
        <p:spPr>
          <a:xfrm>
            <a:off x="490356" y="5256347"/>
            <a:ext cx="431885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/>
              <a:t>Bliv klogere på okseudskæringer: </a:t>
            </a:r>
            <a:r>
              <a:rPr lang="da-DK" sz="1100" dirty="0">
                <a:hlinkClick r:id="rId2"/>
              </a:rPr>
              <a:t>Oksekød - se og bestil udskæringsplanche med oksekød her (ernaeringsfokus.dk)</a:t>
            </a:r>
            <a:endParaRPr lang="da-DK" sz="1100" dirty="0"/>
          </a:p>
          <a:p>
            <a:endParaRPr lang="da-DK" sz="1100" dirty="0"/>
          </a:p>
          <a:p>
            <a:r>
              <a:rPr lang="da-DK" sz="1100" dirty="0"/>
              <a:t>Bliv klogere på transfedtsyrer: </a:t>
            </a:r>
            <a:r>
              <a:rPr lang="da-DK" sz="1100" dirty="0">
                <a:hlinkClick r:id="rId3"/>
              </a:rPr>
              <a:t>Transfedtsyrer - naturlige og </a:t>
            </a:r>
            <a:r>
              <a:rPr lang="da-DK" sz="1100" dirty="0" err="1">
                <a:hlinkClick r:id="rId3"/>
              </a:rPr>
              <a:t>industrille</a:t>
            </a:r>
            <a:r>
              <a:rPr lang="da-DK" sz="1100" dirty="0">
                <a:hlinkClick r:id="rId3"/>
              </a:rPr>
              <a:t> transfedtsyrer (ernaeringsfokus.dk)</a:t>
            </a:r>
            <a:endParaRPr lang="da-DK" sz="110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64A04501-FFC4-4C8E-ABDA-3E49D6AA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22" name="Billede 21" descr="Et billede, der indeholder mad, plate/tallerken, slice/stykke&#10;&#10;Automatisk genereret beskrivelse">
            <a:extLst>
              <a:ext uri="{FF2B5EF4-FFF2-40B4-BE49-F238E27FC236}">
                <a16:creationId xmlns:a16="http://schemas.microsoft.com/office/drawing/2014/main" id="{D003F857-D43F-1B41-C8AD-4DE8277838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01" y="387152"/>
            <a:ext cx="3069453" cy="2046302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456A27D-E7B0-C7B4-266E-AEAFC7E4ED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62" y="2527969"/>
            <a:ext cx="2703092" cy="1802061"/>
          </a:xfrm>
          <a:prstGeom prst="rect">
            <a:avLst/>
          </a:prstGeom>
        </p:spPr>
      </p:pic>
      <p:pic>
        <p:nvPicPr>
          <p:cNvPr id="26" name="Billede 25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AB77B205-A8D6-5646-2ACD-D28D3A51A8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61" y="4424545"/>
            <a:ext cx="2703092" cy="1802061"/>
          </a:xfrm>
          <a:prstGeom prst="rect">
            <a:avLst/>
          </a:prstGeom>
        </p:spPr>
      </p:pic>
      <p:pic>
        <p:nvPicPr>
          <p:cNvPr id="1026" name="Picture 2" descr="Markedsføringsmaterialer 2016">
            <a:extLst>
              <a:ext uri="{FF2B5EF4-FFF2-40B4-BE49-F238E27FC236}">
                <a16:creationId xmlns:a16="http://schemas.microsoft.com/office/drawing/2014/main" id="{A3A50CB2-FD42-213D-68C7-E04A26F4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12" y="229892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2CDC9194-3FA6-EFE0-E34F-CD7F88D2D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503439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kedsføringsmaterialer 2016">
            <a:extLst>
              <a:ext uri="{FF2B5EF4-FFF2-40B4-BE49-F238E27FC236}">
                <a16:creationId xmlns:a16="http://schemas.microsoft.com/office/drawing/2014/main" id="{740DD3CE-403A-1D59-501D-55BC687E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8" y="271720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kedsføringsmaterialer 2016">
            <a:extLst>
              <a:ext uri="{FF2B5EF4-FFF2-40B4-BE49-F238E27FC236}">
                <a16:creationId xmlns:a16="http://schemas.microsoft.com/office/drawing/2014/main" id="{1D048642-27EB-E117-D31D-91F39DD4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92401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91ACB2D3-702D-9880-CC96-A2C182B6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3128525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B9160836-F394-B3DF-7C53-9D21C26F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3333038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6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C86813-8CCB-178B-3770-DA469253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863" y="347154"/>
            <a:ext cx="5208561" cy="1899912"/>
          </a:xfrm>
        </p:spPr>
        <p:txBody>
          <a:bodyPr>
            <a:normAutofit/>
          </a:bodyPr>
          <a:lstStyle/>
          <a:p>
            <a:r>
              <a:rPr lang="da-DK" sz="4000" b="1" dirty="0"/>
              <a:t>Udskæringer fra fjerkræ</a:t>
            </a:r>
            <a:endParaRPr lang="da-DK" sz="4000" dirty="0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78AE8D11-6239-CCAA-325D-937BB522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924" y="2110869"/>
            <a:ext cx="4542021" cy="2931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kylling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Bryst, kød og skind			7 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Lår, kød og skind			9 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Vinge, kød og skind 			12 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and</a:t>
            </a:r>
          </a:p>
          <a:p>
            <a:pPr>
              <a:spcBef>
                <a:spcPct val="0"/>
              </a:spcBef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Brystkød				4 g</a:t>
            </a:r>
          </a:p>
          <a:p>
            <a:pPr>
              <a:spcBef>
                <a:spcPct val="0"/>
              </a:spcBef>
              <a:buNone/>
            </a:pPr>
            <a:endParaRPr lang="da-DK" sz="16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kalkun</a:t>
            </a:r>
          </a:p>
          <a:p>
            <a:pPr>
              <a:spcBef>
                <a:spcPct val="0"/>
              </a:spcBef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Kød og skind				2 g</a:t>
            </a: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Hakket kalkun, 5-10% fedt		9 g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4F3F51E-D8B5-9762-9085-2DB19224BF8D}"/>
              </a:ext>
            </a:extLst>
          </p:cNvPr>
          <p:cNvSpPr txBox="1"/>
          <p:nvPr/>
        </p:nvSpPr>
        <p:spPr>
          <a:xfrm>
            <a:off x="173381" y="640278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3F96554-1A20-CE5C-BE80-C0358DF7C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10" name="Billede 9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BDE95FCF-1E83-CC2E-89B7-A65DB9E2F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DE4DE"/>
              </a:clrFrom>
              <a:clrTo>
                <a:srgbClr val="DDE4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r="7432"/>
          <a:stretch/>
        </p:blipFill>
        <p:spPr>
          <a:xfrm>
            <a:off x="2106126" y="2681830"/>
            <a:ext cx="2612310" cy="1553504"/>
          </a:xfrm>
          <a:prstGeom prst="rect">
            <a:avLst/>
          </a:prstGeom>
        </p:spPr>
      </p:pic>
      <p:pic>
        <p:nvPicPr>
          <p:cNvPr id="12" name="Billede 11" descr="Et billede, der indeholder ret, gulerod, grøntsager&#10;&#10;Automatisk genereret beskrivelse">
            <a:extLst>
              <a:ext uri="{FF2B5EF4-FFF2-40B4-BE49-F238E27FC236}">
                <a16:creationId xmlns:a16="http://schemas.microsoft.com/office/drawing/2014/main" id="{EACAD003-AD69-6A26-47FF-B8769BC65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BDDD8"/>
              </a:clrFrom>
              <a:clrTo>
                <a:srgbClr val="DBDD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r="16610"/>
          <a:stretch/>
        </p:blipFill>
        <p:spPr>
          <a:xfrm>
            <a:off x="1729561" y="4235808"/>
            <a:ext cx="3094134" cy="216602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A858B01-0F05-E53E-1EAE-8AE0D8F46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ADCD9"/>
              </a:clrFrom>
              <a:clrTo>
                <a:srgbClr val="DADC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11925"/>
          <a:stretch/>
        </p:blipFill>
        <p:spPr>
          <a:xfrm>
            <a:off x="1920431" y="552664"/>
            <a:ext cx="3237045" cy="2256784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91CA57B0-9903-06D6-73C4-EEE575DE9FA3}"/>
              </a:ext>
            </a:extLst>
          </p:cNvPr>
          <p:cNvSpPr txBox="1"/>
          <p:nvPr/>
        </p:nvSpPr>
        <p:spPr>
          <a:xfrm>
            <a:off x="6557925" y="5202153"/>
            <a:ext cx="454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Bliv </a:t>
            </a:r>
            <a:r>
              <a:rPr lang="en-US" sz="1100" dirty="0" err="1"/>
              <a:t>klogere</a:t>
            </a:r>
            <a:r>
              <a:rPr lang="en-US" sz="1100" dirty="0"/>
              <a:t> </a:t>
            </a:r>
            <a:r>
              <a:rPr lang="en-US" sz="1100" dirty="0" err="1"/>
              <a:t>på</a:t>
            </a:r>
            <a:r>
              <a:rPr lang="en-US" sz="1100" dirty="0"/>
              <a:t> </a:t>
            </a:r>
            <a:r>
              <a:rPr lang="en-US" sz="1100" dirty="0" err="1"/>
              <a:t>fjerkræ</a:t>
            </a:r>
            <a:r>
              <a:rPr lang="en-US" sz="1100" dirty="0"/>
              <a:t> </a:t>
            </a:r>
            <a:r>
              <a:rPr lang="en-US" sz="1100" dirty="0" err="1"/>
              <a:t>og</a:t>
            </a:r>
            <a:r>
              <a:rPr lang="en-US" sz="1100" dirty="0"/>
              <a:t> </a:t>
            </a:r>
            <a:r>
              <a:rPr lang="en-US" sz="1100" dirty="0" err="1"/>
              <a:t>udskæringer</a:t>
            </a:r>
            <a:r>
              <a:rPr lang="en-US" sz="1100" dirty="0"/>
              <a:t>: </a:t>
            </a:r>
            <a:r>
              <a:rPr lang="da-DK" sz="1100" dirty="0">
                <a:hlinkClick r:id="rId6"/>
              </a:rPr>
              <a:t>Fjerkræ - læs her om næringsstofferne i fjerkræ (ernaeringsfokus.dk)</a:t>
            </a:r>
            <a:r>
              <a:rPr lang="en-US" sz="1100" dirty="0"/>
              <a:t> </a:t>
            </a:r>
          </a:p>
          <a:p>
            <a:endParaRPr lang="da-DK" dirty="0"/>
          </a:p>
        </p:txBody>
      </p:sp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ADEC443C-9943-D6E6-A1DE-D57576C8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4" y="258138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2A377947-E634-5C37-E1FF-0B164DAF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0" y="277714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032A20C7-4F3A-59DF-DE51-C1BCC055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29" y="378614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kedsføringsmaterialer 2016">
            <a:extLst>
              <a:ext uri="{FF2B5EF4-FFF2-40B4-BE49-F238E27FC236}">
                <a16:creationId xmlns:a16="http://schemas.microsoft.com/office/drawing/2014/main" id="{EE802169-193B-EC68-5414-AADA3C87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0" y="4618529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rkedsføringsmaterialer 2016">
            <a:extLst>
              <a:ext uri="{FF2B5EF4-FFF2-40B4-BE49-F238E27FC236}">
                <a16:creationId xmlns:a16="http://schemas.microsoft.com/office/drawing/2014/main" id="{EFE8AA7B-FDE7-A574-EBAB-FBEF4D38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1" y="479515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1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21C9E-3C91-5C7A-B021-278F355B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dirty="0"/>
              <a:t>Fedtsyresammensætning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1FA43A-E96C-6BC1-C44A-48F1F5EE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sz="2800" dirty="0"/>
              <a:t>Overordnet set findes der to fedtsyrer – mættede og umættede fedtsyrer:</a:t>
            </a:r>
          </a:p>
          <a:p>
            <a:r>
              <a:rPr lang="da-DK" sz="2800" dirty="0"/>
              <a:t>De mættede fedtsyrer indeholder ingen dobbeltbindinger</a:t>
            </a:r>
          </a:p>
          <a:p>
            <a:r>
              <a:rPr lang="da-DK" sz="2800" dirty="0"/>
              <a:t>De umættede fedtsyrer indeholder én (monoumættede fedtsyrer) eller flere dobbeltbindinger (flerumættede fedtsyrer).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D8A8E2C-353F-4AE4-A905-C367E99A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40" y="3903301"/>
            <a:ext cx="4870141" cy="2356309"/>
          </a:xfrm>
          <a:prstGeom prst="rect">
            <a:avLst/>
          </a:prstGeom>
        </p:spPr>
      </p:pic>
      <p:sp>
        <p:nvSpPr>
          <p:cNvPr id="5" name="Tekstfelt 6">
            <a:extLst>
              <a:ext uri="{FF2B5EF4-FFF2-40B4-BE49-F238E27FC236}">
                <a16:creationId xmlns:a16="http://schemas.microsoft.com/office/drawing/2014/main" id="{3C8DD5DF-E260-492C-8087-1AF9A8403CE9}"/>
              </a:ext>
            </a:extLst>
          </p:cNvPr>
          <p:cNvSpPr txBox="1"/>
          <p:nvPr/>
        </p:nvSpPr>
        <p:spPr>
          <a:xfrm>
            <a:off x="193573" y="6492875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Kilde: NNR 2012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CBAAD00-DDF1-9EF6-8099-CB6617A6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2C6A2D-FFE1-F8F6-7FA7-4C34FECD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96" y="1967265"/>
            <a:ext cx="3971041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Fedtsyrefordeling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fedtstoffer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7FCE72D-6F4B-C86E-F791-8C9000BA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F13EB1-5D87-DAD6-D2BA-4B3190C82462}"/>
              </a:ext>
            </a:extLst>
          </p:cNvPr>
          <p:cNvSpPr txBox="1"/>
          <p:nvPr/>
        </p:nvSpPr>
        <p:spPr>
          <a:xfrm>
            <a:off x="173381" y="640278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8ABF64BF-9179-578C-6F78-F4B1108CD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59679" y="1563395"/>
            <a:ext cx="5585691" cy="3344374"/>
          </a:xfrm>
        </p:spPr>
      </p:pic>
    </p:spTree>
    <p:extLst>
      <p:ext uri="{BB962C8B-B14F-4D97-AF65-F5344CB8AC3E}">
        <p14:creationId xmlns:p14="http://schemas.microsoft.com/office/powerpoint/2010/main" val="355329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4EDBDF-7170-95D9-7CD6-A392EFF4D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 får vi fedtet fra?</a:t>
            </a:r>
          </a:p>
        </p:txBody>
      </p:sp>
      <p:sp>
        <p:nvSpPr>
          <p:cNvPr id="206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447748-0DD3-F13C-04FA-2F9A5202E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994" y="177465"/>
            <a:ext cx="7659902" cy="60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79DD61-48E2-CEF7-4188-37C408B6EB8E}"/>
              </a:ext>
            </a:extLst>
          </p:cNvPr>
          <p:cNvSpPr txBox="1"/>
          <p:nvPr/>
        </p:nvSpPr>
        <p:spPr>
          <a:xfrm>
            <a:off x="6402013" y="6293411"/>
            <a:ext cx="433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i="0" dirty="0">
                <a:solidFill>
                  <a:srgbClr val="07243B"/>
                </a:solidFill>
                <a:effectLst/>
                <a:latin typeface="europa"/>
              </a:rPr>
              <a:t>*tallene giver ikke præcis 100% </a:t>
            </a:r>
            <a:r>
              <a:rPr lang="da-DK" sz="1200" b="0" i="0" dirty="0" err="1">
                <a:solidFill>
                  <a:srgbClr val="07243B"/>
                </a:solidFill>
                <a:effectLst/>
                <a:latin typeface="europa"/>
              </a:rPr>
              <a:t>pga</a:t>
            </a:r>
            <a:r>
              <a:rPr lang="da-DK" sz="1200" b="0" i="0" dirty="0">
                <a:solidFill>
                  <a:srgbClr val="07243B"/>
                </a:solidFill>
                <a:effectLst/>
                <a:latin typeface="europa"/>
              </a:rPr>
              <a:t> afrunding</a:t>
            </a:r>
            <a:br>
              <a:rPr lang="da-DK" sz="1200" dirty="0"/>
            </a:br>
            <a:r>
              <a:rPr lang="da-DK" sz="1200" b="0" i="1" dirty="0">
                <a:solidFill>
                  <a:srgbClr val="07243B"/>
                </a:solidFill>
                <a:effectLst/>
                <a:latin typeface="europa"/>
              </a:rPr>
              <a:t>Kilde: </a:t>
            </a:r>
            <a:r>
              <a:rPr lang="da-DK" sz="1200" b="0" i="1" u="sng" dirty="0">
                <a:solidFill>
                  <a:srgbClr val="07243B"/>
                </a:solidFill>
                <a:effectLst/>
                <a:latin typeface="europa"/>
                <a:hlinkClick r:id="rId3"/>
              </a:rPr>
              <a:t>DTU Fødevareinstituttet: Danskernes kostvaner 2011-2013</a:t>
            </a:r>
            <a:endParaRPr lang="da-DK" sz="12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1909044-BB25-82A6-6BBF-EE44AF96B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4882CF7-021D-386B-75A5-CAE638E71DA1}"/>
              </a:ext>
            </a:extLst>
          </p:cNvPr>
          <p:cNvSpPr txBox="1"/>
          <p:nvPr/>
        </p:nvSpPr>
        <p:spPr>
          <a:xfrm>
            <a:off x="497480" y="4851902"/>
            <a:ext cx="444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Bliv klogere på fedt i kosten: </a:t>
            </a:r>
            <a:r>
              <a:rPr lang="da-DK" sz="1400" dirty="0">
                <a:hlinkClick r:id="rId5"/>
              </a:rPr>
              <a:t>Fedt i kosten - hvor får danskerne fedt fra? (ernaeringsfokus.dk)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80228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47F28-6357-49AE-86BB-34251922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Læs mere om kød og se næringsstoftabeller for kødudskæringer her </a:t>
            </a:r>
            <a:br>
              <a:rPr lang="da-DK" dirty="0"/>
            </a:br>
            <a:r>
              <a:rPr lang="da-DK" dirty="0">
                <a:hlinkClick r:id="rId2"/>
              </a:rPr>
              <a:t>Kød - Ernæringsfokus.dk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4D9B080-D194-42E6-9C5F-EA79301AB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84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A48A02-5A59-48E7-A831-1A4EAC2A2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C06FB1-47BA-467C-AA06-70F0DA07C0B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05349F2-1A6E-4079-8E3B-CC19CCA120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Widescreen</PresentationFormat>
  <Paragraphs>69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europa</vt:lpstr>
      <vt:lpstr>Office-tema</vt:lpstr>
      <vt:lpstr>Fedtindhold i kød</vt:lpstr>
      <vt:lpstr>Udskæringer fra gris</vt:lpstr>
      <vt:lpstr>Udskæringer fra okse</vt:lpstr>
      <vt:lpstr>Udskæringer fra fjerkræ</vt:lpstr>
      <vt:lpstr>Fedtsyresammensætning</vt:lpstr>
      <vt:lpstr>Fedtsyrefordeling i fedtstoffer</vt:lpstr>
      <vt:lpstr>Hvor får vi fedtet fra?</vt:lpstr>
      <vt:lpstr>Læs mere om kød og se næringsstoftabeller for kødudskæringer her  Kød - Ernæringsfokus.dk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Signe J. A. Worck</dc:creator>
  <cp:lastModifiedBy>Julie Povlsen</cp:lastModifiedBy>
  <cp:revision>66</cp:revision>
  <dcterms:created xsi:type="dcterms:W3CDTF">2018-11-29T10:41:33Z</dcterms:created>
  <dcterms:modified xsi:type="dcterms:W3CDTF">2023-04-18T13:38:53Z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0x010100C525B09B10F20C499DD786774E74B4A0</vt:lpwstr>
  </property>
</Properties>
</file>