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  <p:sldMasterId id="2147483753" r:id="rId5"/>
    <p:sldMasterId id="2147483648" r:id="rId6"/>
    <p:sldMasterId id="2147483685" r:id="rId7"/>
    <p:sldMasterId id="2147483726" r:id="rId8"/>
  </p:sldMasterIdLst>
  <p:notesMasterIdLst>
    <p:notesMasterId r:id="rId15"/>
  </p:notesMasterIdLst>
  <p:handoutMasterIdLst>
    <p:handoutMasterId r:id="rId16"/>
  </p:handoutMasterIdLst>
  <p:sldIdLst>
    <p:sldId id="317" r:id="rId9"/>
    <p:sldId id="318" r:id="rId10"/>
    <p:sldId id="319" r:id="rId11"/>
    <p:sldId id="320" r:id="rId12"/>
    <p:sldId id="321" r:id="rId13"/>
    <p:sldId id="322" r:id="rId14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D7D31"/>
    <a:srgbClr val="FF6600"/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87"/>
  </p:normalViewPr>
  <p:slideViewPr>
    <p:cSldViewPr snapToGrid="0" snapToObjects="1" showGuides="1">
      <p:cViewPr varScale="1">
        <p:scale>
          <a:sx n="70" d="100"/>
          <a:sy n="70" d="100"/>
        </p:scale>
        <p:origin x="1548" y="66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14-09-2022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14-09-2022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14-09-2022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14-09-2022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14-09-2022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14-09-2022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14-09-2022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14-09-2022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14-09-2022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14-09-2022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14-09-2022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14-09-2022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1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14-09-2022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14-09-2022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14-09-2022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1" r:id="rId18"/>
    <p:sldLayoutId id="214748375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dsholder til billede 18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338DB7C8-F3CF-FD23-9506-8B9A55D66A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6" r="26166"/>
          <a:stretch>
            <a:fillRect/>
          </a:stretch>
        </p:blipFill>
        <p:spPr/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5718636-3FB5-F728-7591-54EA2C3C94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49882E1-E5CF-3F00-84BD-DF6A718C77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0EF4FC1-D188-061E-9DA3-7FA7BDBE33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968AF-F10C-4375-A8EC-33C5EDBB5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549491"/>
            <a:ext cx="7394441" cy="1408334"/>
          </a:xfrm>
        </p:spPr>
        <p:txBody>
          <a:bodyPr/>
          <a:lstStyle/>
          <a:p>
            <a:r>
              <a:rPr lang="da-DK" dirty="0"/>
              <a:t>Optimal tilberedning af kød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9623D46-BCAB-278C-3BBB-36300D2422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Afdeling for Ernæring</a:t>
            </a:r>
          </a:p>
          <a:p>
            <a:r>
              <a:rPr lang="da-DK" dirty="0"/>
              <a:t>Landbrug &amp; Fødevarer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A1B040-A583-E507-54D7-FCD470EB02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679D47E4-91B9-3C00-BE6E-85AFA6E2C0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0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26C87-94A9-B119-7A3C-7CE89497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Gourmetsaltning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412988-32AD-2CA3-BB87-5F5241B00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FC3401-A3E1-E3DF-052E-DBBF167EA2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indhold 6">
            <a:extLst>
              <a:ext uri="{FF2B5EF4-FFF2-40B4-BE49-F238E27FC236}">
                <a16:creationId xmlns:a16="http://schemas.microsoft.com/office/drawing/2014/main" id="{5EBBF898-F794-AE7E-F0A9-4123CDD93242}"/>
              </a:ext>
            </a:extLst>
          </p:cNvPr>
          <p:cNvSpPr txBox="1">
            <a:spLocks/>
          </p:cNvSpPr>
          <p:nvPr/>
        </p:nvSpPr>
        <p:spPr>
          <a:xfrm>
            <a:off x="1169518" y="1455090"/>
            <a:ext cx="5257115" cy="435077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000" dirty="0">
                <a:solidFill>
                  <a:schemeClr val="accent2"/>
                </a:solidFill>
              </a:rPr>
              <a:t>Hvordan?</a:t>
            </a:r>
          </a:p>
          <a:p>
            <a:pPr marL="0" indent="0">
              <a:buFont typeface="Arial"/>
              <a:buNone/>
            </a:pPr>
            <a:r>
              <a:rPr lang="da-DK" sz="2000" dirty="0"/>
              <a:t>3-8 g salt pr. kg kød</a:t>
            </a:r>
          </a:p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da-DK" sz="2000" dirty="0"/>
              <a:t>1 døgn for større kødstykker eller </a:t>
            </a:r>
          </a:p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da-DK" sz="2000" dirty="0"/>
              <a:t>ca. 15 min for mindre kødstykker</a:t>
            </a:r>
          </a:p>
          <a:p>
            <a:pPr marL="0" indent="0">
              <a:buFont typeface="Arial"/>
              <a:buNone/>
            </a:pPr>
            <a:endParaRPr lang="da-DK" sz="2000" dirty="0">
              <a:solidFill>
                <a:schemeClr val="accent2"/>
              </a:solidFill>
            </a:endParaRPr>
          </a:p>
          <a:p>
            <a:pPr marL="0" indent="0">
              <a:buFont typeface="Arial"/>
              <a:buNone/>
            </a:pPr>
            <a:r>
              <a:rPr lang="da-DK" sz="2000" dirty="0">
                <a:solidFill>
                  <a:schemeClr val="accent2"/>
                </a:solidFill>
              </a:rPr>
              <a:t>Hvorfor?</a:t>
            </a:r>
            <a:endParaRPr lang="da-DK" sz="2000" dirty="0"/>
          </a:p>
          <a:p>
            <a:r>
              <a:rPr lang="da-DK" sz="2000" dirty="0"/>
              <a:t>Mindre stegesvind</a:t>
            </a:r>
          </a:p>
          <a:p>
            <a:r>
              <a:rPr lang="da-DK" sz="2000" dirty="0"/>
              <a:t>Mere mørt og saftigt kød</a:t>
            </a:r>
          </a:p>
          <a:p>
            <a:r>
              <a:rPr lang="da-DK" sz="2000" dirty="0"/>
              <a:t>Bedre smag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931BB3E3-AE0B-F5CB-9AAC-DBAE6FA5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52" y="1825834"/>
            <a:ext cx="4453184" cy="36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9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DEDF0-853C-4EE1-38BD-77668F71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Tilberedning på pande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415451-54D0-A9DC-72E2-DF57D1BF31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61F947-A12E-E826-0D11-13DF5D606F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D5451925-F8C9-2F7E-FC88-4B10DDA6F639}"/>
              </a:ext>
            </a:extLst>
          </p:cNvPr>
          <p:cNvSpPr txBox="1">
            <a:spLocks/>
          </p:cNvSpPr>
          <p:nvPr/>
        </p:nvSpPr>
        <p:spPr>
          <a:xfrm>
            <a:off x="838091" y="1825625"/>
            <a:ext cx="518092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  <a:p>
            <a:endParaRPr lang="da-DK"/>
          </a:p>
          <a:p>
            <a:endParaRPr lang="da-DK"/>
          </a:p>
          <a:p>
            <a:endParaRPr lang="da-DK" dirty="0"/>
          </a:p>
        </p:txBody>
      </p:sp>
      <p:sp>
        <p:nvSpPr>
          <p:cNvPr id="8" name="Pladsholder til indhold 4">
            <a:extLst>
              <a:ext uri="{FF2B5EF4-FFF2-40B4-BE49-F238E27FC236}">
                <a16:creationId xmlns:a16="http://schemas.microsoft.com/office/drawing/2014/main" id="{57CAEA98-E782-86C4-83AA-54376A0AD8E8}"/>
              </a:ext>
            </a:extLst>
          </p:cNvPr>
          <p:cNvSpPr txBox="1">
            <a:spLocks/>
          </p:cNvSpPr>
          <p:nvPr/>
        </p:nvSpPr>
        <p:spPr>
          <a:xfrm>
            <a:off x="990473" y="1503187"/>
            <a:ext cx="5180925" cy="23963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000" dirty="0">
                <a:solidFill>
                  <a:schemeClr val="accent2"/>
                </a:solidFill>
              </a:rPr>
              <a:t>Fedtstof til stegning</a:t>
            </a:r>
          </a:p>
          <a:p>
            <a:r>
              <a:rPr lang="da-DK" sz="2000" dirty="0"/>
              <a:t>Brug gerne små mængder, hvis skyen bruges</a:t>
            </a:r>
          </a:p>
          <a:p>
            <a:r>
              <a:rPr lang="da-DK" sz="2000" dirty="0"/>
              <a:t>Brug gerne større mængder, når fedtet kasseres</a:t>
            </a:r>
          </a:p>
          <a:p>
            <a:pPr marL="0" indent="0">
              <a:buFont typeface="Arial"/>
              <a:buNone/>
            </a:pP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BC349E2-337D-3906-D471-C7981E737CBA}"/>
              </a:ext>
            </a:extLst>
          </p:cNvPr>
          <p:cNvSpPr txBox="1"/>
          <p:nvPr/>
        </p:nvSpPr>
        <p:spPr>
          <a:xfrm>
            <a:off x="670724" y="4525456"/>
            <a:ext cx="11001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/>
            <a:r>
              <a:rPr lang="da-DK" sz="2000" dirty="0">
                <a:solidFill>
                  <a:srgbClr val="ED7D31"/>
                </a:solidFill>
              </a:rPr>
              <a:t>Tips</a:t>
            </a:r>
          </a:p>
          <a:p>
            <a:pPr marL="457154" indent="-457154" defTabSz="914309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</a:rPr>
              <a:t>Der er ingen ernæringsmæssig forskel ved tørstegning og stegning i rigeligt fedtstof. </a:t>
            </a:r>
          </a:p>
          <a:p>
            <a:pPr marL="457154" indent="-457154" defTabSz="914309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</a:rPr>
              <a:t>Kassér stegefedtet, skær fedtkanter af kødet og vælg magert kød!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16397C6D-E523-B8F6-6710-4137B0F1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40" y="1439941"/>
            <a:ext cx="4122282" cy="275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9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DEDF0-853C-4EE1-38BD-77668F71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Tilberedning i ovn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415451-54D0-A9DC-72E2-DF57D1BF31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61F947-A12E-E826-0D11-13DF5D606F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7923FCD5-0094-ED80-4FAE-F70A151F9449}"/>
              </a:ext>
            </a:extLst>
          </p:cNvPr>
          <p:cNvSpPr txBox="1">
            <a:spLocks/>
          </p:cNvSpPr>
          <p:nvPr/>
        </p:nvSpPr>
        <p:spPr>
          <a:xfrm>
            <a:off x="911248" y="1313704"/>
            <a:ext cx="2994369" cy="1351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600" dirty="0">
                <a:solidFill>
                  <a:srgbClr val="ED7D31"/>
                </a:solidFill>
              </a:rPr>
              <a:t>Traditionel stegning </a:t>
            </a:r>
          </a:p>
          <a:p>
            <a:pPr marL="0" indent="0">
              <a:buFont typeface="Arial"/>
              <a:buNone/>
            </a:pPr>
            <a:r>
              <a:rPr lang="da-DK" sz="2200" dirty="0"/>
              <a:t>Over 150 ⁰C</a:t>
            </a:r>
            <a:br>
              <a:rPr lang="da-DK" sz="2200" dirty="0"/>
            </a:br>
            <a:r>
              <a:rPr lang="da-DK" sz="2200" dirty="0"/>
              <a:t>Men ofte 160 ⁰C - 200 ⁰C</a:t>
            </a:r>
          </a:p>
          <a:p>
            <a:pPr marL="0" indent="0">
              <a:buFont typeface="Arial"/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CECEAD6-0D5C-35E6-8102-E35C2D2C9730}"/>
              </a:ext>
            </a:extLst>
          </p:cNvPr>
          <p:cNvSpPr txBox="1">
            <a:spLocks/>
          </p:cNvSpPr>
          <p:nvPr/>
        </p:nvSpPr>
        <p:spPr>
          <a:xfrm>
            <a:off x="4662857" y="1247051"/>
            <a:ext cx="2994370" cy="1325389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>
              <a:buNone/>
            </a:pPr>
            <a:r>
              <a:rPr lang="da-DK" sz="2400" dirty="0">
                <a:solidFill>
                  <a:srgbClr val="ED7D31"/>
                </a:solidFill>
              </a:rPr>
              <a:t>Langtidsstegning</a:t>
            </a:r>
            <a:r>
              <a:rPr lang="da-DK" dirty="0">
                <a:solidFill>
                  <a:srgbClr val="ED7D31"/>
                </a:solidFill>
              </a:rPr>
              <a:t>	</a:t>
            </a:r>
            <a:endParaRPr lang="da-DK" dirty="0">
              <a:solidFill>
                <a:prstClr val="black"/>
              </a:solidFill>
            </a:endParaRPr>
          </a:p>
          <a:p>
            <a:pPr marL="0" indent="0" defTabSz="914309">
              <a:buNone/>
            </a:pPr>
            <a:r>
              <a:rPr lang="da-DK" sz="2000" dirty="0">
                <a:solidFill>
                  <a:prstClr val="black"/>
                </a:solidFill>
              </a:rPr>
              <a:t>130 ⁰C - 150 ⁰C</a:t>
            </a:r>
          </a:p>
          <a:p>
            <a:pPr marL="0" indent="0" defTabSz="914309">
              <a:buNone/>
            </a:pPr>
            <a:endParaRPr lang="da-DK" dirty="0">
              <a:solidFill>
                <a:prstClr val="black"/>
              </a:solidFill>
              <a:latin typeface="Calibri" panose="020F0502020204030204"/>
            </a:endParaRPr>
          </a:p>
          <a:p>
            <a:pPr marL="228577" indent="-228577" defTabSz="914309"/>
            <a:endParaRPr lang="da-DK" dirty="0">
              <a:solidFill>
                <a:prstClr val="black"/>
              </a:solidFill>
              <a:latin typeface="Calibri" panose="020F0502020204030204"/>
            </a:endParaRPr>
          </a:p>
          <a:p>
            <a:pPr marL="228577" indent="-228577" defTabSz="914309"/>
            <a:endParaRPr lang="da-DK" dirty="0">
              <a:solidFill>
                <a:prstClr val="black"/>
              </a:solidFill>
              <a:latin typeface="Calibri" panose="020F0502020204030204"/>
            </a:endParaRPr>
          </a:p>
          <a:p>
            <a:pPr marL="228577" indent="-228577" defTabSz="914309"/>
            <a:endParaRPr lang="da-DK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F6328F0-3E42-D0C4-74D8-B6649FD0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8" y="2432976"/>
            <a:ext cx="2994369" cy="2990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41DCDD0-2B20-9B7F-25AB-33253538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8" y="2446623"/>
            <a:ext cx="2994370" cy="299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E986A10-8B67-D9CA-49ED-7EBF2EF7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66" y="2432975"/>
            <a:ext cx="2994370" cy="299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indhold 7">
            <a:extLst>
              <a:ext uri="{FF2B5EF4-FFF2-40B4-BE49-F238E27FC236}">
                <a16:creationId xmlns:a16="http://schemas.microsoft.com/office/drawing/2014/main" id="{F4CA5479-4921-79E1-019F-8E734EC92976}"/>
              </a:ext>
            </a:extLst>
          </p:cNvPr>
          <p:cNvSpPr txBox="1">
            <a:spLocks/>
          </p:cNvSpPr>
          <p:nvPr/>
        </p:nvSpPr>
        <p:spPr>
          <a:xfrm>
            <a:off x="8270543" y="1313705"/>
            <a:ext cx="3372485" cy="1325389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>
              <a:buNone/>
            </a:pPr>
            <a:r>
              <a:rPr lang="da-DK" sz="2400" dirty="0">
                <a:solidFill>
                  <a:srgbClr val="ED7D31"/>
                </a:solidFill>
              </a:rPr>
              <a:t>Lavtemperaturstegning</a:t>
            </a:r>
            <a:endParaRPr lang="da-DK" dirty="0">
              <a:solidFill>
                <a:prstClr val="black"/>
              </a:solidFill>
            </a:endParaRPr>
          </a:p>
          <a:p>
            <a:pPr marL="0" indent="0" defTabSz="914309">
              <a:buNone/>
            </a:pPr>
            <a:r>
              <a:rPr lang="da-DK" sz="2000" dirty="0">
                <a:solidFill>
                  <a:prstClr val="black"/>
                </a:solidFill>
              </a:rPr>
              <a:t>100 ⁰C</a:t>
            </a:r>
            <a:br>
              <a:rPr lang="da-DK" sz="2000" dirty="0">
                <a:solidFill>
                  <a:prstClr val="black"/>
                </a:solidFill>
              </a:rPr>
            </a:br>
            <a:r>
              <a:rPr lang="da-DK" sz="2000" dirty="0">
                <a:solidFill>
                  <a:prstClr val="black"/>
                </a:solidFill>
              </a:rPr>
              <a:t>125 ⁰C for nakkefilet</a:t>
            </a:r>
          </a:p>
          <a:p>
            <a:pPr marL="0" indent="0" defTabSz="914309">
              <a:buNone/>
            </a:pPr>
            <a:endParaRPr lang="da-DK" dirty="0">
              <a:solidFill>
                <a:prstClr val="black"/>
              </a:solidFill>
              <a:latin typeface="Calibri" panose="020F0502020204030204"/>
            </a:endParaRPr>
          </a:p>
          <a:p>
            <a:pPr marL="228577" indent="-228577" defTabSz="914309"/>
            <a:endParaRPr lang="da-DK" dirty="0">
              <a:solidFill>
                <a:prstClr val="black"/>
              </a:solidFill>
              <a:latin typeface="Calibri" panose="020F0502020204030204"/>
            </a:endParaRPr>
          </a:p>
          <a:p>
            <a:pPr marL="228577" indent="-228577" defTabSz="914309"/>
            <a:endParaRPr lang="da-DK" dirty="0">
              <a:solidFill>
                <a:prstClr val="black"/>
              </a:solidFill>
              <a:latin typeface="Calibri" panose="020F0502020204030204"/>
            </a:endParaRPr>
          </a:p>
          <a:p>
            <a:pPr marL="228577" indent="-228577" defTabSz="914309"/>
            <a:endParaRPr lang="da-DK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7592168-CEC0-59E9-5BF2-58377EC27B26}"/>
              </a:ext>
            </a:extLst>
          </p:cNvPr>
          <p:cNvSpPr txBox="1"/>
          <p:nvPr/>
        </p:nvSpPr>
        <p:spPr>
          <a:xfrm>
            <a:off x="911248" y="5653094"/>
            <a:ext cx="104975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                Ujævn		               Varmefordeling gennem stegen		      Jævn</a:t>
            </a:r>
          </a:p>
        </p:txBody>
      </p:sp>
      <p:sp>
        <p:nvSpPr>
          <p:cNvPr id="14" name="Pil: venstre 13">
            <a:extLst>
              <a:ext uri="{FF2B5EF4-FFF2-40B4-BE49-F238E27FC236}">
                <a16:creationId xmlns:a16="http://schemas.microsoft.com/office/drawing/2014/main" id="{1CC866E8-01E5-CFE8-09A0-909B77326543}"/>
              </a:ext>
            </a:extLst>
          </p:cNvPr>
          <p:cNvSpPr/>
          <p:nvPr/>
        </p:nvSpPr>
        <p:spPr>
          <a:xfrm>
            <a:off x="3345984" y="5515867"/>
            <a:ext cx="978408" cy="484632"/>
          </a:xfrm>
          <a:prstGeom prst="leftArrow">
            <a:avLst/>
          </a:prstGeom>
          <a:solidFill>
            <a:srgbClr val="ED7D3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rgbClr val="ED7D31"/>
              </a:solidFill>
            </a:endParaRPr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9A9716A1-829C-9273-162C-C580CA790AD3}"/>
              </a:ext>
            </a:extLst>
          </p:cNvPr>
          <p:cNvSpPr/>
          <p:nvPr/>
        </p:nvSpPr>
        <p:spPr>
          <a:xfrm>
            <a:off x="8036567" y="5515867"/>
            <a:ext cx="978408" cy="484632"/>
          </a:xfrm>
          <a:prstGeom prst="rightArrow">
            <a:avLst/>
          </a:prstGeom>
          <a:solidFill>
            <a:srgbClr val="ED7D3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3056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DEDF0-853C-4EE1-38BD-77668F71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Hviletid – din steg bliver ikke saftigere af at hvile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415451-54D0-A9DC-72E2-DF57D1BF31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61F947-A12E-E826-0D11-13DF5D606F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26E88987-172F-6394-4ABC-0223892F4914}"/>
              </a:ext>
            </a:extLst>
          </p:cNvPr>
          <p:cNvSpPr txBox="1">
            <a:spLocks/>
          </p:cNvSpPr>
          <p:nvPr/>
        </p:nvSpPr>
        <p:spPr>
          <a:xfrm>
            <a:off x="838091" y="2082498"/>
            <a:ext cx="2054420" cy="435077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a-DK"/>
          </a:p>
          <a:p>
            <a:endParaRPr lang="da-DK"/>
          </a:p>
          <a:p>
            <a:endParaRPr lang="da-DK"/>
          </a:p>
          <a:p>
            <a:endParaRPr lang="da-DK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1C2252F-6AB3-6406-550D-1C9EBB7B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57" y="2019534"/>
            <a:ext cx="7665617" cy="304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6EEBD9F-EAE8-1C9E-4C87-7E0DEC84A7F2}"/>
              </a:ext>
            </a:extLst>
          </p:cNvPr>
          <p:cNvSpPr txBox="1"/>
          <p:nvPr/>
        </p:nvSpPr>
        <p:spPr>
          <a:xfrm>
            <a:off x="2995836" y="1404306"/>
            <a:ext cx="8177215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a-DK" sz="2800" dirty="0">
                <a:solidFill>
                  <a:srgbClr val="ED7D31"/>
                </a:solidFill>
                <a:latin typeface="Calibri" panose="020F0502020204030204"/>
              </a:rPr>
              <a:t>Grisekam 	        Kalvekam	    Oksetyndsteg</a:t>
            </a:r>
            <a:r>
              <a:rPr lang="da-DK" sz="28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9E4372B-B2E2-D353-EA21-887BF10E78FC}"/>
              </a:ext>
            </a:extLst>
          </p:cNvPr>
          <p:cNvSpPr txBox="1"/>
          <p:nvPr/>
        </p:nvSpPr>
        <p:spPr>
          <a:xfrm>
            <a:off x="838091" y="2109083"/>
            <a:ext cx="2323552" cy="304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a-DK" sz="2400" dirty="0">
                <a:solidFill>
                  <a:prstClr val="black"/>
                </a:solidFill>
                <a:latin typeface="Calibri" panose="020F0502020204030204"/>
              </a:rPr>
              <a:t>Skåret i skiver direkte efter tilberedning</a:t>
            </a:r>
          </a:p>
          <a:p>
            <a:pPr defTabSz="914309"/>
            <a:endParaRPr lang="da-DK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309"/>
            <a:endParaRPr lang="da-DK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309"/>
            <a:r>
              <a:rPr lang="da-DK" sz="2400" dirty="0">
                <a:solidFill>
                  <a:prstClr val="black"/>
                </a:solidFill>
                <a:latin typeface="Calibri" panose="020F0502020204030204"/>
              </a:rPr>
              <a:t>Skåret i skiver efter hviletid på 20 min.        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02F6F19-9DE4-5662-D55A-84E0E0495BBE}"/>
              </a:ext>
            </a:extLst>
          </p:cNvPr>
          <p:cNvSpPr txBox="1"/>
          <p:nvPr/>
        </p:nvSpPr>
        <p:spPr>
          <a:xfrm>
            <a:off x="838091" y="5359683"/>
            <a:ext cx="9846315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da-DK" sz="2000" dirty="0">
                <a:solidFill>
                  <a:srgbClr val="ED7D31"/>
                </a:solidFill>
                <a:latin typeface="Calibri" panose="020F0502020204030204"/>
              </a:rPr>
              <a:t>Centrumtemperatur       65 ⁰C		      60-61 ⁰C 		    60-61 ⁰C </a:t>
            </a:r>
          </a:p>
        </p:txBody>
      </p:sp>
    </p:spTree>
    <p:extLst>
      <p:ext uri="{BB962C8B-B14F-4D97-AF65-F5344CB8AC3E}">
        <p14:creationId xmlns:p14="http://schemas.microsoft.com/office/powerpoint/2010/main" val="120139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DEDF0-853C-4EE1-38BD-77668F71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Tildækket/utildækket flæskesteg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415451-54D0-A9DC-72E2-DF57D1BF31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61F947-A12E-E826-0D11-13DF5D606F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02F9C7BC-CAB8-D235-CBBC-CFEBCFC3FFC0}"/>
              </a:ext>
            </a:extLst>
          </p:cNvPr>
          <p:cNvSpPr txBox="1">
            <a:spLocks/>
          </p:cNvSpPr>
          <p:nvPr/>
        </p:nvSpPr>
        <p:spPr>
          <a:xfrm>
            <a:off x="838091" y="1825625"/>
            <a:ext cx="518092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  <a:p>
            <a:endParaRPr lang="da-DK"/>
          </a:p>
          <a:p>
            <a:endParaRPr lang="da-DK"/>
          </a:p>
          <a:p>
            <a:endParaRPr lang="da-DK" dirty="0"/>
          </a:p>
        </p:txBody>
      </p:sp>
      <p:sp>
        <p:nvSpPr>
          <p:cNvPr id="8" name="Pladsholder til indhold 4">
            <a:extLst>
              <a:ext uri="{FF2B5EF4-FFF2-40B4-BE49-F238E27FC236}">
                <a16:creationId xmlns:a16="http://schemas.microsoft.com/office/drawing/2014/main" id="{7852DB64-137B-89F1-F179-00107FEE9873}"/>
              </a:ext>
            </a:extLst>
          </p:cNvPr>
          <p:cNvSpPr txBox="1">
            <a:spLocks/>
          </p:cNvSpPr>
          <p:nvPr/>
        </p:nvSpPr>
        <p:spPr>
          <a:xfrm>
            <a:off x="990472" y="2276002"/>
            <a:ext cx="5819761" cy="2396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/>
              <a:t>Pak stegen ind, hvis den ikke spises straks</a:t>
            </a:r>
          </a:p>
          <a:p>
            <a:r>
              <a:rPr lang="da-DK" sz="2000" dirty="0"/>
              <a:t>Tildækkes stegen, steger den videre – tag ud af ovnen ved kernetemperatur på 60 grader</a:t>
            </a:r>
          </a:p>
          <a:p>
            <a:r>
              <a:rPr lang="da-DK" sz="2000" dirty="0"/>
              <a:t>Sprød svær bliver ikke blød af at være pakket ind i stanniol</a:t>
            </a:r>
          </a:p>
          <a:p>
            <a:r>
              <a:rPr lang="da-DK" sz="2000" dirty="0"/>
              <a:t>Varm flæskesteg smager bedst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0A9F678-6648-02E1-D07F-DCEAFAD4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43" y="1887343"/>
            <a:ext cx="3809504" cy="31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1473"/>
      </p:ext>
    </p:extLst>
  </p:cSld>
  <p:clrMapOvr>
    <a:masterClrMapping/>
  </p:clrMapOvr>
</p:sld>
</file>

<file path=ppt/theme/theme1.xml><?xml version="1.0" encoding="utf-8"?>
<a:theme xmlns:a="http://schemas.openxmlformats.org/drawingml/2006/main" name="LF PPT - Noget af det bedste i verden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C5CF1630-1D8B-4D81-8D79-B606DD11606C}"/>
    </a:ext>
  </a:extLst>
</a:theme>
</file>

<file path=ppt/theme/theme2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094DF1BE-2550-4065-9271-7A9A38AD0CCB}"/>
    </a:ext>
  </a:extLst>
</a:theme>
</file>

<file path=ppt/theme/theme3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09FA129F-1606-40FB-9735-E2624DF68252}"/>
    </a:ext>
  </a:extLst>
</a:theme>
</file>

<file path=ppt/theme/theme4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0692AC81-673B-4FAD-8688-8D43FC793F3D}"/>
    </a:ext>
  </a:extLst>
</a:theme>
</file>

<file path=ppt/theme/theme5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41CB8A6D-FAF2-4ABF-8559-60E220A884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C08B156F4CB4AC0BAEB6C8446E34CE40017A6FD9710B7B144AC58E151661DA670" ma:contentTypeVersion="9" ma:contentTypeDescription="Opret et nyt dokument." ma:contentTypeScope="" ma:versionID="1b364eebf9100011bcaa73b4cd00ab21">
  <xsd:schema xmlns:xsd="http://www.w3.org/2001/XMLSchema" xmlns:xs="http://www.w3.org/2001/XMLSchema" xmlns:p="http://schemas.microsoft.com/office/2006/metadata/properties" xmlns:ns2="ea3e12ad-ecc5-4555-bf3e-5ead6ee2fb24" targetNamespace="http://schemas.microsoft.com/office/2006/metadata/properties" ma:root="true" ma:fieldsID="2a0289faa6bdf6c8de8d086f9604c238" ns2:_="">
    <xsd:import namespace="ea3e12ad-ecc5-4555-bf3e-5ead6ee2fb2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e12ad-ecc5-4555-bf3e-5ead6ee2fb2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481a509-5834-400b-8360-43470232d8c6}" ma:internalName="TaxCatchAll" ma:showField="CatchAllData" ma:web="ea3e12ad-ecc5-4555-bf3e-5ead6ee2f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2481a509-5834-400b-8360-43470232d8c6}" ma:internalName="TaxCatchAllLabel" ma:readOnly="true" ma:showField="CatchAllDataLabel" ma:web="ea3e12ad-ecc5-4555-bf3e-5ead6ee2f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3e12ad-ecc5-4555-bf3e-5ead6ee2fb24"/>
  </documentManagement>
</p:properties>
</file>

<file path=customXml/itemProps1.xml><?xml version="1.0" encoding="utf-8"?>
<ds:datastoreItem xmlns:ds="http://schemas.openxmlformats.org/officeDocument/2006/customXml" ds:itemID="{9759E194-06C6-4CA3-80F0-203B0F56D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e12ad-ecc5-4555-bf3e-5ead6ee2f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9062EA-CC58-44EE-B361-0A179BCD4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D8869-67BF-4AA6-AF12-6629C4F1241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a3e12ad-ecc5-4555-bf3e-5ead6ee2fb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238</Words>
  <Application>Microsoft Office PowerPoint</Application>
  <PresentationFormat>Brugerdefineret</PresentationFormat>
  <Paragraphs>52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LF PPT - Noget af det bedste i verden.</vt:lpstr>
      <vt:lpstr>LF PPT - Noget at leve af. Noget at leve for.</vt:lpstr>
      <vt:lpstr>LF PPT - Vækst i balance</vt:lpstr>
      <vt:lpstr>LF PPT - Illustrationer i bunden</vt:lpstr>
      <vt:lpstr>LF PPT - SEGES</vt:lpstr>
      <vt:lpstr>Optimal tilberedning af kød</vt:lpstr>
      <vt:lpstr>Gourmetsaltning</vt:lpstr>
      <vt:lpstr>Tilberedning på pande</vt:lpstr>
      <vt:lpstr>Tilberedning i ovn</vt:lpstr>
      <vt:lpstr>Hviletid – din steg bliver ikke saftigere af at hvile</vt:lpstr>
      <vt:lpstr> Tildækket/utildækket flæskesteg </vt:lpstr>
    </vt:vector>
  </TitlesOfParts>
  <Manager/>
  <Company>Landbrug &amp; Fødevarer - Afdeling for Ernæring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tilberedning af kød</dc:title>
  <dc:subject/>
  <dc:creator>Puk Maia Ingemann Holm</dc:creator>
  <cp:keywords/>
  <dc:description/>
  <cp:lastModifiedBy>Puk Maia Ingemann Holm</cp:lastModifiedBy>
  <cp:revision>1</cp:revision>
  <dcterms:created xsi:type="dcterms:W3CDTF">2022-09-14T08:25:22Z</dcterms:created>
  <dcterms:modified xsi:type="dcterms:W3CDTF">2022-09-14T09:11:18Z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0x0101003C08B156F4CB4AC0BAEB6C8446E34CE40017A6FD9710B7B144AC58E151661DA670</vt:lpwstr>
  </property>
</Properties>
</file>