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5" r:id="rId5"/>
    <p:sldId id="29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A3F"/>
    <a:srgbClr val="F7F7F7"/>
    <a:srgbClr val="09253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582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19-04-2022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mkost.dk/fakta/naeringsindhold-i-maden/d-vitam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mkost.dk/raad-og-anbefalinger/raad-om-mad-og-drikke-naar-du-er-over-65-aar/" TargetMode="External"/><Relationship Id="rId2" Type="http://schemas.openxmlformats.org/officeDocument/2006/relationships/hyperlink" Target="https://www.sst.dk/da/udgivelser/2016/anbefalinger-for-den-danske-institutionskos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hyperlink" Target="https://kosth&#229;ndbogen.d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mkost.dk/fakta/naeringsindhold-i-maden/prote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0041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Småtspisende ældre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7386"/>
            <a:ext cx="10515600" cy="2927736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/>
              <a:t>”Vidst du at… småt er rigtig godt”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1452515-E151-4C9A-BB67-909775A2DA2E}"/>
              </a:ext>
            </a:extLst>
          </p:cNvPr>
          <p:cNvSpPr txBox="1"/>
          <p:nvPr/>
        </p:nvSpPr>
        <p:spPr>
          <a:xfrm>
            <a:off x="2967360" y="4990121"/>
            <a:ext cx="686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i="1" dirty="0">
                <a:solidFill>
                  <a:schemeClr val="accent2"/>
                </a:solidFill>
              </a:rPr>
              <a:t>Over 100.000 ældre med plejebehov er undervægtige (BMI &lt; 24).</a:t>
            </a:r>
          </a:p>
        </p:txBody>
      </p:sp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Fedt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5940"/>
            <a:ext cx="10068500" cy="4291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Fedt </a:t>
            </a:r>
            <a:r>
              <a:rPr lang="da-DK" dirty="0"/>
              <a:t>giver livsnødvendige fedtsyrer og er nødvendige for fedtopløselige vitaminer (A-, D-, E- og K-vitamin). Derudover bruges fedt til energi og lagres som fedtvæv.</a:t>
            </a:r>
          </a:p>
          <a:p>
            <a:pPr marL="0" indent="0">
              <a:buNone/>
            </a:pPr>
            <a:r>
              <a:rPr lang="da-DK" dirty="0"/>
              <a:t> </a:t>
            </a:r>
            <a:endParaRPr lang="da-DK" sz="1800" dirty="0"/>
          </a:p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Fedt i maden </a:t>
            </a:r>
            <a:r>
              <a:rPr lang="da-DK" dirty="0"/>
              <a:t>stammer især fra olie, smør og plantemargarine. Kød og kødpålæg som ribbensteg, oksebryst og leverpostej har et højt fedtindhold. Mælkeprodukter som ost 45+ (25% fedt), fløde og sødmælksyoghurt har også et højt fedtindhold.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Vitamin/mineraltilskud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5940"/>
            <a:ext cx="6743330" cy="4291473"/>
          </a:xfrm>
        </p:spPr>
        <p:txBody>
          <a:bodyPr>
            <a:normAutofit/>
          </a:bodyPr>
          <a:lstStyle/>
          <a:p>
            <a:r>
              <a:rPr lang="da-DK" dirty="0"/>
              <a:t>Ældre &gt; 70 år anbefales at tage et tilskud på </a:t>
            </a:r>
            <a:r>
              <a:rPr lang="da-DK" dirty="0">
                <a:solidFill>
                  <a:schemeClr val="accent2"/>
                </a:solidFill>
              </a:rPr>
              <a:t>20 µg D-vitamin </a:t>
            </a:r>
            <a:r>
              <a:rPr lang="da-DK" dirty="0"/>
              <a:t>hele året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 Kombineret med </a:t>
            </a:r>
            <a:r>
              <a:rPr lang="da-DK" dirty="0">
                <a:solidFill>
                  <a:schemeClr val="accent2"/>
                </a:solidFill>
              </a:rPr>
              <a:t>800-1000 mg calcium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B811F9C-AC5A-4C01-ACCE-3E213AFA9B93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</a:t>
            </a:r>
            <a:r>
              <a:rPr lang="da-DK" dirty="0">
                <a:hlinkClick r:id="rId3"/>
              </a:rPr>
              <a:t>D-vitamin - Alt om kost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571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a-DK" dirty="0"/>
              <a:t>Eksempler på dagskostforslag og mellemmåltider til ældre med god appetit og småtspisende ældre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1783_ppt">
            <a:extLst>
              <a:ext uri="{FF2B5EF4-FFF2-40B4-BE49-F238E27FC236}">
                <a16:creationId xmlns:a16="http://schemas.microsoft.com/office/drawing/2014/main" id="{BFF31270-D50C-4CA8-9411-BB3AD774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>
            <a:fillRect/>
          </a:stretch>
        </p:blipFill>
        <p:spPr bwMode="auto">
          <a:xfrm>
            <a:off x="9501802" y="5070547"/>
            <a:ext cx="1374597" cy="123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Morgenmad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Havregrød af 1 ½ dl gryn</a:t>
            </a:r>
          </a:p>
          <a:p>
            <a:pPr marL="0" indent="0">
              <a:buNone/>
            </a:pPr>
            <a:r>
              <a:rPr lang="da-DK" sz="2000" dirty="0"/>
              <a:t>1 tsk sukker</a:t>
            </a:r>
          </a:p>
          <a:p>
            <a:pPr marL="0" indent="0">
              <a:buNone/>
            </a:pPr>
            <a:r>
              <a:rPr lang="da-DK" sz="2000" dirty="0"/>
              <a:t>½ skive groft franskbrød</a:t>
            </a:r>
          </a:p>
          <a:p>
            <a:pPr marL="0" indent="0">
              <a:buNone/>
            </a:pPr>
            <a:r>
              <a:rPr lang="da-DK" sz="2000" dirty="0"/>
              <a:t>4 g plantemargarine </a:t>
            </a:r>
          </a:p>
          <a:p>
            <a:pPr marL="0" indent="0">
              <a:buNone/>
            </a:pPr>
            <a:r>
              <a:rPr lang="da-DK" sz="2000" dirty="0"/>
              <a:t>20 g ost 45+ (25% fedt)</a:t>
            </a:r>
          </a:p>
          <a:p>
            <a:pPr marL="0" indent="0">
              <a:buNone/>
            </a:pPr>
            <a:r>
              <a:rPr lang="da-DK" sz="2000" dirty="0"/>
              <a:t>1 ½ dl minimælk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1 ½ dl hjemmelavet proteindrik </a:t>
            </a:r>
          </a:p>
          <a:p>
            <a:pPr marL="0" indent="0">
              <a:buNone/>
            </a:pPr>
            <a:r>
              <a:rPr lang="da-DK" sz="2000" dirty="0"/>
              <a:t>2 dl ymer</a:t>
            </a:r>
          </a:p>
          <a:p>
            <a:pPr marL="0" indent="0">
              <a:buNone/>
            </a:pPr>
            <a:r>
              <a:rPr lang="da-DK" sz="2000" dirty="0"/>
              <a:t>2 tsk sukker </a:t>
            </a:r>
          </a:p>
          <a:p>
            <a:pPr marL="0" indent="0">
              <a:buNone/>
            </a:pPr>
            <a:r>
              <a:rPr lang="da-DK" sz="2000" dirty="0"/>
              <a:t>Rugbrødsdrys </a:t>
            </a:r>
          </a:p>
          <a:p>
            <a:pPr marL="0" indent="0">
              <a:buNone/>
            </a:pPr>
            <a:r>
              <a:rPr lang="da-DK" sz="2000" dirty="0"/>
              <a:t>¼ skive franskbrød</a:t>
            </a:r>
          </a:p>
          <a:p>
            <a:pPr marL="0" indent="0">
              <a:buNone/>
            </a:pPr>
            <a:r>
              <a:rPr lang="da-DK" sz="2000" dirty="0"/>
              <a:t>2 g smør </a:t>
            </a:r>
          </a:p>
          <a:p>
            <a:pPr marL="0" indent="0">
              <a:buNone/>
            </a:pPr>
            <a:r>
              <a:rPr lang="da-DK" sz="2000" dirty="0"/>
              <a:t>10 g ost 45+ (25% fedt) </a:t>
            </a:r>
          </a:p>
          <a:p>
            <a:pPr marL="0" indent="0">
              <a:buNone/>
            </a:pPr>
            <a:r>
              <a:rPr lang="da-DK" sz="2000" dirty="0"/>
              <a:t>1 tsk marmelade</a:t>
            </a:r>
          </a:p>
          <a:p>
            <a:endParaRPr lang="da-DK" dirty="0"/>
          </a:p>
        </p:txBody>
      </p:sp>
      <p:pic>
        <p:nvPicPr>
          <p:cNvPr id="6" name="Picture 9" descr="1784_ppt">
            <a:extLst>
              <a:ext uri="{FF2B5EF4-FFF2-40B4-BE49-F238E27FC236}">
                <a16:creationId xmlns:a16="http://schemas.microsoft.com/office/drawing/2014/main" id="{F80DD779-5442-4402-A41B-8E97038C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36872"/>
            <a:ext cx="1916058" cy="160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1769_ppt">
            <a:extLst>
              <a:ext uri="{FF2B5EF4-FFF2-40B4-BE49-F238E27FC236}">
                <a16:creationId xmlns:a16="http://schemas.microsoft.com/office/drawing/2014/main" id="{E0DC725F-24B5-4667-BF4F-05A87F99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17" y="4617653"/>
            <a:ext cx="622835" cy="90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1171219" y="6487296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1680 kJ = 400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9323661" y="6255793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2070 kJ = 490 kcal</a:t>
            </a:r>
          </a:p>
        </p:txBody>
      </p:sp>
    </p:spTree>
    <p:extLst>
      <p:ext uri="{BB962C8B-B14F-4D97-AF65-F5344CB8AC3E}">
        <p14:creationId xmlns:p14="http://schemas.microsoft.com/office/powerpoint/2010/main" val="227724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Mellemmåltid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½ skive groft franskbrød</a:t>
            </a:r>
          </a:p>
          <a:p>
            <a:pPr marL="0" indent="0">
              <a:buNone/>
            </a:pPr>
            <a:r>
              <a:rPr lang="da-DK" sz="2000" dirty="0"/>
              <a:t>2 g plantemargarine </a:t>
            </a:r>
          </a:p>
          <a:p>
            <a:pPr marL="0" indent="0">
              <a:buNone/>
            </a:pPr>
            <a:r>
              <a:rPr lang="da-DK" sz="2000" dirty="0"/>
              <a:t>1 skive hamburgerryg</a:t>
            </a:r>
          </a:p>
          <a:p>
            <a:pPr marL="0" indent="0">
              <a:buNone/>
            </a:pPr>
            <a:r>
              <a:rPr lang="da-DK" sz="2000" dirty="0"/>
              <a:t>Agurk</a:t>
            </a:r>
          </a:p>
          <a:p>
            <a:pPr marL="0" indent="0">
              <a:buNone/>
            </a:pPr>
            <a:r>
              <a:rPr lang="da-DK" sz="2000" dirty="0"/>
              <a:t>1 æble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1 ½ dl hjemmelavet proteindrik 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sz="2000" dirty="0"/>
              <a:t>Opskrift til 3 glas:</a:t>
            </a:r>
            <a:br>
              <a:rPr lang="da-DK" sz="2000" dirty="0"/>
            </a:br>
            <a:r>
              <a:rPr lang="da-DK" sz="2000" dirty="0"/>
              <a:t>2 dl kærnemælk </a:t>
            </a:r>
          </a:p>
          <a:p>
            <a:pPr marL="0" indent="0">
              <a:buNone/>
            </a:pPr>
            <a:r>
              <a:rPr lang="da-DK" sz="2000" dirty="0"/>
              <a:t>1 dl ymer</a:t>
            </a:r>
          </a:p>
          <a:p>
            <a:pPr marL="0" indent="0">
              <a:buNone/>
            </a:pPr>
            <a:r>
              <a:rPr lang="da-DK" sz="2000" dirty="0"/>
              <a:t>3 pasteuriserede æggeblommer</a:t>
            </a:r>
          </a:p>
          <a:p>
            <a:pPr marL="0" indent="0">
              <a:buNone/>
            </a:pPr>
            <a:r>
              <a:rPr lang="da-DK" sz="2000" dirty="0"/>
              <a:t>¾ dl piskefløde</a:t>
            </a:r>
          </a:p>
          <a:p>
            <a:pPr marL="0" indent="0">
              <a:buNone/>
            </a:pPr>
            <a:r>
              <a:rPr lang="da-DK" sz="2000" dirty="0"/>
              <a:t>1 ¼ dl kvark</a:t>
            </a:r>
          </a:p>
          <a:p>
            <a:pPr marL="0" indent="0">
              <a:buNone/>
            </a:pPr>
            <a:r>
              <a:rPr lang="da-DK" sz="2000" dirty="0"/>
              <a:t>3 </a:t>
            </a:r>
            <a:r>
              <a:rPr lang="da-DK" sz="2000" dirty="0" err="1"/>
              <a:t>spsk</a:t>
            </a:r>
            <a:r>
              <a:rPr lang="da-DK" sz="2000" dirty="0"/>
              <a:t> sukker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773875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1680 kJ = 400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8706899" y="6367739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2070 kJ = 490 kcal</a:t>
            </a:r>
          </a:p>
        </p:txBody>
      </p:sp>
      <p:pic>
        <p:nvPicPr>
          <p:cNvPr id="11" name="Picture 9" descr="1786_ppt">
            <a:extLst>
              <a:ext uri="{FF2B5EF4-FFF2-40B4-BE49-F238E27FC236}">
                <a16:creationId xmlns:a16="http://schemas.microsoft.com/office/drawing/2014/main" id="{B8092793-1D3E-47F4-A380-6D820261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2" y="4710369"/>
            <a:ext cx="1595762" cy="128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1769_ppt">
            <a:extLst>
              <a:ext uri="{FF2B5EF4-FFF2-40B4-BE49-F238E27FC236}">
                <a16:creationId xmlns:a16="http://schemas.microsoft.com/office/drawing/2014/main" id="{418BCB7F-E38C-403F-B6A7-2B357085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572" y="5090563"/>
            <a:ext cx="878715" cy="12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0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Frokost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2 skiver fuldkornsrugbrød</a:t>
            </a:r>
          </a:p>
          <a:p>
            <a:pPr marL="0" indent="0">
              <a:buNone/>
            </a:pPr>
            <a:r>
              <a:rPr lang="da-DK" sz="2000" dirty="0"/>
              <a:t>8 g plantemargarine</a:t>
            </a:r>
          </a:p>
          <a:p>
            <a:pPr marL="0" indent="0">
              <a:buNone/>
            </a:pPr>
            <a:r>
              <a:rPr lang="da-DK" sz="2000" dirty="0"/>
              <a:t>½ kogt æg </a:t>
            </a:r>
          </a:p>
          <a:p>
            <a:pPr marL="0" indent="0">
              <a:buNone/>
            </a:pPr>
            <a:r>
              <a:rPr lang="da-DK" sz="2000" dirty="0"/>
              <a:t>1 skive rullepølse </a:t>
            </a:r>
          </a:p>
          <a:p>
            <a:pPr marL="0" indent="0">
              <a:buNone/>
            </a:pPr>
            <a:r>
              <a:rPr lang="da-DK" sz="2000" dirty="0"/>
              <a:t>30 g marinerede sild</a:t>
            </a:r>
          </a:p>
          <a:p>
            <a:pPr marL="0" indent="0">
              <a:buNone/>
            </a:pPr>
            <a:r>
              <a:rPr lang="da-DK" sz="2000" dirty="0"/>
              <a:t>20 g leverpostej</a:t>
            </a:r>
          </a:p>
          <a:p>
            <a:pPr marL="0" indent="0">
              <a:buNone/>
            </a:pPr>
            <a:r>
              <a:rPr lang="da-DK" sz="2000" dirty="0"/>
              <a:t>1 ½ dl minimælk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3 kvarte skiver rugbrød</a:t>
            </a:r>
          </a:p>
          <a:p>
            <a:pPr marL="0" indent="0">
              <a:buNone/>
            </a:pPr>
            <a:r>
              <a:rPr lang="da-DK" sz="2000" dirty="0"/>
              <a:t>6 g smør</a:t>
            </a:r>
          </a:p>
          <a:p>
            <a:pPr marL="0" indent="0">
              <a:buNone/>
            </a:pPr>
            <a:r>
              <a:rPr lang="da-DK" sz="2000" dirty="0"/>
              <a:t>½ kogt æg </a:t>
            </a:r>
          </a:p>
          <a:p>
            <a:pPr marL="0" indent="0">
              <a:buNone/>
            </a:pPr>
            <a:r>
              <a:rPr lang="da-DK" sz="2000" dirty="0"/>
              <a:t>30 g marinerede sild</a:t>
            </a:r>
          </a:p>
          <a:p>
            <a:pPr marL="0" indent="0">
              <a:buNone/>
            </a:pPr>
            <a:r>
              <a:rPr lang="da-DK" sz="2000" dirty="0"/>
              <a:t>1 skive rullepølse</a:t>
            </a:r>
          </a:p>
          <a:p>
            <a:pPr marL="0" indent="0">
              <a:buNone/>
            </a:pPr>
            <a:r>
              <a:rPr lang="da-DK" sz="2000" dirty="0"/>
              <a:t>1 dl sødmælk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1051778" y="6540065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2345 kJ = 560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8706899" y="6367739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1545 kJ = 370 kcal</a:t>
            </a:r>
          </a:p>
        </p:txBody>
      </p:sp>
      <p:pic>
        <p:nvPicPr>
          <p:cNvPr id="13" name="Picture 8" descr="1793_ppt">
            <a:extLst>
              <a:ext uri="{FF2B5EF4-FFF2-40B4-BE49-F238E27FC236}">
                <a16:creationId xmlns:a16="http://schemas.microsoft.com/office/drawing/2014/main" id="{7B3EE736-15AD-41C5-B199-E6DF646F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21602"/>
            <a:ext cx="1772349" cy="128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1794_ppt">
            <a:extLst>
              <a:ext uri="{FF2B5EF4-FFF2-40B4-BE49-F238E27FC236}">
                <a16:creationId xmlns:a16="http://schemas.microsoft.com/office/drawing/2014/main" id="{ED678081-C5F6-4345-B00A-D7E305FA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30" y="5104276"/>
            <a:ext cx="1772349" cy="126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6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Mellemmåltid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</a:p>
          <a:p>
            <a:pPr marL="0" indent="0">
              <a:buNone/>
            </a:pPr>
            <a:r>
              <a:rPr lang="da-DK" sz="2000" dirty="0"/>
              <a:t>2 dl jordbærgrød</a:t>
            </a:r>
          </a:p>
          <a:p>
            <a:pPr marL="0" indent="0">
              <a:buNone/>
            </a:pPr>
            <a:r>
              <a:rPr lang="da-DK" sz="2000" dirty="0"/>
              <a:t>½ dl minimælk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</a:p>
          <a:p>
            <a:pPr marL="0" indent="0">
              <a:buNone/>
            </a:pPr>
            <a:r>
              <a:rPr lang="da-DK" sz="2000" dirty="0"/>
              <a:t>1 dl jordbærgrød</a:t>
            </a:r>
          </a:p>
          <a:p>
            <a:pPr marL="0" indent="0">
              <a:buNone/>
            </a:pPr>
            <a:r>
              <a:rPr lang="da-DK" sz="2000" dirty="0"/>
              <a:t>¼ dl piskefløde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773875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1680 kJ = 400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6256319" y="5838409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2070 kJ = 490 kcal</a:t>
            </a:r>
          </a:p>
        </p:txBody>
      </p:sp>
      <p:pic>
        <p:nvPicPr>
          <p:cNvPr id="13" name="Picture 8" descr="1787_ppt">
            <a:extLst>
              <a:ext uri="{FF2B5EF4-FFF2-40B4-BE49-F238E27FC236}">
                <a16:creationId xmlns:a16="http://schemas.microsoft.com/office/drawing/2014/main" id="{D8468AAC-CCB5-46A2-8E8F-47095B8B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6" y="4589860"/>
            <a:ext cx="16103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1788_ppt">
            <a:extLst>
              <a:ext uri="{FF2B5EF4-FFF2-40B4-BE49-F238E27FC236}">
                <a16:creationId xmlns:a16="http://schemas.microsoft.com/office/drawing/2014/main" id="{74573FA6-5F2C-446F-BCE2-9BD5DAC8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19" y="4462979"/>
            <a:ext cx="1684319" cy="139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7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Aftensmad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</a:p>
          <a:p>
            <a:pPr marL="0" indent="0">
              <a:buNone/>
            </a:pPr>
            <a:r>
              <a:rPr lang="da-DK" sz="2000" dirty="0"/>
              <a:t>2 frikadeller</a:t>
            </a:r>
          </a:p>
          <a:p>
            <a:pPr marL="0" indent="0">
              <a:buNone/>
            </a:pPr>
            <a:r>
              <a:rPr lang="da-DK" sz="2000" dirty="0"/>
              <a:t>3 kartofler</a:t>
            </a:r>
          </a:p>
          <a:p>
            <a:pPr marL="0" indent="0">
              <a:buNone/>
            </a:pPr>
            <a:r>
              <a:rPr lang="da-DK" sz="2000" dirty="0"/>
              <a:t>1 ½ dl stuvede ærter og gulerødder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</a:p>
          <a:p>
            <a:pPr marL="0" indent="0">
              <a:buNone/>
            </a:pPr>
            <a:r>
              <a:rPr lang="da-DK" sz="2000" dirty="0"/>
              <a:t>1 frikadelle</a:t>
            </a:r>
          </a:p>
          <a:p>
            <a:pPr marL="0" indent="0">
              <a:buNone/>
            </a:pPr>
            <a:r>
              <a:rPr lang="da-DK" sz="2000" dirty="0"/>
              <a:t>½ dl stuvede ærter og gulerødder</a:t>
            </a:r>
          </a:p>
          <a:p>
            <a:pPr marL="0" indent="0">
              <a:buNone/>
            </a:pPr>
            <a:r>
              <a:rPr lang="da-DK" sz="2000" dirty="0"/>
              <a:t>1 dl kartoffelmos med smør, fløde og æggeblomme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773875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1895 kJ = 450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6323572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1650 kJ = 395 kcal</a:t>
            </a:r>
          </a:p>
        </p:txBody>
      </p:sp>
      <p:pic>
        <p:nvPicPr>
          <p:cNvPr id="11" name="Picture 9" descr="1810_ppt">
            <a:extLst>
              <a:ext uri="{FF2B5EF4-FFF2-40B4-BE49-F238E27FC236}">
                <a16:creationId xmlns:a16="http://schemas.microsoft.com/office/drawing/2014/main" id="{BA4F6FBF-EE93-4124-8F25-214E58BE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7620"/>
            <a:ext cx="1684319" cy="138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1802_ppt">
            <a:extLst>
              <a:ext uri="{FF2B5EF4-FFF2-40B4-BE49-F238E27FC236}">
                <a16:creationId xmlns:a16="http://schemas.microsoft.com/office/drawing/2014/main" id="{1E13E3BF-08F2-4452-A9DB-54A03A26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72" y="4516102"/>
            <a:ext cx="1684319" cy="13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6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Bi-ret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</a:p>
          <a:p>
            <a:pPr marL="0" indent="0">
              <a:buNone/>
            </a:pPr>
            <a:r>
              <a:rPr lang="da-DK" sz="2000" dirty="0"/>
              <a:t>2 dl ymer</a:t>
            </a:r>
          </a:p>
          <a:p>
            <a:pPr marL="0" indent="0">
              <a:buNone/>
            </a:pPr>
            <a:r>
              <a:rPr lang="da-DK" sz="2000" dirty="0"/>
              <a:t>1 tsk sukker</a:t>
            </a:r>
          </a:p>
          <a:p>
            <a:pPr marL="0" indent="0">
              <a:buNone/>
            </a:pPr>
            <a:r>
              <a:rPr lang="da-DK" sz="2000" dirty="0"/>
              <a:t>Evt. rugbrødsdrys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</a:p>
          <a:p>
            <a:pPr marL="0" indent="0">
              <a:buNone/>
            </a:pPr>
            <a:r>
              <a:rPr lang="da-DK" sz="2000" dirty="0"/>
              <a:t>2 dl ymer</a:t>
            </a:r>
          </a:p>
          <a:p>
            <a:pPr marL="0" indent="0">
              <a:buNone/>
            </a:pPr>
            <a:r>
              <a:rPr lang="da-DK" sz="2000" dirty="0"/>
              <a:t>2 tsk sukker</a:t>
            </a:r>
          </a:p>
          <a:p>
            <a:pPr marL="0" indent="0">
              <a:buNone/>
            </a:pPr>
            <a:r>
              <a:rPr lang="da-DK" sz="2000" dirty="0"/>
              <a:t>Evt. rugbrødsdrys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773875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700 kJ = 165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6323572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785 kJ = 185 kcal</a:t>
            </a:r>
          </a:p>
        </p:txBody>
      </p:sp>
      <p:pic>
        <p:nvPicPr>
          <p:cNvPr id="13" name="Picture 8" descr="1791_ppt">
            <a:extLst>
              <a:ext uri="{FF2B5EF4-FFF2-40B4-BE49-F238E27FC236}">
                <a16:creationId xmlns:a16="http://schemas.microsoft.com/office/drawing/2014/main" id="{34EC7AC2-B6F5-416A-86C1-EC96CEB9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9" y="4650028"/>
            <a:ext cx="1489167" cy="12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1791_ppt">
            <a:extLst>
              <a:ext uri="{FF2B5EF4-FFF2-40B4-BE49-F238E27FC236}">
                <a16:creationId xmlns:a16="http://schemas.microsoft.com/office/drawing/2014/main" id="{F78ECE8C-C755-43A9-89A9-DFC344C9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61" y="4650028"/>
            <a:ext cx="1489167" cy="12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7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Mellemmåltid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</a:p>
          <a:p>
            <a:pPr marL="0" indent="0">
              <a:buNone/>
            </a:pPr>
            <a:r>
              <a:rPr lang="da-DK" sz="2000" dirty="0"/>
              <a:t>2 honningsnitter</a:t>
            </a:r>
          </a:p>
          <a:p>
            <a:pPr marL="0" indent="0">
              <a:buNone/>
            </a:pPr>
            <a:r>
              <a:rPr lang="da-DK" sz="2000" dirty="0"/>
              <a:t>1 banan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</a:p>
          <a:p>
            <a:pPr marL="0" indent="0">
              <a:buNone/>
            </a:pPr>
            <a:r>
              <a:rPr lang="da-DK" sz="2000" dirty="0"/>
              <a:t>1 honningsnitte</a:t>
            </a:r>
          </a:p>
          <a:p>
            <a:pPr marL="0" indent="0">
              <a:buNone/>
            </a:pPr>
            <a:r>
              <a:rPr lang="da-DK" sz="2000" dirty="0"/>
              <a:t>1 ½ dl hjemmelavet proteindrik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5DC88F6-198C-49B8-8F33-32AFD7CDFA7E}"/>
              </a:ext>
            </a:extLst>
          </p:cNvPr>
          <p:cNvSpPr txBox="1"/>
          <p:nvPr/>
        </p:nvSpPr>
        <p:spPr>
          <a:xfrm>
            <a:off x="773875" y="5915424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815 kJ = 195 kcal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5E45A-AAF6-4004-86B9-78DB4FC457D0}"/>
              </a:ext>
            </a:extLst>
          </p:cNvPr>
          <p:cNvSpPr txBox="1"/>
          <p:nvPr/>
        </p:nvSpPr>
        <p:spPr>
          <a:xfrm>
            <a:off x="6256319" y="5838409"/>
            <a:ext cx="1935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1165 kJ = 275 kcal</a:t>
            </a:r>
          </a:p>
        </p:txBody>
      </p:sp>
      <p:pic>
        <p:nvPicPr>
          <p:cNvPr id="11" name="Picture 8" descr="1773_ppt">
            <a:extLst>
              <a:ext uri="{FF2B5EF4-FFF2-40B4-BE49-F238E27FC236}">
                <a16:creationId xmlns:a16="http://schemas.microsoft.com/office/drawing/2014/main" id="{0ABA46E4-1527-4E9D-8C6F-36F7A628C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1" y="4647168"/>
            <a:ext cx="1684320" cy="13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1770">
            <a:extLst>
              <a:ext uri="{FF2B5EF4-FFF2-40B4-BE49-F238E27FC236}">
                <a16:creationId xmlns:a16="http://schemas.microsoft.com/office/drawing/2014/main" id="{1FB18D82-8524-4D3B-B50F-A276CB3C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22" y="4479608"/>
            <a:ext cx="1252519" cy="13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0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 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68270" cy="4351338"/>
          </a:xfrm>
        </p:spPr>
        <p:txBody>
          <a:bodyPr/>
          <a:lstStyle/>
          <a:p>
            <a:r>
              <a:rPr lang="da-DK" dirty="0"/>
              <a:t>Definition på under- og fejlernæring</a:t>
            </a:r>
          </a:p>
          <a:p>
            <a:r>
              <a:rPr lang="da-DK" dirty="0"/>
              <a:t>Aldringsfaktorer</a:t>
            </a:r>
          </a:p>
          <a:p>
            <a:r>
              <a:rPr lang="da-DK" dirty="0"/>
              <a:t>Protein og fedt </a:t>
            </a:r>
          </a:p>
          <a:p>
            <a:r>
              <a:rPr lang="da-DK" dirty="0"/>
              <a:t>Vitaminer og mineraler</a:t>
            </a:r>
          </a:p>
          <a:p>
            <a:r>
              <a:rPr lang="da-DK" dirty="0"/>
              <a:t>Dagskostforslag</a:t>
            </a:r>
          </a:p>
          <a:p>
            <a:r>
              <a:rPr lang="da-DK" dirty="0"/>
              <a:t>Mellemmåltider</a:t>
            </a:r>
          </a:p>
          <a:p>
            <a:r>
              <a:rPr lang="da-DK" dirty="0"/>
              <a:t>Kilder og litteratur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Energifordeling for alle dagens måltider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God appetit</a:t>
            </a:r>
          </a:p>
          <a:p>
            <a:pPr marL="0" indent="0">
              <a:buNone/>
            </a:pPr>
            <a:r>
              <a:rPr lang="da-DK" dirty="0"/>
              <a:t>Protein: 16%</a:t>
            </a:r>
          </a:p>
          <a:p>
            <a:pPr marL="0" indent="0">
              <a:buNone/>
            </a:pPr>
            <a:r>
              <a:rPr lang="da-DK" dirty="0"/>
              <a:t>Fedt: 28%</a:t>
            </a:r>
          </a:p>
          <a:p>
            <a:pPr marL="0" indent="0">
              <a:buNone/>
            </a:pPr>
            <a:r>
              <a:rPr lang="da-DK" dirty="0"/>
              <a:t>Kulhydrat: 56%</a:t>
            </a:r>
          </a:p>
          <a:p>
            <a:pPr marL="0" indent="0">
              <a:buNone/>
            </a:pPr>
            <a:r>
              <a:rPr lang="da-DK" dirty="0"/>
              <a:t>Kostfibre: 2%</a:t>
            </a:r>
          </a:p>
          <a:p>
            <a:pPr marL="0" indent="0">
              <a:buNone/>
            </a:pPr>
            <a:r>
              <a:rPr lang="da-DK" dirty="0"/>
              <a:t>Energi: 9 MJ/9000 kJ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0"/>
            <a:ext cx="5553722" cy="4509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Småtspisende</a:t>
            </a:r>
          </a:p>
          <a:p>
            <a:pPr marL="0" indent="0">
              <a:buNone/>
            </a:pPr>
            <a:r>
              <a:rPr lang="da-DK" dirty="0"/>
              <a:t>Protein: 17%</a:t>
            </a:r>
          </a:p>
          <a:p>
            <a:pPr marL="0" indent="0">
              <a:buNone/>
            </a:pPr>
            <a:r>
              <a:rPr lang="da-DK" dirty="0"/>
              <a:t>Fedt: 48%</a:t>
            </a:r>
          </a:p>
          <a:p>
            <a:pPr marL="0" indent="0">
              <a:buNone/>
            </a:pPr>
            <a:r>
              <a:rPr lang="da-DK" dirty="0"/>
              <a:t>Kulhydrat: 35%</a:t>
            </a:r>
          </a:p>
          <a:p>
            <a:pPr marL="0" indent="0">
              <a:buNone/>
            </a:pPr>
            <a:r>
              <a:rPr lang="da-DK" dirty="0"/>
              <a:t>Kostfibre: 0,7%</a:t>
            </a:r>
          </a:p>
          <a:p>
            <a:pPr marL="0" indent="0">
              <a:buNone/>
            </a:pPr>
            <a:r>
              <a:rPr lang="da-DK" dirty="0"/>
              <a:t>Energi: 9 MJ/9000 kJ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800" i="1" dirty="0">
                <a:solidFill>
                  <a:srgbClr val="EF8A3F"/>
                </a:solidFill>
              </a:rPr>
              <a:t>Halvdelen af dagens energi, bør komme fra mellemmåltider dvs. 3-4 mellemmåltider daglig.</a:t>
            </a:r>
          </a:p>
          <a:p>
            <a:pPr marL="0" indent="0">
              <a:buNone/>
            </a:pPr>
            <a:r>
              <a:rPr lang="da-DK" sz="1800" i="1" dirty="0">
                <a:solidFill>
                  <a:srgbClr val="EF8A3F"/>
                </a:solidFill>
              </a:rPr>
              <a:t>Bør indeholde 1000 kJ og 8 g protein pr. måltid.  </a:t>
            </a:r>
          </a:p>
        </p:txBody>
      </p:sp>
    </p:spTree>
    <p:extLst>
      <p:ext uri="{BB962C8B-B14F-4D97-AF65-F5344CB8AC3E}">
        <p14:creationId xmlns:p14="http://schemas.microsoft.com/office/powerpoint/2010/main" val="374155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Småt er godt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9" name="Picture 6" descr="1778">
            <a:extLst>
              <a:ext uri="{FF2B5EF4-FFF2-40B4-BE49-F238E27FC236}">
                <a16:creationId xmlns:a16="http://schemas.microsoft.com/office/drawing/2014/main" id="{B379005F-32C6-4E7A-BC92-EEDDDED0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0" y="1983596"/>
            <a:ext cx="1584829" cy="16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4548DF9-4C74-4D3C-A70C-98020221AB4C}"/>
              </a:ext>
            </a:extLst>
          </p:cNvPr>
          <p:cNvSpPr txBox="1"/>
          <p:nvPr/>
        </p:nvSpPr>
        <p:spPr>
          <a:xfrm>
            <a:off x="545321" y="3788314"/>
            <a:ext cx="2446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Jordbærtærte </a:t>
            </a:r>
            <a:br>
              <a:rPr lang="da-DK" sz="1600" dirty="0"/>
            </a:br>
            <a:r>
              <a:rPr lang="da-DK" sz="1600" dirty="0"/>
              <a:t>1 ½ dl sødmælk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  <a:p>
            <a:endParaRPr lang="da-DK" sz="1600" dirty="0"/>
          </a:p>
          <a:p>
            <a:r>
              <a:rPr lang="da-DK" sz="1600" dirty="0"/>
              <a:t>1080 kJ </a:t>
            </a:r>
            <a:br>
              <a:rPr lang="da-DK" sz="1600" dirty="0"/>
            </a:br>
            <a:r>
              <a:rPr lang="da-DK" sz="1600" dirty="0"/>
              <a:t>8 g protein</a:t>
            </a:r>
          </a:p>
        </p:txBody>
      </p:sp>
      <p:pic>
        <p:nvPicPr>
          <p:cNvPr id="10" name="Picture 7" descr="1756_ppt">
            <a:extLst>
              <a:ext uri="{FF2B5EF4-FFF2-40B4-BE49-F238E27FC236}">
                <a16:creationId xmlns:a16="http://schemas.microsoft.com/office/drawing/2014/main" id="{C248D3CB-EECE-4354-9993-773C06ED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41" y="1969205"/>
            <a:ext cx="1647517" cy="18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B21820A-3E0C-487A-92E0-2CA7019B1BD5}"/>
              </a:ext>
            </a:extLst>
          </p:cNvPr>
          <p:cNvSpPr txBox="1"/>
          <p:nvPr/>
        </p:nvSpPr>
        <p:spPr>
          <a:xfrm>
            <a:off x="2444047" y="3789745"/>
            <a:ext cx="2069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½ skive franskbrød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 g smør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 skive rullepølse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1½ dl sødmælk</a:t>
            </a:r>
          </a:p>
          <a:p>
            <a:pPr eaLnBrk="1" hangingPunct="1">
              <a:buFontTx/>
              <a:buNone/>
            </a:pPr>
            <a:endParaRPr lang="da-DK" altLang="da-DK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1000 kJ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8 g protein</a:t>
            </a:r>
            <a:endParaRPr lang="da-DK" sz="1600" dirty="0"/>
          </a:p>
        </p:txBody>
      </p:sp>
      <p:pic>
        <p:nvPicPr>
          <p:cNvPr id="13" name="Picture 6" descr="1758">
            <a:extLst>
              <a:ext uri="{FF2B5EF4-FFF2-40B4-BE49-F238E27FC236}">
                <a16:creationId xmlns:a16="http://schemas.microsoft.com/office/drawing/2014/main" id="{D136D3E2-88A6-4846-BC1F-CB6A85A6B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60" y="2026169"/>
            <a:ext cx="1526959" cy="15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8383A7C7-B50D-4EA5-9648-72F9B16F5280}"/>
              </a:ext>
            </a:extLst>
          </p:cNvPr>
          <p:cNvSpPr txBox="1"/>
          <p:nvPr/>
        </p:nvSpPr>
        <p:spPr>
          <a:xfrm>
            <a:off x="4401895" y="3788314"/>
            <a:ext cx="18999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½ skive franskbrød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 g smør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2 skiver spegepølse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1½ dl sødmælk</a:t>
            </a:r>
          </a:p>
          <a:p>
            <a:pPr eaLnBrk="1" hangingPunct="1">
              <a:buFontTx/>
              <a:buNone/>
            </a:pPr>
            <a:endParaRPr lang="da-DK" altLang="da-DK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1080 kJ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8 g protein	</a:t>
            </a:r>
          </a:p>
        </p:txBody>
      </p:sp>
      <p:pic>
        <p:nvPicPr>
          <p:cNvPr id="16" name="Picture 7" descr="1755_ppt">
            <a:extLst>
              <a:ext uri="{FF2B5EF4-FFF2-40B4-BE49-F238E27FC236}">
                <a16:creationId xmlns:a16="http://schemas.microsoft.com/office/drawing/2014/main" id="{F08F527E-03F9-4AB9-AED2-126BE9DE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89" y="1930423"/>
            <a:ext cx="1584829" cy="16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A1707100-1B94-4620-A972-45E4908A927E}"/>
              </a:ext>
            </a:extLst>
          </p:cNvPr>
          <p:cNvSpPr txBox="1"/>
          <p:nvPr/>
        </p:nvSpPr>
        <p:spPr>
          <a:xfrm>
            <a:off x="6279989" y="3788314"/>
            <a:ext cx="2069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2 salte kiks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 g smør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2 skiver ost 45+, 25%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1½ dl sødmælk</a:t>
            </a:r>
          </a:p>
          <a:p>
            <a:pPr eaLnBrk="1" hangingPunct="1">
              <a:buFontTx/>
              <a:buNone/>
            </a:pPr>
            <a:endParaRPr lang="da-DK" altLang="da-DK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1160 kJ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11 g protein	</a:t>
            </a:r>
          </a:p>
        </p:txBody>
      </p:sp>
      <p:pic>
        <p:nvPicPr>
          <p:cNvPr id="19" name="Picture 7" descr="1762_ppt">
            <a:extLst>
              <a:ext uri="{FF2B5EF4-FFF2-40B4-BE49-F238E27FC236}">
                <a16:creationId xmlns:a16="http://schemas.microsoft.com/office/drawing/2014/main" id="{FF56D7DD-5757-429E-BA59-6A6D7405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8" y="1917083"/>
            <a:ext cx="1584829" cy="166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AFE6B3B8-0CA1-4E6E-A86C-861FFE773DDF}"/>
              </a:ext>
            </a:extLst>
          </p:cNvPr>
          <p:cNvSpPr txBox="1"/>
          <p:nvPr/>
        </p:nvSpPr>
        <p:spPr>
          <a:xfrm>
            <a:off x="8271728" y="3788314"/>
            <a:ext cx="18999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100 g flødeis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frisk frugt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 dl </a:t>
            </a:r>
            <a:r>
              <a:rPr lang="da-DK" altLang="da-DK" sz="1600" dirty="0" err="1">
                <a:cs typeface="Arial" panose="020B0604020202020204" pitchFamily="34" charset="0"/>
              </a:rPr>
              <a:t>cacaomælk</a:t>
            </a:r>
            <a:endParaRPr lang="da-DK" altLang="da-DK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da-DK" altLang="da-DK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da-DK" altLang="da-DK" sz="1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1190 kJ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8 g protein	</a:t>
            </a:r>
          </a:p>
        </p:txBody>
      </p:sp>
      <p:pic>
        <p:nvPicPr>
          <p:cNvPr id="22" name="Picture 6" descr="1752">
            <a:extLst>
              <a:ext uri="{FF2B5EF4-FFF2-40B4-BE49-F238E27FC236}">
                <a16:creationId xmlns:a16="http://schemas.microsoft.com/office/drawing/2014/main" id="{6B8328A1-279B-4AB6-92B3-B5520C4F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42" y="1969205"/>
            <a:ext cx="1584829" cy="151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3C53A20A-7F3E-43C0-9B22-5E81E51DC005}"/>
              </a:ext>
            </a:extLst>
          </p:cNvPr>
          <p:cNvSpPr txBox="1"/>
          <p:nvPr/>
        </p:nvSpPr>
        <p:spPr>
          <a:xfrm>
            <a:off x="10209794" y="3788314"/>
            <a:ext cx="20126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2 digestive kiks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10 g smør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 skive hamburgerryg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1½ dl sødmælk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 1285 kJ</a:t>
            </a:r>
          </a:p>
          <a:p>
            <a:pPr eaLnBrk="1" hangingPunct="1">
              <a:buFontTx/>
              <a:buNone/>
            </a:pPr>
            <a:r>
              <a:rPr lang="da-DK" altLang="da-DK" sz="1600" dirty="0">
                <a:cs typeface="Arial" panose="020B0604020202020204" pitchFamily="34" charset="0"/>
              </a:rPr>
              <a:t> 9 g protein	</a:t>
            </a:r>
          </a:p>
        </p:txBody>
      </p:sp>
    </p:spTree>
    <p:extLst>
      <p:ext uri="{BB962C8B-B14F-4D97-AF65-F5344CB8AC3E}">
        <p14:creationId xmlns:p14="http://schemas.microsoft.com/office/powerpoint/2010/main" val="134790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1802_ppt">
            <a:extLst>
              <a:ext uri="{FF2B5EF4-FFF2-40B4-BE49-F238E27FC236}">
                <a16:creationId xmlns:a16="http://schemas.microsoft.com/office/drawing/2014/main" id="{94E3A4DF-F2DD-4ACC-BD28-2EF371C4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2" y="3292777"/>
            <a:ext cx="41052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Leucin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10068499" cy="4126221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>
                <a:solidFill>
                  <a:srgbClr val="EF8A3F"/>
                </a:solidFill>
              </a:rPr>
              <a:t>Leucin</a:t>
            </a:r>
            <a:r>
              <a:rPr lang="da-DK" sz="2000" dirty="0"/>
              <a:t> ”bygger” nye proteiner og er livsnødvendigt for kroppen. </a:t>
            </a:r>
            <a:br>
              <a:rPr lang="da-DK" sz="2000" dirty="0"/>
            </a:br>
            <a:r>
              <a:rPr lang="da-DK" sz="2000" dirty="0">
                <a:solidFill>
                  <a:srgbClr val="EF8A3F"/>
                </a:solidFill>
              </a:rPr>
              <a:t>Leucin</a:t>
            </a:r>
            <a:r>
              <a:rPr lang="da-DK" sz="2000" dirty="0"/>
              <a:t> er vigtigt for at undgå tab af muskelmasse, der giver nedsat styrke og funktionsevne.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4" name="Picture 9" descr="1791_ppt">
            <a:extLst>
              <a:ext uri="{FF2B5EF4-FFF2-40B4-BE49-F238E27FC236}">
                <a16:creationId xmlns:a16="http://schemas.microsoft.com/office/drawing/2014/main" id="{7DE5819A-269E-4611-A25C-F7FD7D35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6" y="5378643"/>
            <a:ext cx="156136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dsholder til indhold 7">
            <a:extLst>
              <a:ext uri="{FF2B5EF4-FFF2-40B4-BE49-F238E27FC236}">
                <a16:creationId xmlns:a16="http://schemas.microsoft.com/office/drawing/2014/main" id="{F9A488F7-7DA9-4DAD-8740-DE8A663F2524}"/>
              </a:ext>
            </a:extLst>
          </p:cNvPr>
          <p:cNvSpPr txBox="1">
            <a:spLocks/>
          </p:cNvSpPr>
          <p:nvPr/>
        </p:nvSpPr>
        <p:spPr>
          <a:xfrm>
            <a:off x="6968971" y="3428404"/>
            <a:ext cx="4908323" cy="3054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dirty="0">
                <a:solidFill>
                  <a:srgbClr val="EF8A3F"/>
                </a:solidFill>
              </a:rPr>
              <a:t>Hvor kommer leucin fra?</a:t>
            </a: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35 mg i ærter og gulerødder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308 mg i kartoffelmos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1300 mg i krebinet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2000" dirty="0"/>
            </a:br>
            <a:r>
              <a:rPr lang="da-DK" sz="2000" dirty="0"/>
              <a:t>1220 mg i ymer	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FEA6556B-7021-47E1-8C73-8FCFDB64ED48}"/>
              </a:ext>
            </a:extLst>
          </p:cNvPr>
          <p:cNvCxnSpPr>
            <a:cxnSpLocks/>
          </p:cNvCxnSpPr>
          <p:nvPr/>
        </p:nvCxnSpPr>
        <p:spPr>
          <a:xfrm>
            <a:off x="3231472" y="3852908"/>
            <a:ext cx="35777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BEC4B53-0E56-4827-AB73-B979B44745A9}"/>
              </a:ext>
            </a:extLst>
          </p:cNvPr>
          <p:cNvCxnSpPr>
            <a:cxnSpLocks/>
          </p:cNvCxnSpPr>
          <p:nvPr/>
        </p:nvCxnSpPr>
        <p:spPr>
          <a:xfrm>
            <a:off x="3231472" y="5457317"/>
            <a:ext cx="35777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F6F0033C-8C32-4C90-BD3E-338D09545856}"/>
              </a:ext>
            </a:extLst>
          </p:cNvPr>
          <p:cNvCxnSpPr>
            <a:cxnSpLocks/>
          </p:cNvCxnSpPr>
          <p:nvPr/>
        </p:nvCxnSpPr>
        <p:spPr>
          <a:xfrm>
            <a:off x="5658035" y="5999993"/>
            <a:ext cx="11511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A7F4967-4C58-4C45-8D7B-4C8397E8D185}"/>
              </a:ext>
            </a:extLst>
          </p:cNvPr>
          <p:cNvCxnSpPr>
            <a:cxnSpLocks/>
          </p:cNvCxnSpPr>
          <p:nvPr/>
        </p:nvCxnSpPr>
        <p:spPr>
          <a:xfrm>
            <a:off x="3231472" y="4913789"/>
            <a:ext cx="35777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4B523A08-C3F8-4BFE-B46E-A4225AE61D3A}"/>
              </a:ext>
            </a:extLst>
          </p:cNvPr>
          <p:cNvSpPr txBox="1"/>
          <p:nvPr/>
        </p:nvSpPr>
        <p:spPr>
          <a:xfrm>
            <a:off x="7000980" y="6344654"/>
            <a:ext cx="33627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/>
              <a:t>I alt 2863 mg leucin</a:t>
            </a:r>
          </a:p>
        </p:txBody>
      </p:sp>
    </p:spTree>
    <p:extLst>
      <p:ext uri="{BB962C8B-B14F-4D97-AF65-F5344CB8AC3E}">
        <p14:creationId xmlns:p14="http://schemas.microsoft.com/office/powerpoint/2010/main" val="168866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du vil vide mere 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940"/>
            <a:ext cx="10515599" cy="4291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”Anbefalinger for den danske institutionskost” af </a:t>
            </a:r>
            <a:r>
              <a:rPr lang="da-DK" dirty="0">
                <a:hlinkClick r:id="rId2"/>
              </a:rPr>
              <a:t>Sundhedsstyrelsen</a:t>
            </a:r>
            <a:r>
              <a:rPr lang="da-DK" dirty="0"/>
              <a:t> </a:t>
            </a:r>
          </a:p>
          <a:p>
            <a:pPr marL="0" indent="0">
              <a:buNone/>
            </a:pPr>
            <a:br>
              <a:rPr lang="da-DK" dirty="0"/>
            </a:br>
            <a:r>
              <a:rPr lang="da-DK" dirty="0"/>
              <a:t>Råd om mad og drikke når du er over 65 år </a:t>
            </a:r>
            <a:r>
              <a:rPr lang="da-DK" dirty="0">
                <a:hlinkClick r:id="rId3"/>
              </a:rPr>
              <a:t>Alt om kost.dk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”Ernæring og aldring” af Ernæringsrådet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Den nationale kosthåndbog </a:t>
            </a:r>
            <a:r>
              <a:rPr lang="da-DK" dirty="0">
                <a:hlinkClick r:id="rId4"/>
              </a:rPr>
              <a:t> Kosthåndbogen.dk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4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underernæring og fejlernæring?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4535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Underernæring</a:t>
            </a:r>
          </a:p>
          <a:p>
            <a:r>
              <a:rPr lang="da-DK" dirty="0"/>
              <a:t>Når den ældre spiser så lidt, at energibehovet ikke bliver dækket</a:t>
            </a:r>
          </a:p>
          <a:p>
            <a:r>
              <a:rPr lang="da-DK" dirty="0"/>
              <a:t>Når vægten er meget lav</a:t>
            </a:r>
          </a:p>
          <a:p>
            <a:r>
              <a:rPr lang="da-DK" dirty="0"/>
              <a:t>Når der sker utilsigtet vægttab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9" name="Pladsholder til indhold 7">
            <a:extLst>
              <a:ext uri="{FF2B5EF4-FFF2-40B4-BE49-F238E27FC236}">
                <a16:creationId xmlns:a16="http://schemas.microsoft.com/office/drawing/2014/main" id="{18018047-8141-434A-80FC-4EF8ED3696DA}"/>
              </a:ext>
            </a:extLst>
          </p:cNvPr>
          <p:cNvSpPr txBox="1">
            <a:spLocks/>
          </p:cNvSpPr>
          <p:nvPr/>
        </p:nvSpPr>
        <p:spPr>
          <a:xfrm>
            <a:off x="6423734" y="1825625"/>
            <a:ext cx="514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Fejlernæring</a:t>
            </a:r>
          </a:p>
          <a:p>
            <a:r>
              <a:rPr lang="da-DK" dirty="0"/>
              <a:t>Når den ældre spiser for lidt af bestemte næringsstoffer fx jern </a:t>
            </a:r>
          </a:p>
          <a:p>
            <a:r>
              <a:rPr lang="da-DK" dirty="0"/>
              <a:t>Når den ældre er overvægtig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46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Konsekvens af dårlig ernæringstilstand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8224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Øget risiko for:</a:t>
            </a:r>
          </a:p>
          <a:p>
            <a:r>
              <a:rPr lang="da-DK" dirty="0"/>
              <a:t>Træthed</a:t>
            </a:r>
          </a:p>
          <a:p>
            <a:r>
              <a:rPr lang="da-DK" dirty="0"/>
              <a:t>Depression</a:t>
            </a:r>
          </a:p>
          <a:p>
            <a:r>
              <a:rPr lang="da-DK" dirty="0"/>
              <a:t>Sygdom</a:t>
            </a:r>
          </a:p>
          <a:p>
            <a:r>
              <a:rPr lang="da-DK" dirty="0"/>
              <a:t>Nedsat livskvalitet og livslyst</a:t>
            </a:r>
          </a:p>
          <a:p>
            <a:r>
              <a:rPr lang="da-DK" dirty="0"/>
              <a:t>Nedsat funktionsevne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9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Aldringsfaktorer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DB2357D-74BA-4571-8544-1D555C72CF73}"/>
              </a:ext>
            </a:extLst>
          </p:cNvPr>
          <p:cNvSpPr txBox="1"/>
          <p:nvPr/>
        </p:nvSpPr>
        <p:spPr>
          <a:xfrm>
            <a:off x="5030666" y="3951062"/>
            <a:ext cx="19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2"/>
                </a:solidFill>
              </a:rPr>
              <a:t>ALDRINGSPROCES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0111A2E-0E9B-4FCD-B600-F4BF73E76947}"/>
              </a:ext>
            </a:extLst>
          </p:cNvPr>
          <p:cNvSpPr txBox="1"/>
          <p:nvPr/>
        </p:nvSpPr>
        <p:spPr>
          <a:xfrm>
            <a:off x="5169405" y="2167030"/>
            <a:ext cx="185319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Livsstil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Ernæring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Aktivitetsmønster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Stress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A13BB06-6C2A-4C06-9C82-B7C2C310F3F0}"/>
              </a:ext>
            </a:extLst>
          </p:cNvPr>
          <p:cNvSpPr txBox="1"/>
          <p:nvPr/>
        </p:nvSpPr>
        <p:spPr>
          <a:xfrm>
            <a:off x="7678009" y="2307733"/>
            <a:ext cx="746120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da-DK" sz="1400" dirty="0"/>
          </a:p>
          <a:p>
            <a:r>
              <a:rPr lang="da-DK" sz="1400" dirty="0"/>
              <a:t>  Miljø</a:t>
            </a:r>
          </a:p>
          <a:p>
            <a:endParaRPr lang="da-DK" sz="1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595150B-FEE7-4277-A234-A3D155518C3D}"/>
              </a:ext>
            </a:extLst>
          </p:cNvPr>
          <p:cNvSpPr txBox="1"/>
          <p:nvPr/>
        </p:nvSpPr>
        <p:spPr>
          <a:xfrm>
            <a:off x="2813033" y="2307733"/>
            <a:ext cx="1533246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da-DK" sz="1400" dirty="0"/>
          </a:p>
          <a:p>
            <a:r>
              <a:rPr lang="da-DK" sz="1400" dirty="0"/>
              <a:t>Genetiske faktorer</a:t>
            </a:r>
          </a:p>
          <a:p>
            <a:endParaRPr lang="da-DK" sz="1400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67A7C03-8376-4355-B416-6EC9464B1AFC}"/>
              </a:ext>
            </a:extLst>
          </p:cNvPr>
          <p:cNvSpPr txBox="1"/>
          <p:nvPr/>
        </p:nvSpPr>
        <p:spPr>
          <a:xfrm>
            <a:off x="3339114" y="5073380"/>
            <a:ext cx="1784411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Indre påvirkninger på organ-, celle- og molekylærniveau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BB59A8F-45CB-4F9E-B507-3931D281D3EA}"/>
              </a:ext>
            </a:extLst>
          </p:cNvPr>
          <p:cNvSpPr txBox="1"/>
          <p:nvPr/>
        </p:nvSpPr>
        <p:spPr>
          <a:xfrm>
            <a:off x="6506856" y="5073620"/>
            <a:ext cx="1869145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da-DK" sz="1400" dirty="0"/>
          </a:p>
          <a:p>
            <a:r>
              <a:rPr lang="da-DK" sz="1400" dirty="0"/>
              <a:t>Sygdomme og medicin</a:t>
            </a:r>
          </a:p>
          <a:p>
            <a:endParaRPr lang="da-DK" sz="1400" dirty="0"/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F0354C08-80CC-4928-AD4A-D74743CB19D1}"/>
              </a:ext>
            </a:extLst>
          </p:cNvPr>
          <p:cNvCxnSpPr>
            <a:cxnSpLocks/>
          </p:cNvCxnSpPr>
          <p:nvPr/>
        </p:nvCxnSpPr>
        <p:spPr>
          <a:xfrm>
            <a:off x="5957262" y="3342370"/>
            <a:ext cx="0" cy="5179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F42E9619-E6FC-4BF1-A496-07235EC1CC3B}"/>
              </a:ext>
            </a:extLst>
          </p:cNvPr>
          <p:cNvCxnSpPr>
            <a:cxnSpLocks/>
          </p:cNvCxnSpPr>
          <p:nvPr/>
        </p:nvCxnSpPr>
        <p:spPr>
          <a:xfrm flipH="1">
            <a:off x="4399984" y="4343710"/>
            <a:ext cx="491945" cy="5350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BEEDA11F-AD66-459F-B503-CA66B73E952A}"/>
              </a:ext>
            </a:extLst>
          </p:cNvPr>
          <p:cNvCxnSpPr>
            <a:cxnSpLocks/>
          </p:cNvCxnSpPr>
          <p:nvPr/>
        </p:nvCxnSpPr>
        <p:spPr>
          <a:xfrm>
            <a:off x="7140913" y="4318270"/>
            <a:ext cx="489035" cy="560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324902B8-850E-4DD7-BF84-8AB8F6D92E8A}"/>
              </a:ext>
            </a:extLst>
          </p:cNvPr>
          <p:cNvCxnSpPr>
            <a:cxnSpLocks/>
          </p:cNvCxnSpPr>
          <p:nvPr/>
        </p:nvCxnSpPr>
        <p:spPr>
          <a:xfrm>
            <a:off x="4310097" y="3342370"/>
            <a:ext cx="581832" cy="518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052AC8F3-A615-473A-AA20-998BA15A8F7B}"/>
              </a:ext>
            </a:extLst>
          </p:cNvPr>
          <p:cNvCxnSpPr>
            <a:cxnSpLocks/>
          </p:cNvCxnSpPr>
          <p:nvPr/>
        </p:nvCxnSpPr>
        <p:spPr>
          <a:xfrm flipH="1">
            <a:off x="7140914" y="3342370"/>
            <a:ext cx="569330" cy="518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>
            <a:extLst>
              <a:ext uri="{FF2B5EF4-FFF2-40B4-BE49-F238E27FC236}">
                <a16:creationId xmlns:a16="http://schemas.microsoft.com/office/drawing/2014/main" id="{F9C1678A-C955-4AED-ACC0-B3BEB01B9EA4}"/>
              </a:ext>
            </a:extLst>
          </p:cNvPr>
          <p:cNvCxnSpPr/>
          <p:nvPr/>
        </p:nvCxnSpPr>
        <p:spPr>
          <a:xfrm>
            <a:off x="4601013" y="2677065"/>
            <a:ext cx="2909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5E77F186-BAAA-4560-9BBB-188F46061112}"/>
              </a:ext>
            </a:extLst>
          </p:cNvPr>
          <p:cNvCxnSpPr/>
          <p:nvPr/>
        </p:nvCxnSpPr>
        <p:spPr>
          <a:xfrm>
            <a:off x="7209355" y="2677065"/>
            <a:ext cx="2909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51C67F3A-2D98-4639-81BB-02F8E8D92313}"/>
              </a:ext>
            </a:extLst>
          </p:cNvPr>
          <p:cNvCxnSpPr/>
          <p:nvPr/>
        </p:nvCxnSpPr>
        <p:spPr>
          <a:xfrm>
            <a:off x="5666346" y="5442712"/>
            <a:ext cx="2909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>
            <a:extLst>
              <a:ext uri="{FF2B5EF4-FFF2-40B4-BE49-F238E27FC236}">
                <a16:creationId xmlns:a16="http://schemas.microsoft.com/office/drawing/2014/main" id="{79B25410-4D10-42FF-8855-BAF6E3D580D7}"/>
              </a:ext>
            </a:extLst>
          </p:cNvPr>
          <p:cNvCxnSpPr>
            <a:cxnSpLocks/>
          </p:cNvCxnSpPr>
          <p:nvPr/>
        </p:nvCxnSpPr>
        <p:spPr>
          <a:xfrm>
            <a:off x="8125010" y="3342370"/>
            <a:ext cx="0" cy="153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A599EA56-AA49-4DF5-A626-22D9CBEB4C72}"/>
              </a:ext>
            </a:extLst>
          </p:cNvPr>
          <p:cNvCxnSpPr>
            <a:cxnSpLocks/>
          </p:cNvCxnSpPr>
          <p:nvPr/>
        </p:nvCxnSpPr>
        <p:spPr>
          <a:xfrm>
            <a:off x="3785309" y="3328314"/>
            <a:ext cx="0" cy="153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bindelse: vinklet 40">
            <a:extLst>
              <a:ext uri="{FF2B5EF4-FFF2-40B4-BE49-F238E27FC236}">
                <a16:creationId xmlns:a16="http://schemas.microsoft.com/office/drawing/2014/main" id="{787215DA-CEAF-47A1-B70F-A8B55405030A}"/>
              </a:ext>
            </a:extLst>
          </p:cNvPr>
          <p:cNvCxnSpPr>
            <a:cxnSpLocks/>
          </p:cNvCxnSpPr>
          <p:nvPr/>
        </p:nvCxnSpPr>
        <p:spPr>
          <a:xfrm>
            <a:off x="3589655" y="2025816"/>
            <a:ext cx="4471413" cy="1407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3B0D5E4E-3BA7-4325-A5DA-6CA51B5FED25}"/>
              </a:ext>
            </a:extLst>
          </p:cNvPr>
          <p:cNvCxnSpPr/>
          <p:nvPr/>
        </p:nvCxnSpPr>
        <p:spPr>
          <a:xfrm>
            <a:off x="3589655" y="2025816"/>
            <a:ext cx="0" cy="15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0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Kropssammensætning og udfordringer i forhold til kosten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Ældres kropssammensætning</a:t>
            </a:r>
          </a:p>
          <a:p>
            <a:r>
              <a:rPr lang="da-DK" dirty="0"/>
              <a:t>Kroppens væskeindhold falder</a:t>
            </a:r>
          </a:p>
          <a:p>
            <a:r>
              <a:rPr lang="da-DK" dirty="0"/>
              <a:t>Muskelmasse og styrke svækkes</a:t>
            </a:r>
          </a:p>
          <a:p>
            <a:r>
              <a:rPr lang="da-DK" dirty="0"/>
              <a:t>Kalkindhold falder</a:t>
            </a:r>
          </a:p>
          <a:p>
            <a:r>
              <a:rPr lang="da-DK" dirty="0"/>
              <a:t>Fedtindhold stiger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Udfordringer ift. kost</a:t>
            </a:r>
          </a:p>
          <a:p>
            <a:r>
              <a:rPr lang="da-DK" dirty="0"/>
              <a:t>Behov for energi falder</a:t>
            </a:r>
          </a:p>
          <a:p>
            <a:r>
              <a:rPr lang="da-DK" dirty="0"/>
              <a:t>Behov for vitaminer og mineraler er uændrede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376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Ældres BMI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BMI for svækkede ældre</a:t>
            </a:r>
            <a:endParaRPr lang="da-DK" dirty="0"/>
          </a:p>
          <a:p>
            <a:r>
              <a:rPr lang="da-DK" dirty="0"/>
              <a:t>Svækkede ældre omfatter bl.a. ældre på sygehus eller plejehjem</a:t>
            </a:r>
          </a:p>
          <a:p>
            <a:r>
              <a:rPr lang="da-DK" dirty="0"/>
              <a:t>BMI bør ligge mellem 24-29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BMI for raske velfungerende ældre</a:t>
            </a:r>
          </a:p>
          <a:p>
            <a:r>
              <a:rPr lang="da-DK" dirty="0"/>
              <a:t>Raske velfungerende ældre omfatter bl.a. hjemmeboende ældre</a:t>
            </a:r>
          </a:p>
          <a:p>
            <a:r>
              <a:rPr lang="da-DK" dirty="0"/>
              <a:t>BMI bør ligge mellem 18,5-24,9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E968A17-D926-416B-BA41-9F324E2F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74" y="4267736"/>
            <a:ext cx="3331377" cy="2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0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Anbefalinger for energifordeling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0741"/>
            <a:ext cx="5553722" cy="4126221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Energifordeling for ældre med god appetit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Protein: 15%</a:t>
            </a:r>
          </a:p>
          <a:p>
            <a:pPr marL="0" indent="0">
              <a:buNone/>
            </a:pPr>
            <a:r>
              <a:rPr lang="da-DK" dirty="0"/>
              <a:t>Fedt: 30%</a:t>
            </a:r>
          </a:p>
          <a:p>
            <a:pPr marL="0" indent="0">
              <a:buNone/>
            </a:pPr>
            <a:r>
              <a:rPr lang="da-DK" dirty="0"/>
              <a:t>Kulhydrat: 55%</a:t>
            </a:r>
          </a:p>
          <a:p>
            <a:pPr marL="0" indent="0">
              <a:buNone/>
            </a:pPr>
            <a:r>
              <a:rPr lang="da-DK" dirty="0"/>
              <a:t>Kostfibre: 3 g/MJ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Pladsholder til indhold 7">
            <a:extLst>
              <a:ext uri="{FF2B5EF4-FFF2-40B4-BE49-F238E27FC236}">
                <a16:creationId xmlns:a16="http://schemas.microsoft.com/office/drawing/2014/main" id="{5EB40D98-0371-4C0C-B231-192A78034391}"/>
              </a:ext>
            </a:extLst>
          </p:cNvPr>
          <p:cNvSpPr txBox="1">
            <a:spLocks/>
          </p:cNvSpPr>
          <p:nvPr/>
        </p:nvSpPr>
        <p:spPr>
          <a:xfrm>
            <a:off x="6323572" y="2050741"/>
            <a:ext cx="5553722" cy="412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>
                <a:solidFill>
                  <a:schemeClr val="accent2"/>
                </a:solidFill>
              </a:rPr>
              <a:t>Energifordeling for småtspisende ældre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Protein: 18% </a:t>
            </a:r>
          </a:p>
          <a:p>
            <a:pPr marL="0" indent="0">
              <a:buNone/>
            </a:pPr>
            <a:r>
              <a:rPr lang="da-DK" dirty="0"/>
              <a:t>Fedt: 50% </a:t>
            </a:r>
          </a:p>
          <a:p>
            <a:pPr marL="0" indent="0">
              <a:buNone/>
            </a:pPr>
            <a:r>
              <a:rPr lang="da-DK" dirty="0"/>
              <a:t>Kulhydrat: 30-35% </a:t>
            </a:r>
          </a:p>
          <a:p>
            <a:pPr marL="0" indent="0">
              <a:buNone/>
            </a:pPr>
            <a:r>
              <a:rPr lang="da-DK" dirty="0"/>
              <a:t>Kostfibre: max 1,5 g/MJ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21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925E6-325C-49FA-B9F8-5E83E17C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Protein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B443AC87-81BD-4A29-ACD7-934EB880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5940"/>
            <a:ext cx="10068500" cy="42914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Proteiner er kroppens byggesten </a:t>
            </a:r>
            <a:r>
              <a:rPr lang="da-DK" dirty="0"/>
              <a:t>og de bruges til at opbygge bl.a. muskler, skelet, organer, celler, væv osv. Derudover transporterer de bl.a. enzymer og hormoner.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Madens proteiner </a:t>
            </a:r>
            <a:r>
              <a:rPr lang="da-DK" dirty="0"/>
              <a:t>stammer især fra rødt kød, fjerkræ, fisk og æg, men også fra brød og havregryn mm.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dirty="0"/>
              <a:t>Raske ældre &gt; 65 år </a:t>
            </a:r>
            <a:r>
              <a:rPr lang="da-DK" dirty="0">
                <a:solidFill>
                  <a:schemeClr val="accent2"/>
                </a:solidFill>
              </a:rPr>
              <a:t>anbefales</a:t>
            </a:r>
            <a:r>
              <a:rPr lang="da-DK" dirty="0"/>
              <a:t> at spise 1,1-1,3 g protein/kg kropsvægt.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chemeClr val="accent2"/>
                </a:solidFill>
              </a:rPr>
              <a:t>For lidt protein </a:t>
            </a:r>
            <a:r>
              <a:rPr lang="da-DK" dirty="0"/>
              <a:t>kan medføre nedsat muskelmasse og –styrke, øget træthed og svækket immunforsvar.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FBCFA2-1781-4A81-8F41-A99D701B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A6DFCC6-03CA-4A1E-BF11-86C0C23E0E82}"/>
              </a:ext>
            </a:extLst>
          </p:cNvPr>
          <p:cNvSpPr txBox="1"/>
          <p:nvPr/>
        </p:nvSpPr>
        <p:spPr>
          <a:xfrm>
            <a:off x="314706" y="6147413"/>
            <a:ext cx="346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</a:t>
            </a:r>
            <a:r>
              <a:rPr lang="da-DK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Protein - Alt om kost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658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06FB1-47BA-467C-AA06-70F0DA07C0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Widescreen</PresentationFormat>
  <Paragraphs>255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Småtspisende ældre</vt:lpstr>
      <vt:lpstr>Indhold </vt:lpstr>
      <vt:lpstr>Hvad er underernæring og fejlernæring?</vt:lpstr>
      <vt:lpstr>Konsekvens af dårlig ernæringstilstand</vt:lpstr>
      <vt:lpstr>Aldringsfaktorer</vt:lpstr>
      <vt:lpstr>Kropssammensætning og udfordringer i forhold til kosten</vt:lpstr>
      <vt:lpstr>Ældres BMI</vt:lpstr>
      <vt:lpstr>Anbefalinger for energifordeling</vt:lpstr>
      <vt:lpstr>Protein</vt:lpstr>
      <vt:lpstr>Fedt</vt:lpstr>
      <vt:lpstr>Vitamin/mineraltilskud</vt:lpstr>
      <vt:lpstr>Eksempler på dagskostforslag og mellemmåltider til ældre med god appetit og småtspisende ældre</vt:lpstr>
      <vt:lpstr>Morgenmad</vt:lpstr>
      <vt:lpstr>Mellemmåltid</vt:lpstr>
      <vt:lpstr>Frokost</vt:lpstr>
      <vt:lpstr>Mellemmåltid</vt:lpstr>
      <vt:lpstr>Aftensmad</vt:lpstr>
      <vt:lpstr>Bi-ret</vt:lpstr>
      <vt:lpstr>Mellemmåltid</vt:lpstr>
      <vt:lpstr>Energifordeling for alle dagens måltider</vt:lpstr>
      <vt:lpstr>Småt er godt </vt:lpstr>
      <vt:lpstr>Leucin</vt:lpstr>
      <vt:lpstr>Hvis du vil vide mere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67</cp:revision>
  <dcterms:created xsi:type="dcterms:W3CDTF">2018-11-29T10:41:33Z</dcterms:created>
  <dcterms:modified xsi:type="dcterms:W3CDTF">2022-04-19T12:36:41Z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