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0" r:id="rId16"/>
    <p:sldId id="279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k Maia Ingemann Holm" initials="PMIH" lastIdx="4" clrIdx="0">
    <p:extLst>
      <p:ext uri="{19B8F6BF-5375-455C-9EA6-DF929625EA0E}">
        <p15:presenceInfo xmlns:p15="http://schemas.microsoft.com/office/powerpoint/2012/main" userId="S::pmih@lf.dk::4b297fe5-3ac4-4722-8e3d-f46f1df0a9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201" autoAdjust="0"/>
  </p:normalViewPr>
  <p:slideViewPr>
    <p:cSldViewPr snapToGrid="0" snapToObjects="1">
      <p:cViewPr varScale="1">
        <p:scale>
          <a:sx n="90" d="100"/>
          <a:sy n="90" d="100"/>
        </p:scale>
        <p:origin x="13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F054-D163-8F4A-932F-AD155EB1853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0B6B-4AE5-FC43-A0C6-1C9F964601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Hvorfor er jern vigtig?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Nødvendig for syntese af hæmoglobin,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myoglobin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cytokromer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katalase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peroxidase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a-DK" dirty="0">
              <a:effectLst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Hæm- og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myoglobin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ilttransport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Cytokrom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elektrontransport og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oxidative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fosforylering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Peroxidaser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fagocytose og bekæmpelse af bakterier </a:t>
            </a:r>
            <a:endParaRPr lang="da-DK" dirty="0">
              <a:effectLst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0B6B-4AE5-FC43-A0C6-1C9F96460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0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Faktorer af betydning for 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biotilgængelighed.</a:t>
            </a:r>
          </a:p>
          <a:p>
            <a:r>
              <a:rPr lang="da-DK" dirty="0"/>
              <a:t>Biotilgængelighed = Optagelse OG udnyttelse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0B6B-4AE5-FC43-A0C6-1C9F964601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FORTSAT - Faktorer af betydning for </a:t>
            </a: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biotilgængelighed </a:t>
            </a:r>
            <a:endParaRPr lang="da-DK" b="0" dirty="0">
              <a:effectLst/>
            </a:endParaRPr>
          </a:p>
          <a:p>
            <a:endParaRPr lang="da-DK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Kostfaktorer – fødevarematricen og </a:t>
            </a:r>
            <a:r>
              <a:rPr lang="da-DK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måltidssammensætning</a:t>
            </a: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Indtagne mængde </a:t>
            </a:r>
          </a:p>
          <a:p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Kemisk form </a:t>
            </a:r>
          </a:p>
          <a:p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 kostfaktorer (fiber, fedt, protein, vitaminer, mineraler) </a:t>
            </a:r>
          </a:p>
          <a:p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Tilberedning </a:t>
            </a:r>
          </a:p>
          <a:p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(Medicin) </a:t>
            </a:r>
          </a:p>
          <a:p>
            <a:endParaRPr lang="da-DK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Værtsfaktorer: </a:t>
            </a:r>
            <a:endParaRPr lang="da-DK" dirty="0">
              <a:effectLst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Ernæringsstatus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Fysiologiske faktorer (vækst, graviditet mm)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Patologisk status (sygdom)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 og personlige vaner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0B6B-4AE5-FC43-A0C6-1C9F96460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Ang. Kogte linser: Der er 0,4 g fedt i kogte linser. Derfor fremgår fedt af energifordelingsdiagrammet, selvom der afrundet står 0 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0B6B-4AE5-FC43-A0C6-1C9F96460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4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Østers indeholder jern: Fe: 3 mg/100 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Krabbe indeholder jern: Fe: 1,3 mg/100 g </a:t>
            </a:r>
            <a:endParaRPr lang="da-DK" dirty="0">
              <a:effectLst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30B6B-4AE5-FC43-A0C6-1C9F96460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594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8720D-652E-2C44-94D0-6571B51D5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B784FA3-BBEF-E941-82ED-BF1B0BB68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249451-708A-324A-A989-08542913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427495-D0C5-4D4D-834D-F39511E7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DA5A07-6214-084D-AD77-5EA36EA5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4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FDDE3-2D16-534A-8217-2BC2F2D5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75F02AD-DDEC-6B43-A8C6-DA1ECF1E6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B5B7BE-D912-A04A-947D-651D908B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36F88A-AFE2-8941-A0B5-4B03E07C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8853110-E954-A14B-8A8C-98D2059B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9C07AF8-E96E-4D4D-B480-C61CF6AE3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1B7B937-57F3-1C41-A6A6-03744992F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A92012-BB1F-9747-9A45-7C057ED3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C87087-2644-E440-B6F5-D9763EAC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DE2105-3FDE-984F-A60C-F2E69CD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F6A38-AE84-834C-BAAF-845C9C43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776F12-B33A-7246-91D2-B70C2DBB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1FAAFA-6F1B-4646-80DF-88059ABA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A81C74-8163-104B-9940-5D3549C7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75DA05-C89F-394C-BAE8-09C22B0D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1F218-1D4D-1843-B87E-AC000202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3BA26C1-F3A1-0045-B9E0-4C1CDE7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E709EC-4CBE-8B42-B4D9-BDC37B2F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0E584-A3C2-4F4E-8BF5-7297C5CA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8A2408-C94E-7747-8A53-A022550A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F5D3F-0870-BE46-9B46-3895A405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904D17-C1C2-654E-98D5-6AAFBCCBC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D1023E-274E-694D-B2BA-E5FB677D7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68F762-4A4E-0F4B-BB2F-0949FC96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CDD015-BA51-3F47-B601-17590788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A70746-6338-A94D-BC6E-27AF239F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096FA-12F4-374D-9545-006DBE41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902922-9341-174C-A8E7-146D34DE5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AA2E537-FB19-344C-BBBD-67055F173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99551DE-EF4E-2242-8D7D-FA55A8934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A9C19F3-3DCD-A342-9AE9-2C1743D10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2AFBC52-59B4-E14B-B248-F5629AC4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E1FAF89-4C88-EF4D-B226-45FDA3B8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F2EBFB-AFF3-904E-9E74-5F0FAE41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9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93E81-6AC0-0140-B08D-8A96236D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2412130-6B84-294A-92EF-6373B0F9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8E29907-E588-DB41-A21E-42439CD4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E7A2F3B-B865-4D4E-B347-A08788C2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631421B-A3DA-B94B-99BB-8CE2F18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54B9A8E-F976-2B4B-8CD0-027E3C45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4940559-1913-0F40-8FC3-114E5A14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84E57-5B94-2D4B-B15E-3D2F09FB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56C7C8-0960-6646-9FC6-613FB5A0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C9EDD75-5056-274D-B561-30DAF0E35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282ECEA-115D-5B47-9E1E-0A1091E2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0733443-3D58-E945-8831-98A1F770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7350E6-D707-A04E-BCF2-F150D124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EA8A1-8E3F-0443-ACA6-32FEBD50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68CF92-D0C4-8048-8F0A-128E5C052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7439BE6-F3C6-6F4D-BC76-15884F728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3AC8DB9-E53E-FC4D-AF16-8FC8E67E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576E0B-221D-FC46-BCA6-F8B13AED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06027C-20B1-B647-B33F-078C5F53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F33908E-14A1-5345-B630-26801B46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D04AD-FC21-BA4B-A271-5C791A6D2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46D159-9BD1-7944-B4EA-EF6FF53EB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CCD8F-F478-8043-9C06-D34F84343E33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13804A-9B30-1E43-B105-FB75DA3A5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E434ED-33AB-9F49-ADD3-2872AEB5C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1C0B-32F0-A14D-8436-3B7ECF085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ernaeringsfokus.dk/vidste-du-at/tomme-kalorier/3-5-aarige-boer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oresmad.d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AA35-D5FE-0C4B-B9EA-7DB9C7FB5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a-DK" b="1" dirty="0"/>
              <a:t>… 2 mg JERN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467DE3B-78C7-3A41-80FD-0FDC4AA35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9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C879-452E-CB4D-BE23-3B428042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8442" cy="573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2 mg JERN kan fx være … </a:t>
            </a:r>
            <a:endParaRPr lang="da-DK" sz="2000" dirty="0"/>
          </a:p>
          <a:p>
            <a:pPr marL="0" indent="0" algn="ctr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</p:txBody>
      </p:sp>
      <p:pic>
        <p:nvPicPr>
          <p:cNvPr id="5" name="Billede 4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28A153E8-3EBE-FF4C-A308-B5EA2A45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A23543F-AB54-DE43-AB0A-F74AC2D0A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185BB6E-F03C-CB40-B5DA-07DA2E6F39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937"/>
          <a:stretch/>
        </p:blipFill>
        <p:spPr>
          <a:xfrm>
            <a:off x="651884" y="2451559"/>
            <a:ext cx="3222454" cy="2077911"/>
          </a:xfrm>
          <a:prstGeom prst="rect">
            <a:avLst/>
          </a:prstGeom>
        </p:spPr>
      </p:pic>
      <p:pic>
        <p:nvPicPr>
          <p:cNvPr id="9" name="Billede 8" descr="Et billede, der indeholder tekst, plade&#10;&#10;Automatisk genereret beskrivelse">
            <a:extLst>
              <a:ext uri="{FF2B5EF4-FFF2-40B4-BE49-F238E27FC236}">
                <a16:creationId xmlns:a16="http://schemas.microsoft.com/office/drawing/2014/main" id="{4C25131B-3497-3C4F-B70D-716924B054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98"/>
          <a:stretch/>
        </p:blipFill>
        <p:spPr>
          <a:xfrm>
            <a:off x="4509415" y="2451559"/>
            <a:ext cx="3173169" cy="2120441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EE7E295-0616-E54B-8382-D1E5417A06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028"/>
          <a:stretch/>
        </p:blipFill>
        <p:spPr>
          <a:xfrm>
            <a:off x="8317661" y="2398993"/>
            <a:ext cx="3293497" cy="217300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5CC65D2-011A-49BE-9015-08CD13A93044}"/>
              </a:ext>
            </a:extLst>
          </p:cNvPr>
          <p:cNvSpPr txBox="1"/>
          <p:nvPr/>
        </p:nvSpPr>
        <p:spPr>
          <a:xfrm>
            <a:off x="1334206" y="5011440"/>
            <a:ext cx="1857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1 g</a:t>
            </a:r>
          </a:p>
          <a:p>
            <a:r>
              <a:rPr lang="da-DK" dirty="0"/>
              <a:t>Fedt: 13 g</a:t>
            </a:r>
          </a:p>
          <a:p>
            <a:r>
              <a:rPr lang="da-DK" dirty="0"/>
              <a:t> Mættet fedt: 3 g</a:t>
            </a:r>
          </a:p>
          <a:p>
            <a:r>
              <a:rPr lang="da-DK" dirty="0"/>
              <a:t>Protein: 14 g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4A56EEF-AEBF-688F-00E8-6C1DA0E38822}"/>
              </a:ext>
            </a:extLst>
          </p:cNvPr>
          <p:cNvSpPr txBox="1"/>
          <p:nvPr/>
        </p:nvSpPr>
        <p:spPr>
          <a:xfrm>
            <a:off x="9035504" y="5011439"/>
            <a:ext cx="1857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10 g</a:t>
            </a:r>
          </a:p>
          <a:p>
            <a:r>
              <a:rPr lang="da-DK" dirty="0"/>
              <a:t>Fedt: 18 g</a:t>
            </a:r>
          </a:p>
          <a:p>
            <a:r>
              <a:rPr lang="da-DK" dirty="0"/>
              <a:t> Mættet fedt: 3 g</a:t>
            </a:r>
          </a:p>
          <a:p>
            <a:r>
              <a:rPr lang="da-DK" dirty="0"/>
              <a:t>Protein: 5 g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D2248A7-FE5C-A816-33EB-7E0CC9BA8A7A}"/>
              </a:ext>
            </a:extLst>
          </p:cNvPr>
          <p:cNvSpPr txBox="1"/>
          <p:nvPr/>
        </p:nvSpPr>
        <p:spPr>
          <a:xfrm>
            <a:off x="5167094" y="5011440"/>
            <a:ext cx="1857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33 g</a:t>
            </a:r>
          </a:p>
          <a:p>
            <a:r>
              <a:rPr lang="da-DK" dirty="0"/>
              <a:t>Fedt: 2 g</a:t>
            </a:r>
          </a:p>
          <a:p>
            <a:r>
              <a:rPr lang="da-DK" dirty="0"/>
              <a:t> Mættet fedt: 0 g</a:t>
            </a:r>
          </a:p>
          <a:p>
            <a:r>
              <a:rPr lang="da-DK" dirty="0"/>
              <a:t>Protein: 5 g </a:t>
            </a:r>
          </a:p>
        </p:txBody>
      </p:sp>
    </p:spTree>
    <p:extLst>
      <p:ext uri="{BB962C8B-B14F-4D97-AF65-F5344CB8AC3E}">
        <p14:creationId xmlns:p14="http://schemas.microsoft.com/office/powerpoint/2010/main" val="28695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905EA85A-1C7F-00DA-FC04-D2A0C975B690}"/>
              </a:ext>
            </a:extLst>
          </p:cNvPr>
          <p:cNvSpPr txBox="1"/>
          <p:nvPr/>
        </p:nvSpPr>
        <p:spPr>
          <a:xfrm>
            <a:off x="8904785" y="4976633"/>
            <a:ext cx="200503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0 g</a:t>
            </a:r>
          </a:p>
          <a:p>
            <a:r>
              <a:rPr lang="da-DK" dirty="0"/>
              <a:t>Fedt: 165 g</a:t>
            </a:r>
          </a:p>
          <a:p>
            <a:r>
              <a:rPr lang="da-DK" dirty="0"/>
              <a:t> Mættet fedt: 20 g</a:t>
            </a:r>
          </a:p>
          <a:p>
            <a:r>
              <a:rPr lang="da-DK" dirty="0"/>
              <a:t>Protein: 142 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C879-452E-CB4D-BE23-3B428042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1679" cy="405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2 mg JERN kan fx være … </a:t>
            </a:r>
            <a:endParaRPr lang="da-DK" sz="2000" dirty="0"/>
          </a:p>
          <a:p>
            <a:pPr marL="0" indent="0" algn="ctr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</p:txBody>
      </p:sp>
      <p:pic>
        <p:nvPicPr>
          <p:cNvPr id="5" name="Billede 4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28A153E8-3EBE-FF4C-A308-B5EA2A45E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7905D54-D82B-9548-A5B0-874B81260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  <p:pic>
        <p:nvPicPr>
          <p:cNvPr id="7" name="Billede 6" descr="Et billede, der indeholder plade, krydderi, vegetabilsk&#10;&#10;Automatisk genereret beskrivelse">
            <a:extLst>
              <a:ext uri="{FF2B5EF4-FFF2-40B4-BE49-F238E27FC236}">
                <a16:creationId xmlns:a16="http://schemas.microsoft.com/office/drawing/2014/main" id="{BBF068C2-78DB-804B-A80B-0BFCED0422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950"/>
          <a:stretch/>
        </p:blipFill>
        <p:spPr>
          <a:xfrm>
            <a:off x="838200" y="2564982"/>
            <a:ext cx="3187059" cy="2134609"/>
          </a:xfrm>
          <a:prstGeom prst="rect">
            <a:avLst/>
          </a:prstGeom>
        </p:spPr>
      </p:pic>
      <p:pic>
        <p:nvPicPr>
          <p:cNvPr id="9" name="Billede 8" descr="Et billede, der indeholder tekst, plade, bord, nød&#10;&#10;Automatisk genereret beskrivelse">
            <a:extLst>
              <a:ext uri="{FF2B5EF4-FFF2-40B4-BE49-F238E27FC236}">
                <a16:creationId xmlns:a16="http://schemas.microsoft.com/office/drawing/2014/main" id="{E6620612-D629-7544-99EC-AC008DF19C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59"/>
          <a:stretch/>
        </p:blipFill>
        <p:spPr>
          <a:xfrm>
            <a:off x="4502470" y="2631411"/>
            <a:ext cx="3187059" cy="2068180"/>
          </a:xfrm>
          <a:prstGeom prst="rect">
            <a:avLst/>
          </a:prstGeom>
        </p:spPr>
      </p:pic>
      <p:pic>
        <p:nvPicPr>
          <p:cNvPr id="11" name="Billede 10" descr="Et billede, der indeholder plade, bord, mad, snacks&#10;&#10;Automatisk genereret beskrivelse">
            <a:extLst>
              <a:ext uri="{FF2B5EF4-FFF2-40B4-BE49-F238E27FC236}">
                <a16:creationId xmlns:a16="http://schemas.microsoft.com/office/drawing/2014/main" id="{AE74A0A1-0F2A-604C-B543-7F33250DA8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843"/>
          <a:stretch/>
        </p:blipFill>
        <p:spPr>
          <a:xfrm>
            <a:off x="8313774" y="2448475"/>
            <a:ext cx="3187059" cy="225111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BE75830-8EF3-C97C-2A4B-9DD630519DC7}"/>
              </a:ext>
            </a:extLst>
          </p:cNvPr>
          <p:cNvSpPr txBox="1"/>
          <p:nvPr/>
        </p:nvSpPr>
        <p:spPr>
          <a:xfrm>
            <a:off x="1502824" y="4976634"/>
            <a:ext cx="1857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62 g</a:t>
            </a:r>
          </a:p>
          <a:p>
            <a:r>
              <a:rPr lang="da-DK" dirty="0"/>
              <a:t>Fedt: 1 g</a:t>
            </a:r>
          </a:p>
          <a:p>
            <a:r>
              <a:rPr lang="da-DK" dirty="0"/>
              <a:t> Mættet fedt: 0 g</a:t>
            </a:r>
          </a:p>
          <a:p>
            <a:r>
              <a:rPr lang="da-DK" dirty="0"/>
              <a:t>Protein: 3 g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4CF1DDF-95B1-6595-4197-4E13D9177960}"/>
              </a:ext>
            </a:extLst>
          </p:cNvPr>
          <p:cNvSpPr txBox="1"/>
          <p:nvPr/>
        </p:nvSpPr>
        <p:spPr>
          <a:xfrm>
            <a:off x="5120134" y="4976632"/>
            <a:ext cx="1857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7 g</a:t>
            </a:r>
          </a:p>
          <a:p>
            <a:r>
              <a:rPr lang="da-DK" dirty="0"/>
              <a:t>Fedt: 47 g</a:t>
            </a:r>
          </a:p>
          <a:p>
            <a:r>
              <a:rPr lang="da-DK" dirty="0"/>
              <a:t> Mættet fedt: 3 g</a:t>
            </a:r>
          </a:p>
          <a:p>
            <a:r>
              <a:rPr lang="da-DK" dirty="0"/>
              <a:t>Protein: 10 g </a:t>
            </a:r>
          </a:p>
        </p:txBody>
      </p:sp>
    </p:spTree>
    <p:extLst>
      <p:ext uri="{BB962C8B-B14F-4D97-AF65-F5344CB8AC3E}">
        <p14:creationId xmlns:p14="http://schemas.microsoft.com/office/powerpoint/2010/main" val="166258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C8B74-6F3D-471D-A732-C76E18BC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8" y="2286514"/>
            <a:ext cx="10515600" cy="2580908"/>
          </a:xfrm>
        </p:spPr>
        <p:txBody>
          <a:bodyPr>
            <a:noAutofit/>
          </a:bodyPr>
          <a:lstStyle/>
          <a:p>
            <a:pPr algn="ctr"/>
            <a:br>
              <a:rPr lang="da-DK" sz="4000" b="1" dirty="0"/>
            </a:br>
            <a:r>
              <a:rPr lang="da-DK" sz="4000" dirty="0"/>
              <a:t>Vidste du at… 2 mg JERN</a:t>
            </a:r>
            <a:br>
              <a:rPr lang="da-DK" sz="4000" dirty="0"/>
            </a:br>
            <a:r>
              <a:rPr lang="da-DK" sz="4000" dirty="0"/>
              <a:t>kan bestilles eller downloades </a:t>
            </a:r>
            <a:r>
              <a:rPr lang="da-DK" sz="4000" u="sng" dirty="0"/>
              <a:t>gratis</a:t>
            </a:r>
            <a:r>
              <a:rPr lang="da-DK" sz="4000" dirty="0"/>
              <a:t> her:</a:t>
            </a:r>
            <a:br>
              <a:rPr lang="da-DK" sz="4000" dirty="0"/>
            </a:b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 		</a:t>
            </a:r>
            <a:r>
              <a:rPr lang="da-DK" sz="4000" dirty="0">
                <a:hlinkClick r:id="rId2"/>
              </a:rPr>
              <a:t>www.ernæringsfokus.dk</a:t>
            </a:r>
            <a:endParaRPr lang="da-DK" sz="40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94D4200-8510-4C59-AE1F-C5E994FA9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1BD09DD-43B4-A342-B634-56B18CE76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792" y="3466951"/>
            <a:ext cx="1962244" cy="277216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E74E652-1ED5-414D-9F99-C23171F8E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108" y="1762842"/>
            <a:ext cx="8199783" cy="1549870"/>
          </a:xfrm>
        </p:spPr>
        <p:txBody>
          <a:bodyPr>
            <a:normAutofit/>
          </a:bodyPr>
          <a:lstStyle/>
          <a:p>
            <a:r>
              <a:rPr lang="da-DK" sz="4000" dirty="0"/>
              <a:t>Find masser af inspiration og opskrifter på </a:t>
            </a:r>
            <a:r>
              <a:rPr lang="da-DK" sz="4000" b="1" dirty="0">
                <a:hlinkClick r:id="rId3"/>
              </a:rPr>
              <a:t>voresmad.dk</a:t>
            </a:r>
            <a:endParaRPr lang="da-DK" sz="4000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E0EA0C-A9C7-40C9-94BB-7DEA9DE63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5" t="32460" r="24654" b="16257"/>
          <a:stretch/>
        </p:blipFill>
        <p:spPr>
          <a:xfrm>
            <a:off x="4567460" y="4065563"/>
            <a:ext cx="3254024" cy="257438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6CE6F3C-DF77-4019-AC9D-6D3698C4E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0" y="5899673"/>
            <a:ext cx="1186568" cy="67888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54FAE98-5A5F-A14F-AA47-A788B2439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6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173890-AB4E-A04D-AAA5-0C9132F8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>
                <a:latin typeface="+mj-lt"/>
                <a:cs typeface="Calibri" panose="020F0502020204030204" pitchFamily="34" charset="0"/>
              </a:rPr>
              <a:t>Hvad er jern? </a:t>
            </a:r>
          </a:p>
          <a:p>
            <a:pPr marL="0" indent="0">
              <a:buNone/>
            </a:pPr>
            <a:endParaRPr lang="da-DK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Jern er et mikronæringsstof, som har mange vigtige funktioner i kroppen bl.a.: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Transporterer ilt fra lungerne og ud i vævene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Bidrager til at opretholde immunforsvaret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Forebygger træthed</a:t>
            </a:r>
          </a:p>
          <a:p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lede 5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652A8FB1-1106-F04C-93D2-F99EA84B1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98BD17B-0BE4-3548-8EB6-493F3D0F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111908B-E917-524B-A499-9284CB833682}"/>
              </a:ext>
            </a:extLst>
          </p:cNvPr>
          <p:cNvSpPr txBox="1"/>
          <p:nvPr/>
        </p:nvSpPr>
        <p:spPr>
          <a:xfrm>
            <a:off x="0" y="6596390"/>
            <a:ext cx="3724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Kilde: Nordiske Næringsstofanbefalinger 2012 </a:t>
            </a:r>
          </a:p>
        </p:txBody>
      </p:sp>
    </p:spTree>
    <p:extLst>
      <p:ext uri="{BB962C8B-B14F-4D97-AF65-F5344CB8AC3E}">
        <p14:creationId xmlns:p14="http://schemas.microsoft.com/office/powerpoint/2010/main" val="193854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C879-452E-CB4D-BE23-3B428042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Hvor meget jern skal jeg have? </a:t>
            </a:r>
          </a:p>
          <a:p>
            <a:pPr marL="0" indent="0">
              <a:buNone/>
            </a:pPr>
            <a:endParaRPr lang="da-DK" sz="900" b="1" dirty="0"/>
          </a:p>
          <a:p>
            <a:r>
              <a:rPr lang="da-DK" sz="2000" dirty="0"/>
              <a:t>Gennemsnitsanbefalingen for mænd er </a:t>
            </a: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9 mg/dag</a:t>
            </a:r>
          </a:p>
          <a:p>
            <a:r>
              <a:rPr lang="da-DK" sz="2000" dirty="0"/>
              <a:t>Gennemsnitsanbefalingen for </a:t>
            </a:r>
            <a:r>
              <a:rPr lang="da-DK" sz="2000" i="1" dirty="0"/>
              <a:t>ikke-menstruerende</a:t>
            </a:r>
            <a:r>
              <a:rPr lang="da-DK" sz="2000" dirty="0"/>
              <a:t> kvinder er </a:t>
            </a: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9 mg/dag </a:t>
            </a:r>
          </a:p>
          <a:p>
            <a:r>
              <a:rPr lang="da-DK" sz="2000" dirty="0"/>
              <a:t>Gennemsnitsanbefalingen for </a:t>
            </a:r>
            <a:r>
              <a:rPr lang="da-DK" sz="2000" i="1" dirty="0"/>
              <a:t>menstruerende</a:t>
            </a:r>
            <a:r>
              <a:rPr lang="da-DK" sz="2000" dirty="0"/>
              <a:t> kvinder er </a:t>
            </a: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15 mg/dag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Hvem skal være særligt opmærksomme? </a:t>
            </a:r>
          </a:p>
          <a:p>
            <a:pPr marL="0" indent="0">
              <a:buNone/>
            </a:pPr>
            <a:endParaRPr lang="da-DK" sz="900" b="1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/>
              <a:t>Kvinder i den fertile alder (18-35 årige), spædbørn, teenagere i vækst og gravide skal være særligt opmærksomme på, at få tilstrækkeligt med jern i kosten. </a:t>
            </a:r>
          </a:p>
          <a:p>
            <a:pPr marL="0" indent="0">
              <a:buNone/>
            </a:pPr>
            <a:endParaRPr lang="da-DK" sz="2000" b="1" dirty="0"/>
          </a:p>
        </p:txBody>
      </p:sp>
      <p:pic>
        <p:nvPicPr>
          <p:cNvPr id="5" name="Billede 4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28A153E8-3EBE-FF4C-A308-B5EA2A45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455E554-A7F2-C144-A80B-1E03FFB3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C4447E7-35CA-D549-99DD-95137C1466AE}"/>
              </a:ext>
            </a:extLst>
          </p:cNvPr>
          <p:cNvSpPr txBox="1"/>
          <p:nvPr/>
        </p:nvSpPr>
        <p:spPr>
          <a:xfrm>
            <a:off x="0" y="6596390"/>
            <a:ext cx="3702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Kilde: Nordiske Næringsstofanbefalinger 2012</a:t>
            </a:r>
          </a:p>
        </p:txBody>
      </p:sp>
    </p:spTree>
    <p:extLst>
      <p:ext uri="{BB962C8B-B14F-4D97-AF65-F5344CB8AC3E}">
        <p14:creationId xmlns:p14="http://schemas.microsoft.com/office/powerpoint/2010/main" val="193532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C879-452E-CB4D-BE23-3B428042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Gennemsnitlige daglige indtag i Danmark</a:t>
            </a:r>
          </a:p>
          <a:p>
            <a:pPr marL="0" indent="0">
              <a:buNone/>
            </a:pPr>
            <a:endParaRPr lang="da-DK" sz="900" b="1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/>
              <a:t>Ifølge Danskernes Kostvaner 2011-2013 er det gennemsnitlige daglige indtag af jern </a:t>
            </a: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tilstrækkeligt</a:t>
            </a:r>
            <a:r>
              <a:rPr lang="da-DK" sz="2000" dirty="0"/>
              <a:t> for mange raske 18-65 årige borgere. 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00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/>
              <a:t>Men i kostundersøgelsen angiver </a:t>
            </a: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70%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sz="2000" dirty="0"/>
              <a:t>af kvinder i den fertile alder (18-35 årige), at de ikke får tilstrækkeligt med jern. </a:t>
            </a:r>
            <a:endParaRPr lang="da-DK" sz="2000" b="1" dirty="0"/>
          </a:p>
        </p:txBody>
      </p:sp>
      <p:pic>
        <p:nvPicPr>
          <p:cNvPr id="5" name="Billede 4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28A153E8-3EBE-FF4C-A308-B5EA2A45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F73FC4D-0FC0-8F46-B60A-0A6DF5250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7736ADB-371D-AD42-9744-23F5BE1C2548}"/>
              </a:ext>
            </a:extLst>
          </p:cNvPr>
          <p:cNvSpPr txBox="1"/>
          <p:nvPr/>
        </p:nvSpPr>
        <p:spPr>
          <a:xfrm>
            <a:off x="0" y="6596390"/>
            <a:ext cx="3925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Kilde: Danskernes Kostvaner 2011-2013, DTU</a:t>
            </a:r>
          </a:p>
        </p:txBody>
      </p:sp>
    </p:spTree>
    <p:extLst>
      <p:ext uri="{BB962C8B-B14F-4D97-AF65-F5344CB8AC3E}">
        <p14:creationId xmlns:p14="http://schemas.microsoft.com/office/powerpoint/2010/main" val="90838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C879-452E-CB4D-BE23-3B428042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97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b="1" dirty="0"/>
              <a:t>Jern i kosten</a:t>
            </a:r>
          </a:p>
          <a:p>
            <a:pPr marL="0" indent="0">
              <a:buNone/>
            </a:pPr>
            <a:r>
              <a:rPr lang="da-DK" sz="2000" dirty="0"/>
              <a:t>Danskerne får primært jern fra brød og kornprodukter, men også kød, grøntsager, kartofler og frugt m.m. bidrager med jern. Jern findes i vores mad som enten </a:t>
            </a: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hæmjern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  <a:r>
              <a:rPr lang="da-DK" sz="2000" dirty="0"/>
              <a:t>eller </a:t>
            </a: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non-hæmjern</a:t>
            </a:r>
            <a:r>
              <a:rPr lang="da-DK" sz="2000" dirty="0"/>
              <a:t>.</a:t>
            </a:r>
          </a:p>
          <a:p>
            <a:pPr marL="0" indent="0">
              <a:buNone/>
            </a:pPr>
            <a:endParaRPr lang="da-DK" sz="900" dirty="0"/>
          </a:p>
          <a:p>
            <a:pPr marL="0" indent="0">
              <a:buNone/>
            </a:pP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Hæmjern</a:t>
            </a:r>
          </a:p>
          <a:p>
            <a:r>
              <a:rPr lang="da-DK" sz="2000" dirty="0"/>
              <a:t>Fås mest fra animalske fødevarer som oksekød, leverpostej, æg og fisk</a:t>
            </a:r>
          </a:p>
          <a:p>
            <a:r>
              <a:rPr lang="da-DK" sz="2000" dirty="0"/>
              <a:t>Ca. 25% af hæmjern optages i kroppen</a:t>
            </a:r>
          </a:p>
          <a:p>
            <a:pPr marL="0" indent="0">
              <a:buNone/>
            </a:pPr>
            <a:endParaRPr lang="da-DK" sz="900" dirty="0"/>
          </a:p>
          <a:p>
            <a:pPr marL="0" indent="0">
              <a:buNone/>
            </a:pP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Non-hæmjern </a:t>
            </a:r>
          </a:p>
          <a:p>
            <a:r>
              <a:rPr lang="da-DK" sz="2000" dirty="0"/>
              <a:t>Findes i grøntsager, korn og frugter</a:t>
            </a:r>
          </a:p>
          <a:p>
            <a:r>
              <a:rPr lang="da-DK" sz="2000" dirty="0"/>
              <a:t>Ca. 2-20% af non-hæmjern optages i kroppen og optagelsen afhænger af, hvad man i øvrigt spiser</a:t>
            </a:r>
          </a:p>
          <a:p>
            <a:r>
              <a:rPr lang="da-DK" sz="2000" dirty="0"/>
              <a:t>C-vitamin-rige frugter eller grøntsager øger optagelsen. Det gør kød også ”kød-faktoren”, hvorimod produkter rige på calcium fx mejeriprodukter reducerer optagelsen. </a:t>
            </a:r>
          </a:p>
          <a:p>
            <a:pPr marL="0" indent="0">
              <a:buNone/>
            </a:pPr>
            <a:endParaRPr lang="da-DK" sz="2000" b="1" dirty="0"/>
          </a:p>
        </p:txBody>
      </p:sp>
      <p:pic>
        <p:nvPicPr>
          <p:cNvPr id="5" name="Billede 4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28A153E8-3EBE-FF4C-A308-B5EA2A45E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4591F94-0144-5D40-866A-7CB59434A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3D9F1AB-30D2-4B4E-9B1B-1E655C8CE97C}"/>
              </a:ext>
            </a:extLst>
          </p:cNvPr>
          <p:cNvSpPr txBox="1"/>
          <p:nvPr/>
        </p:nvSpPr>
        <p:spPr>
          <a:xfrm>
            <a:off x="0" y="6574088"/>
            <a:ext cx="5921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Kilder: Danskernes Kostvaner 2011-2013 (DTU) og Nordiske Næringsstofanbefalinger 2012 </a:t>
            </a:r>
          </a:p>
        </p:txBody>
      </p:sp>
    </p:spTree>
    <p:extLst>
      <p:ext uri="{BB962C8B-B14F-4D97-AF65-F5344CB8AC3E}">
        <p14:creationId xmlns:p14="http://schemas.microsoft.com/office/powerpoint/2010/main" val="250776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C879-452E-CB4D-BE23-3B428042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På de følgende slides er der angivet 15 forskellige visuelle fremstillinger af 2 mg JERN fra én type fødevare.</a:t>
            </a:r>
          </a:p>
          <a:p>
            <a:pPr marL="0" indent="0">
              <a:buNone/>
            </a:pPr>
            <a:endParaRPr lang="da-DK" sz="900" b="1" dirty="0"/>
          </a:p>
          <a:p>
            <a:r>
              <a:rPr lang="da-DK" sz="2000" dirty="0"/>
              <a:t>Alt på tallerkenerne er spiseklart</a:t>
            </a:r>
          </a:p>
          <a:p>
            <a:r>
              <a:rPr lang="da-DK" sz="2000" dirty="0"/>
              <a:t>Fødevarerne er listet efter stigende energiindhold</a:t>
            </a:r>
          </a:p>
          <a:p>
            <a:r>
              <a:rPr lang="da-DK" sz="2000" dirty="0"/>
              <a:t>Cirkeldiagrammerne med makronæringsstoffer er opgjort i energiprocent (E%) </a:t>
            </a:r>
          </a:p>
          <a:p>
            <a:r>
              <a:rPr lang="da-DK" sz="2000" dirty="0"/>
              <a:t>Der er ikke taget hensyn til den biologiske værdi af de enkelte kilder til jern </a:t>
            </a:r>
          </a:p>
          <a:p>
            <a:r>
              <a:rPr lang="da-DK" sz="2000" dirty="0"/>
              <a:t>K = Kulhydrat, P = Protein og F = Fedt</a:t>
            </a:r>
          </a:p>
          <a:p>
            <a:pPr marL="0" indent="0" algn="ctr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</p:txBody>
      </p:sp>
      <p:pic>
        <p:nvPicPr>
          <p:cNvPr id="5" name="Billede 4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28A153E8-3EBE-FF4C-A308-B5EA2A45E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9E45DC1-0B70-8148-9F04-3AC37923B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0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75111395-3B01-0D6F-B8B3-744FD749342D}"/>
              </a:ext>
            </a:extLst>
          </p:cNvPr>
          <p:cNvSpPr txBox="1"/>
          <p:nvPr/>
        </p:nvSpPr>
        <p:spPr>
          <a:xfrm>
            <a:off x="9300572" y="5102954"/>
            <a:ext cx="187940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16 g</a:t>
            </a:r>
          </a:p>
          <a:p>
            <a:r>
              <a:rPr lang="da-DK" dirty="0"/>
              <a:t>Fedt: 0 g</a:t>
            </a:r>
          </a:p>
          <a:p>
            <a:r>
              <a:rPr lang="da-DK" dirty="0"/>
              <a:t> Mættet fedt: 0 g </a:t>
            </a:r>
          </a:p>
          <a:p>
            <a:r>
              <a:rPr lang="da-DK" dirty="0"/>
              <a:t>Protein: 7 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C879-452E-CB4D-BE23-3B428042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2 mg JERN kan fx være … </a:t>
            </a:r>
            <a:endParaRPr lang="da-DK" sz="2000" dirty="0"/>
          </a:p>
          <a:p>
            <a:pPr marL="0" indent="0" algn="ctr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</p:txBody>
      </p:sp>
      <p:pic>
        <p:nvPicPr>
          <p:cNvPr id="5" name="Billede 4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28A153E8-3EBE-FF4C-A308-B5EA2A45E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EE8B6DD-7026-F045-BD68-52695A0E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  <p:pic>
        <p:nvPicPr>
          <p:cNvPr id="7" name="Billede 6" descr="Et billede, der indeholder sovs, vegetabilsk, broccoli&#10;&#10;Automatisk genereret beskrivelse">
            <a:extLst>
              <a:ext uri="{FF2B5EF4-FFF2-40B4-BE49-F238E27FC236}">
                <a16:creationId xmlns:a16="http://schemas.microsoft.com/office/drawing/2014/main" id="{1ACA0607-35DD-894C-A8C1-14874D5103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257"/>
          <a:stretch/>
        </p:blipFill>
        <p:spPr>
          <a:xfrm>
            <a:off x="565750" y="2570221"/>
            <a:ext cx="3128408" cy="222771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8931D3C-AE86-8F4C-B7FE-0C90094A5E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756"/>
          <a:stretch/>
        </p:blipFill>
        <p:spPr>
          <a:xfrm>
            <a:off x="4634250" y="2570221"/>
            <a:ext cx="2923500" cy="2227719"/>
          </a:xfrm>
          <a:prstGeom prst="rect">
            <a:avLst/>
          </a:prstGeom>
        </p:spPr>
      </p:pic>
      <p:pic>
        <p:nvPicPr>
          <p:cNvPr id="11" name="Billede 10" descr="Et billede, der indeholder plade, vegetabilsk&#10;&#10;Automatisk genereret beskrivelse">
            <a:extLst>
              <a:ext uri="{FF2B5EF4-FFF2-40B4-BE49-F238E27FC236}">
                <a16:creationId xmlns:a16="http://schemas.microsoft.com/office/drawing/2014/main" id="{9916C923-B469-E14B-A015-32E4145890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920"/>
          <a:stretch/>
        </p:blipFill>
        <p:spPr>
          <a:xfrm>
            <a:off x="8497841" y="2570221"/>
            <a:ext cx="3324821" cy="222298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668D812-D24E-42AA-BB36-0F0748AEAE58}"/>
              </a:ext>
            </a:extLst>
          </p:cNvPr>
          <p:cNvSpPr/>
          <p:nvPr/>
        </p:nvSpPr>
        <p:spPr>
          <a:xfrm>
            <a:off x="10363200" y="4036291"/>
            <a:ext cx="166255" cy="162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CD812B5-0817-777C-3D3C-D341D06D2935}"/>
              </a:ext>
            </a:extLst>
          </p:cNvPr>
          <p:cNvSpPr txBox="1"/>
          <p:nvPr/>
        </p:nvSpPr>
        <p:spPr>
          <a:xfrm>
            <a:off x="1270275" y="5108557"/>
            <a:ext cx="187940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2 g</a:t>
            </a:r>
          </a:p>
          <a:p>
            <a:r>
              <a:rPr lang="da-DK" dirty="0"/>
              <a:t>Fedt: 1 g</a:t>
            </a:r>
          </a:p>
          <a:p>
            <a:r>
              <a:rPr lang="da-DK" dirty="0"/>
              <a:t> Mættet fedt: 0 g</a:t>
            </a:r>
          </a:p>
          <a:p>
            <a:r>
              <a:rPr lang="da-DK" dirty="0"/>
              <a:t>Protein: 2 g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D5A1194-7176-32CE-3978-23886D5EE879}"/>
              </a:ext>
            </a:extLst>
          </p:cNvPr>
          <p:cNvSpPr txBox="1"/>
          <p:nvPr/>
        </p:nvSpPr>
        <p:spPr>
          <a:xfrm>
            <a:off x="5156299" y="5108557"/>
            <a:ext cx="187940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5 g</a:t>
            </a:r>
          </a:p>
          <a:p>
            <a:r>
              <a:rPr lang="da-DK" dirty="0"/>
              <a:t>Fedt: 1 g</a:t>
            </a:r>
          </a:p>
          <a:p>
            <a:r>
              <a:rPr lang="da-DK" dirty="0"/>
              <a:t> Mættet fedt: 0 g</a:t>
            </a:r>
          </a:p>
          <a:p>
            <a:r>
              <a:rPr lang="da-DK" dirty="0"/>
              <a:t>Protein: 5 g </a:t>
            </a:r>
          </a:p>
        </p:txBody>
      </p:sp>
    </p:spTree>
    <p:extLst>
      <p:ext uri="{BB962C8B-B14F-4D97-AF65-F5344CB8AC3E}">
        <p14:creationId xmlns:p14="http://schemas.microsoft.com/office/powerpoint/2010/main" val="373370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4D2096A3-BB3E-A35B-9EF8-7F84FB0CC43D}"/>
              </a:ext>
            </a:extLst>
          </p:cNvPr>
          <p:cNvSpPr txBox="1"/>
          <p:nvPr/>
        </p:nvSpPr>
        <p:spPr>
          <a:xfrm>
            <a:off x="8950288" y="5107132"/>
            <a:ext cx="181316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1 g</a:t>
            </a:r>
          </a:p>
          <a:p>
            <a:r>
              <a:rPr lang="da-DK" dirty="0"/>
              <a:t>Fedt: 14 g</a:t>
            </a:r>
          </a:p>
          <a:p>
            <a:r>
              <a:rPr lang="da-DK" dirty="0"/>
              <a:t> Mættet fedt: 2 g</a:t>
            </a:r>
          </a:p>
          <a:p>
            <a:r>
              <a:rPr lang="da-DK" dirty="0"/>
              <a:t>Protein: 4 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C879-452E-CB4D-BE23-3B428042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51828" cy="548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2 mg JERN kan fx være … </a:t>
            </a:r>
            <a:endParaRPr lang="da-DK" sz="2000" dirty="0"/>
          </a:p>
          <a:p>
            <a:pPr marL="0" indent="0" algn="ctr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</p:txBody>
      </p:sp>
      <p:pic>
        <p:nvPicPr>
          <p:cNvPr id="5" name="Billede 4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28A153E8-3EBE-FF4C-A308-B5EA2A45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D9F4ABF-D5ED-3040-8892-6854091B6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  <p:pic>
        <p:nvPicPr>
          <p:cNvPr id="7" name="Billede 6" descr="Et billede, der indeholder plade, mad&#10;&#10;Automatisk genereret beskrivelse">
            <a:extLst>
              <a:ext uri="{FF2B5EF4-FFF2-40B4-BE49-F238E27FC236}">
                <a16:creationId xmlns:a16="http://schemas.microsoft.com/office/drawing/2014/main" id="{FEFA1CFD-7348-8C4C-B188-56EBA9610A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502"/>
          <a:stretch/>
        </p:blipFill>
        <p:spPr>
          <a:xfrm>
            <a:off x="714111" y="2749813"/>
            <a:ext cx="3152745" cy="1358374"/>
          </a:xfrm>
          <a:prstGeom prst="rect">
            <a:avLst/>
          </a:prstGeom>
        </p:spPr>
      </p:pic>
      <p:pic>
        <p:nvPicPr>
          <p:cNvPr id="9" name="Billede 8" descr="Et billede, der indeholder vegetabilsk&#10;&#10;Automatisk genereret beskrivelse">
            <a:extLst>
              <a:ext uri="{FF2B5EF4-FFF2-40B4-BE49-F238E27FC236}">
                <a16:creationId xmlns:a16="http://schemas.microsoft.com/office/drawing/2014/main" id="{6B9B7515-5E66-8D45-B20B-6565BE6558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721"/>
          <a:stretch/>
        </p:blipFill>
        <p:spPr>
          <a:xfrm>
            <a:off x="4511357" y="2588935"/>
            <a:ext cx="3169285" cy="2068125"/>
          </a:xfrm>
          <a:prstGeom prst="rect">
            <a:avLst/>
          </a:prstGeom>
        </p:spPr>
      </p:pic>
      <p:pic>
        <p:nvPicPr>
          <p:cNvPr id="11" name="Billede 10" descr="Et billede, der indeholder tekst, bordservice, service, porcelæn&#10;&#10;Automatisk genereret beskrivelse">
            <a:extLst>
              <a:ext uri="{FF2B5EF4-FFF2-40B4-BE49-F238E27FC236}">
                <a16:creationId xmlns:a16="http://schemas.microsoft.com/office/drawing/2014/main" id="{BC28B4EA-D3D6-9E4D-A8BF-D6838841E8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721"/>
          <a:stretch/>
        </p:blipFill>
        <p:spPr>
          <a:xfrm>
            <a:off x="8235855" y="2588935"/>
            <a:ext cx="3242034" cy="2068125"/>
          </a:xfrm>
          <a:prstGeom prst="rect">
            <a:avLst/>
          </a:prstGeom>
        </p:spPr>
      </p:pic>
      <p:pic>
        <p:nvPicPr>
          <p:cNvPr id="12" name="Billede 11" descr="Et billede, der indeholder plade, mad&#10;&#10;Automatisk genereret beskrivelse">
            <a:extLst>
              <a:ext uri="{FF2B5EF4-FFF2-40B4-BE49-F238E27FC236}">
                <a16:creationId xmlns:a16="http://schemas.microsoft.com/office/drawing/2014/main" id="{C627AEB6-E8EA-43D6-9D2D-EC738FFE5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379" r="3939" b="15028"/>
          <a:stretch/>
        </p:blipFill>
        <p:spPr>
          <a:xfrm>
            <a:off x="838200" y="4108187"/>
            <a:ext cx="3060148" cy="54887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4F43FC9-82CE-9EE1-F068-07A55F9A0AA9}"/>
              </a:ext>
            </a:extLst>
          </p:cNvPr>
          <p:cNvSpPr txBox="1"/>
          <p:nvPr/>
        </p:nvSpPr>
        <p:spPr>
          <a:xfrm>
            <a:off x="1361578" y="5107133"/>
            <a:ext cx="1857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0 g</a:t>
            </a:r>
          </a:p>
          <a:p>
            <a:r>
              <a:rPr lang="da-DK" dirty="0"/>
              <a:t>Fedt: 6 g</a:t>
            </a:r>
          </a:p>
          <a:p>
            <a:r>
              <a:rPr lang="da-DK" dirty="0"/>
              <a:t> Mættet fedt: 2 g</a:t>
            </a:r>
          </a:p>
          <a:p>
            <a:r>
              <a:rPr lang="da-DK" dirty="0"/>
              <a:t>Protein: 21 g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4B7A2B4-B804-C368-CF3D-E21D40BB865C}"/>
              </a:ext>
            </a:extLst>
          </p:cNvPr>
          <p:cNvSpPr txBox="1"/>
          <p:nvPr/>
        </p:nvSpPr>
        <p:spPr>
          <a:xfrm>
            <a:off x="5189415" y="5107134"/>
            <a:ext cx="181316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26 g</a:t>
            </a:r>
          </a:p>
          <a:p>
            <a:r>
              <a:rPr lang="da-DK" dirty="0"/>
              <a:t>Fedt: 1 g</a:t>
            </a:r>
          </a:p>
          <a:p>
            <a:r>
              <a:rPr lang="da-DK" dirty="0"/>
              <a:t> Mættet fedt: 0 g</a:t>
            </a:r>
          </a:p>
          <a:p>
            <a:r>
              <a:rPr lang="da-DK" dirty="0"/>
              <a:t>Protein: 2 g </a:t>
            </a:r>
          </a:p>
        </p:txBody>
      </p:sp>
    </p:spTree>
    <p:extLst>
      <p:ext uri="{BB962C8B-B14F-4D97-AF65-F5344CB8AC3E}">
        <p14:creationId xmlns:p14="http://schemas.microsoft.com/office/powerpoint/2010/main" val="343099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0EB98E96-C746-47A8-DF96-199B06A9554D}"/>
              </a:ext>
            </a:extLst>
          </p:cNvPr>
          <p:cNvSpPr txBox="1"/>
          <p:nvPr/>
        </p:nvSpPr>
        <p:spPr>
          <a:xfrm>
            <a:off x="8995503" y="5021149"/>
            <a:ext cx="1857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31 g</a:t>
            </a:r>
          </a:p>
          <a:p>
            <a:r>
              <a:rPr lang="da-DK" dirty="0"/>
              <a:t>Fedt: 1 g</a:t>
            </a:r>
          </a:p>
          <a:p>
            <a:r>
              <a:rPr lang="da-DK" dirty="0"/>
              <a:t> Mættet fedt: 0 g</a:t>
            </a:r>
          </a:p>
          <a:p>
            <a:r>
              <a:rPr lang="da-DK" dirty="0"/>
              <a:t>Protein: 4 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C879-452E-CB4D-BE23-3B428042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15113" cy="700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2 mg JERN kan fx være … </a:t>
            </a:r>
            <a:endParaRPr lang="da-DK" sz="2000" dirty="0"/>
          </a:p>
          <a:p>
            <a:pPr marL="0" indent="0" algn="ctr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</p:txBody>
      </p:sp>
      <p:pic>
        <p:nvPicPr>
          <p:cNvPr id="5" name="Billede 4" descr="Et billede, der indeholder poolbal&#10;&#10;Automatisk genereret beskrivelse">
            <a:extLst>
              <a:ext uri="{FF2B5EF4-FFF2-40B4-BE49-F238E27FC236}">
                <a16:creationId xmlns:a16="http://schemas.microsoft.com/office/drawing/2014/main" id="{28A153E8-3EBE-FF4C-A308-B5EA2A45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987752"/>
            <a:ext cx="1117600" cy="6394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72384E3-2A17-CB47-9430-825DCDD7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9679"/>
          </a:xfrm>
          <a:prstGeom prst="rect">
            <a:avLst/>
          </a:prstGeom>
        </p:spPr>
      </p:pic>
      <p:pic>
        <p:nvPicPr>
          <p:cNvPr id="7" name="Billede 6" descr="Et billede, der indeholder tekst, bord, plade, majs&#10;&#10;Automatisk genereret beskrivelse">
            <a:extLst>
              <a:ext uri="{FF2B5EF4-FFF2-40B4-BE49-F238E27FC236}">
                <a16:creationId xmlns:a16="http://schemas.microsoft.com/office/drawing/2014/main" id="{9793CD4A-327C-514B-B8C4-5B0298D4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477"/>
          <a:stretch/>
        </p:blipFill>
        <p:spPr>
          <a:xfrm>
            <a:off x="740415" y="2586894"/>
            <a:ext cx="3249878" cy="1559678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AB29EDA-8EA6-5749-905E-20D7D61F7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933"/>
          <a:stretch/>
        </p:blipFill>
        <p:spPr>
          <a:xfrm>
            <a:off x="4514519" y="2555892"/>
            <a:ext cx="3162962" cy="2075735"/>
          </a:xfrm>
          <a:prstGeom prst="rect">
            <a:avLst/>
          </a:prstGeom>
        </p:spPr>
      </p:pic>
      <p:pic>
        <p:nvPicPr>
          <p:cNvPr id="11" name="Billede 10" descr="Et billede, der indeholder bord, plade&#10;&#10;Automatisk genereret beskrivelse">
            <a:extLst>
              <a:ext uri="{FF2B5EF4-FFF2-40B4-BE49-F238E27FC236}">
                <a16:creationId xmlns:a16="http://schemas.microsoft.com/office/drawing/2014/main" id="{3BD88CEA-E0E6-D14E-AA84-C838659BB8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213"/>
          <a:stretch/>
        </p:blipFill>
        <p:spPr>
          <a:xfrm>
            <a:off x="8342927" y="2555892"/>
            <a:ext cx="3162963" cy="2075735"/>
          </a:xfrm>
          <a:prstGeom prst="rect">
            <a:avLst/>
          </a:prstGeom>
        </p:spPr>
      </p:pic>
      <p:pic>
        <p:nvPicPr>
          <p:cNvPr id="12" name="Billede 11" descr="Et billede, der indeholder tekst, bord, plade, majs&#10;&#10;Automatisk genereret beskrivelse">
            <a:extLst>
              <a:ext uri="{FF2B5EF4-FFF2-40B4-BE49-F238E27FC236}">
                <a16:creationId xmlns:a16="http://schemas.microsoft.com/office/drawing/2014/main" id="{65DB60EF-4D6E-4609-9509-08B257F45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141" r="11095" b="15607"/>
          <a:stretch/>
        </p:blipFill>
        <p:spPr>
          <a:xfrm>
            <a:off x="740415" y="4061637"/>
            <a:ext cx="2839264" cy="56999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78B88EC-6C05-556A-25F8-EB7E0AF5F7E2}"/>
              </a:ext>
            </a:extLst>
          </p:cNvPr>
          <p:cNvSpPr txBox="1"/>
          <p:nvPr/>
        </p:nvSpPr>
        <p:spPr>
          <a:xfrm>
            <a:off x="1436449" y="5021150"/>
            <a:ext cx="1857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24 g</a:t>
            </a:r>
          </a:p>
          <a:p>
            <a:r>
              <a:rPr lang="da-DK" dirty="0"/>
              <a:t>Fedt: 0 g</a:t>
            </a:r>
          </a:p>
          <a:p>
            <a:r>
              <a:rPr lang="da-DK" dirty="0"/>
              <a:t> Mættet fedt: 0 g</a:t>
            </a:r>
          </a:p>
          <a:p>
            <a:r>
              <a:rPr lang="da-DK" dirty="0"/>
              <a:t>Protein: 9 g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C9C85FB-718B-53A2-F713-07FCE5185200}"/>
              </a:ext>
            </a:extLst>
          </p:cNvPr>
          <p:cNvSpPr txBox="1"/>
          <p:nvPr/>
        </p:nvSpPr>
        <p:spPr>
          <a:xfrm>
            <a:off x="5167095" y="5021150"/>
            <a:ext cx="18578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Kulhydrat: 24 g</a:t>
            </a:r>
          </a:p>
          <a:p>
            <a:r>
              <a:rPr lang="da-DK" dirty="0"/>
              <a:t>Fedt: 2 g</a:t>
            </a:r>
          </a:p>
          <a:p>
            <a:r>
              <a:rPr lang="da-DK" dirty="0"/>
              <a:t> Mættet fedt: 0 g</a:t>
            </a:r>
          </a:p>
          <a:p>
            <a:r>
              <a:rPr lang="da-DK" dirty="0"/>
              <a:t>Protein: 5 g </a:t>
            </a:r>
          </a:p>
        </p:txBody>
      </p:sp>
    </p:spTree>
    <p:extLst>
      <p:ext uri="{BB962C8B-B14F-4D97-AF65-F5344CB8AC3E}">
        <p14:creationId xmlns:p14="http://schemas.microsoft.com/office/powerpoint/2010/main" val="73220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226486-E9F9-402C-B831-AECC54429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7E6466-C360-4A91-9245-966D3834516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A0FAFD-6A39-47D2-B322-24DCC9DC9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Widescreen</PresentationFormat>
  <Paragraphs>145</Paragraphs>
  <Slides>13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… 2 mg JERN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Vidste du at… 2 mg JERN kan bestilles eller downloades gratis her:      www.ernæringsfokus.dk</vt:lpstr>
      <vt:lpstr>Find masser af inspiration og opskrifter på voresmad.dk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Linea Hejgaard Thulesen</dc:creator>
  <cp:lastModifiedBy>Linea Hejgaard Thulesen</cp:lastModifiedBy>
  <cp:revision>68</cp:revision>
  <dcterms:created xsi:type="dcterms:W3CDTF">2021-10-28T08:06:23Z</dcterms:created>
  <dcterms:modified xsi:type="dcterms:W3CDTF">2022-11-17T13:13:29Z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