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5" r:id="rId5"/>
    <p:sldId id="290" r:id="rId6"/>
    <p:sldId id="302" r:id="rId7"/>
    <p:sldId id="297" r:id="rId8"/>
    <p:sldId id="304" r:id="rId9"/>
    <p:sldId id="305" r:id="rId10"/>
    <p:sldId id="306" r:id="rId11"/>
    <p:sldId id="307" r:id="rId12"/>
    <p:sldId id="308" r:id="rId13"/>
    <p:sldId id="310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A3F"/>
    <a:srgbClr val="F7F7F7"/>
    <a:srgbClr val="09253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582"/>
  </p:normalViewPr>
  <p:slideViewPr>
    <p:cSldViewPr snapToGrid="0">
      <p:cViewPr varScale="1">
        <p:scale>
          <a:sx n="171" d="100"/>
          <a:sy n="171" d="100"/>
        </p:scale>
        <p:origin x="32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tomkost.dk/raad-og-anbefalinger/de-officielle-kostraad-godt-for-sundhed-og-klima/spis-flere-groentsager-og-frugt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8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Frugt og grønt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6" y="6147413"/>
            <a:ext cx="743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Fødevarestyrelsen </a:t>
            </a:r>
            <a:r>
              <a:rPr lang="da-DK" dirty="0">
                <a:hlinkClick r:id="rId3"/>
              </a:rPr>
              <a:t>Spis flere grøntsager og frugter - Alt om kost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782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Fødevarestyrelsen anbefaler 600 g frugter og grøntsager om dagen – altså ‘6 om dagen’.</a:t>
            </a:r>
          </a:p>
          <a:p>
            <a:r>
              <a:rPr lang="da-DK" sz="2400" dirty="0"/>
              <a:t>Mindst halvdelen (300 g) skal være grøntsager – vælg gerne de grove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Alle friske og frosne frugter og bær tæller med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Et lille glas juice (100 ml) kan tælle med som 1 af de 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1A2645-F87B-44DF-B63A-7099EADE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745" y="2013409"/>
            <a:ext cx="3092018" cy="28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ml juice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8" name="Picture 2" descr="S:\Handel, Marked &amp; Afsaetning\Afsaetning\Mad, Måltider og Ernæring\Frugt og Grønt\Billeder\Mængder\Behandlede\Juice\juice_aeble.jpg">
            <a:extLst>
              <a:ext uri="{FF2B5EF4-FFF2-40B4-BE49-F238E27FC236}">
                <a16:creationId xmlns:a16="http://schemas.microsoft.com/office/drawing/2014/main" id="{F12FC7CB-885A-42A9-A4AA-0273340D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1" y="2086252"/>
            <a:ext cx="2889682" cy="28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Handel, Marked &amp; Afsaetning\Afsaetning\Mad, Måltider og Ernæring\Frugt og Grønt\Billeder\Mængder\Behandlede\Juice\juice_appelsin.jpg">
            <a:extLst>
              <a:ext uri="{FF2B5EF4-FFF2-40B4-BE49-F238E27FC236}">
                <a16:creationId xmlns:a16="http://schemas.microsoft.com/office/drawing/2014/main" id="{46365B9C-1318-4F09-A36B-C5B2CEB4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67" y="3081874"/>
            <a:ext cx="2878265" cy="28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:\Handel, Marked &amp; Afsaetning\Afsaetning\Mad, Måltider og Ernæring\Frugt og Grønt\Billeder\Mængder\Behandlede\Juice\juice_tomat.jpg">
            <a:extLst>
              <a:ext uri="{FF2B5EF4-FFF2-40B4-BE49-F238E27FC236}">
                <a16:creationId xmlns:a16="http://schemas.microsoft.com/office/drawing/2014/main" id="{5966B1FE-6B56-44C3-99CA-69AA6AC8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64" y="2086252"/>
            <a:ext cx="2889682" cy="28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boks 3">
            <a:extLst>
              <a:ext uri="{FF2B5EF4-FFF2-40B4-BE49-F238E27FC236}">
                <a16:creationId xmlns:a16="http://schemas.microsoft.com/office/drawing/2014/main" id="{A29DFA70-4F60-4EE1-BA92-10E020A39509}"/>
              </a:ext>
            </a:extLst>
          </p:cNvPr>
          <p:cNvSpPr txBox="1"/>
          <p:nvPr/>
        </p:nvSpPr>
        <p:spPr>
          <a:xfrm>
            <a:off x="916954" y="4975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Æblejuice</a:t>
            </a:r>
          </a:p>
        </p:txBody>
      </p:sp>
      <p:sp>
        <p:nvSpPr>
          <p:cNvPr id="12" name="Tekstboks 4">
            <a:extLst>
              <a:ext uri="{FF2B5EF4-FFF2-40B4-BE49-F238E27FC236}">
                <a16:creationId xmlns:a16="http://schemas.microsoft.com/office/drawing/2014/main" id="{59E5137D-BD23-45D3-BC50-6D1327BA06BC}"/>
              </a:ext>
            </a:extLst>
          </p:cNvPr>
          <p:cNvSpPr txBox="1"/>
          <p:nvPr/>
        </p:nvSpPr>
        <p:spPr>
          <a:xfrm>
            <a:off x="8286193" y="4975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Appelsinjuice</a:t>
            </a:r>
          </a:p>
        </p:txBody>
      </p:sp>
      <p:sp>
        <p:nvSpPr>
          <p:cNvPr id="13" name="Tekstboks 5">
            <a:extLst>
              <a:ext uri="{FF2B5EF4-FFF2-40B4-BE49-F238E27FC236}">
                <a16:creationId xmlns:a16="http://schemas.microsoft.com/office/drawing/2014/main" id="{6D14E969-FD41-4394-8333-9912DAA225EF}"/>
              </a:ext>
            </a:extLst>
          </p:cNvPr>
          <p:cNvSpPr txBox="1"/>
          <p:nvPr/>
        </p:nvSpPr>
        <p:spPr>
          <a:xfrm>
            <a:off x="4656867" y="5960139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Tomatjuice</a:t>
            </a:r>
          </a:p>
        </p:txBody>
      </p:sp>
    </p:spTree>
    <p:extLst>
      <p:ext uri="{BB962C8B-B14F-4D97-AF65-F5344CB8AC3E}">
        <p14:creationId xmlns:p14="http://schemas.microsoft.com/office/powerpoint/2010/main" val="161865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600 g frugt og grønt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8" name="Billede 17" descr="Et billede, der indeholder plade, mad, bord, vegetabilsk&#10;&#10;Automatisk genereret beskrivelse">
            <a:extLst>
              <a:ext uri="{FF2B5EF4-FFF2-40B4-BE49-F238E27FC236}">
                <a16:creationId xmlns:a16="http://schemas.microsoft.com/office/drawing/2014/main" id="{6CC9A4A4-9EA2-4C7E-87F3-D891ED05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1" y="2086252"/>
            <a:ext cx="2889682" cy="2889682"/>
          </a:xfrm>
          <a:prstGeom prst="rect">
            <a:avLst/>
          </a:prstGeom>
        </p:spPr>
      </p:pic>
      <p:pic>
        <p:nvPicPr>
          <p:cNvPr id="20" name="Billede 19" descr="Et billede, der indeholder plade, mad, bord, frugt&#10;&#10;Automatisk genereret beskrivelse">
            <a:extLst>
              <a:ext uri="{FF2B5EF4-FFF2-40B4-BE49-F238E27FC236}">
                <a16:creationId xmlns:a16="http://schemas.microsoft.com/office/drawing/2014/main" id="{BED0BDA1-DF8C-4C46-93C7-36E4F876E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59" y="3009529"/>
            <a:ext cx="2889682" cy="2889682"/>
          </a:xfrm>
          <a:prstGeom prst="rect">
            <a:avLst/>
          </a:prstGeom>
        </p:spPr>
      </p:pic>
      <p:pic>
        <p:nvPicPr>
          <p:cNvPr id="22" name="Billede 21" descr="Et billede, der indeholder plade, mad, bord, frugt&#10;&#10;Automatisk genereret beskrivelse">
            <a:extLst>
              <a:ext uri="{FF2B5EF4-FFF2-40B4-BE49-F238E27FC236}">
                <a16:creationId xmlns:a16="http://schemas.microsoft.com/office/drawing/2014/main" id="{ED36920F-95A1-48E8-AFE3-479080656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07" y="2086252"/>
            <a:ext cx="2889682" cy="2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8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bær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5" name="Picture 2" descr="S:\Handel, Marked &amp; Afsaetning\Afsaetning\Mad, Måltider og Ernæring\Frugt og Grønt\Billeder\Mængder\Behandlede\Bær\blaabaer.jpg">
            <a:extLst>
              <a:ext uri="{FF2B5EF4-FFF2-40B4-BE49-F238E27FC236}">
                <a16:creationId xmlns:a16="http://schemas.microsoft.com/office/drawing/2014/main" id="{0B72CCD5-59BD-4FD2-82DC-7BB1FD96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28" y="1690688"/>
            <a:ext cx="2152353" cy="21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Handel, Marked &amp; Afsaetning\Afsaetning\Mad, Måltider og Ernæring\Frugt og Grønt\Billeder\Mængder\Behandlede\Bær\brombaer.jpg">
            <a:extLst>
              <a:ext uri="{FF2B5EF4-FFF2-40B4-BE49-F238E27FC236}">
                <a16:creationId xmlns:a16="http://schemas.microsoft.com/office/drawing/2014/main" id="{39E31BC7-86F6-4B98-B74B-8202685F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6" y="1690688"/>
            <a:ext cx="2168307" cy="21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:\Handel, Marked &amp; Afsaetning\Afsaetning\Mad, Måltider og Ernæring\Frugt og Grønt\Billeder\Mængder\Behandlede\Bær\hindbaer.jpg">
            <a:extLst>
              <a:ext uri="{FF2B5EF4-FFF2-40B4-BE49-F238E27FC236}">
                <a16:creationId xmlns:a16="http://schemas.microsoft.com/office/drawing/2014/main" id="{063CA8F8-F43F-41FC-BBED-85A93B28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18" y="1690688"/>
            <a:ext cx="2152352" cy="21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:\Handel, Marked &amp; Afsaetning\Afsaetning\Mad, Måltider og Ernæring\Frugt og Grønt\Billeder\Mængder\Behandlede\Bær\jordbaer.jpg">
            <a:extLst>
              <a:ext uri="{FF2B5EF4-FFF2-40B4-BE49-F238E27FC236}">
                <a16:creationId xmlns:a16="http://schemas.microsoft.com/office/drawing/2014/main" id="{5CA2E828-1167-45DE-877E-55D8F687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28" y="4340523"/>
            <a:ext cx="2152352" cy="215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:\Handel, Marked &amp; Afsaetning\Afsaetning\Mad, Måltider og Ernæring\Frugt og Grønt\Billeder\Mængder\Behandlede\Bær\ribs.jpg">
            <a:extLst>
              <a:ext uri="{FF2B5EF4-FFF2-40B4-BE49-F238E27FC236}">
                <a16:creationId xmlns:a16="http://schemas.microsoft.com/office/drawing/2014/main" id="{1A4B2741-22B4-49F8-BFD6-1457766F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46" y="4340523"/>
            <a:ext cx="2152351" cy="215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:\Handel, Marked &amp; Afsaetning\Afsaetning\Mad, Måltider og Ernæring\Frugt og Grønt\Billeder\Mængder\Behandlede\Bær\stikkelsbaer.jpg">
            <a:extLst>
              <a:ext uri="{FF2B5EF4-FFF2-40B4-BE49-F238E27FC236}">
                <a16:creationId xmlns:a16="http://schemas.microsoft.com/office/drawing/2014/main" id="{992DF552-7C72-433A-8633-FC9D8D3A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19" y="4340524"/>
            <a:ext cx="2152351" cy="21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0A66AC9-2D10-413D-852F-FEC54303688A}"/>
              </a:ext>
            </a:extLst>
          </p:cNvPr>
          <p:cNvSpPr txBox="1"/>
          <p:nvPr/>
        </p:nvSpPr>
        <p:spPr>
          <a:xfrm>
            <a:off x="1657328" y="3843039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Blåbær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22B925D-D699-4D77-A69C-41204868AD5D}"/>
              </a:ext>
            </a:extLst>
          </p:cNvPr>
          <p:cNvSpPr txBox="1"/>
          <p:nvPr/>
        </p:nvSpPr>
        <p:spPr>
          <a:xfrm>
            <a:off x="8370922" y="651497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Stikkelsbær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FEBE4AF-F8B8-485B-9A96-1792BC361BDB}"/>
              </a:ext>
            </a:extLst>
          </p:cNvPr>
          <p:cNvSpPr txBox="1"/>
          <p:nvPr/>
        </p:nvSpPr>
        <p:spPr>
          <a:xfrm>
            <a:off x="4967776" y="6492874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Ribs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71EB574-A2A1-4030-8519-C37CDA35A4B3}"/>
              </a:ext>
            </a:extLst>
          </p:cNvPr>
          <p:cNvSpPr txBox="1"/>
          <p:nvPr/>
        </p:nvSpPr>
        <p:spPr>
          <a:xfrm>
            <a:off x="8374340" y="383170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Hindbær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4E629C0F-56B9-4812-A792-5451736E519F}"/>
              </a:ext>
            </a:extLst>
          </p:cNvPr>
          <p:cNvSpPr txBox="1"/>
          <p:nvPr/>
        </p:nvSpPr>
        <p:spPr>
          <a:xfrm>
            <a:off x="5019823" y="3837372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Brombær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80AED8E-46C5-40E7-97DF-985B5B785D75}"/>
              </a:ext>
            </a:extLst>
          </p:cNvPr>
          <p:cNvSpPr txBox="1"/>
          <p:nvPr/>
        </p:nvSpPr>
        <p:spPr>
          <a:xfrm>
            <a:off x="1657328" y="6514975"/>
            <a:ext cx="21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Jordbær</a:t>
            </a:r>
          </a:p>
        </p:txBody>
      </p:sp>
    </p:spTree>
    <p:extLst>
      <p:ext uri="{BB962C8B-B14F-4D97-AF65-F5344CB8AC3E}">
        <p14:creationId xmlns:p14="http://schemas.microsoft.com/office/powerpoint/2010/main" val="54685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fine grøntsager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5" name="Picture 2" descr="S:\Handel, Marked &amp; Afsaetning\Afsaetning\Mad, Måltider og Ernæring\Frugt og Grønt\Billeder\Mængder\Behandlede\Fine grøntsager\agurk.jpg">
            <a:extLst>
              <a:ext uri="{FF2B5EF4-FFF2-40B4-BE49-F238E27FC236}">
                <a16:creationId xmlns:a16="http://schemas.microsoft.com/office/drawing/2014/main" id="{C10C80A8-B805-40D6-947A-550AB5C9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2021051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Handel, Marked &amp; Afsaetning\Afsaetning\Mad, Måltider og Ernæring\Frugt og Grønt\Billeder\Mængder\Behandlede\Fine grøntsager\agurk_syltet.jpg">
            <a:extLst>
              <a:ext uri="{FF2B5EF4-FFF2-40B4-BE49-F238E27FC236}">
                <a16:creationId xmlns:a16="http://schemas.microsoft.com/office/drawing/2014/main" id="{71C9763A-6869-46DF-9018-E372E873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21" y="20175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3">
            <a:extLst>
              <a:ext uri="{FF2B5EF4-FFF2-40B4-BE49-F238E27FC236}">
                <a16:creationId xmlns:a16="http://schemas.microsoft.com/office/drawing/2014/main" id="{9CBEBA51-0687-4D9C-87EE-8751316C0ACB}"/>
              </a:ext>
            </a:extLst>
          </p:cNvPr>
          <p:cNvSpPr txBox="1"/>
          <p:nvPr/>
        </p:nvSpPr>
        <p:spPr>
          <a:xfrm>
            <a:off x="3770303" y="374500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Syltet agurk</a:t>
            </a:r>
          </a:p>
        </p:txBody>
      </p:sp>
      <p:sp>
        <p:nvSpPr>
          <p:cNvPr id="9" name="Tekstboks 4">
            <a:extLst>
              <a:ext uri="{FF2B5EF4-FFF2-40B4-BE49-F238E27FC236}">
                <a16:creationId xmlns:a16="http://schemas.microsoft.com/office/drawing/2014/main" id="{B2F38086-8793-4186-899E-2A548E5B9A77}"/>
              </a:ext>
            </a:extLst>
          </p:cNvPr>
          <p:cNvSpPr txBox="1"/>
          <p:nvPr/>
        </p:nvSpPr>
        <p:spPr>
          <a:xfrm>
            <a:off x="1081361" y="374500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Agurk</a:t>
            </a:r>
          </a:p>
        </p:txBody>
      </p:sp>
      <p:pic>
        <p:nvPicPr>
          <p:cNvPr id="11" name="Picture 4" descr="S:\Handel, Marked &amp; Afsaetning\Afsaetning\Mad, Måltider og Ernæring\Frugt og Grønt\Billeder\Mængder\Behandlede\Fine grøntsager\asier.jpg">
            <a:extLst>
              <a:ext uri="{FF2B5EF4-FFF2-40B4-BE49-F238E27FC236}">
                <a16:creationId xmlns:a16="http://schemas.microsoft.com/office/drawing/2014/main" id="{5C1EB8CF-4E3C-485F-B77F-FAA222F0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88" y="20175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boks 5">
            <a:extLst>
              <a:ext uri="{FF2B5EF4-FFF2-40B4-BE49-F238E27FC236}">
                <a16:creationId xmlns:a16="http://schemas.microsoft.com/office/drawing/2014/main" id="{9F3F2199-7EC9-47C9-8201-62294803D83A}"/>
              </a:ext>
            </a:extLst>
          </p:cNvPr>
          <p:cNvSpPr txBox="1"/>
          <p:nvPr/>
        </p:nvSpPr>
        <p:spPr>
          <a:xfrm>
            <a:off x="9296084" y="373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Asier</a:t>
            </a:r>
          </a:p>
        </p:txBody>
      </p:sp>
      <p:pic>
        <p:nvPicPr>
          <p:cNvPr id="13" name="Picture 5" descr="S:\Handel, Marked &amp; Afsaetning\Afsaetning\Mad, Måltider og Ernæring\Frugt og Grønt\Billeder\Mængder\Behandlede\Fine grøntsager\asparges.jpg">
            <a:extLst>
              <a:ext uri="{FF2B5EF4-FFF2-40B4-BE49-F238E27FC236}">
                <a16:creationId xmlns:a16="http://schemas.microsoft.com/office/drawing/2014/main" id="{1A72FEDC-0F60-4124-9601-9F779FBC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7" y="2021051"/>
            <a:ext cx="1769867" cy="17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boks 6">
            <a:extLst>
              <a:ext uri="{FF2B5EF4-FFF2-40B4-BE49-F238E27FC236}">
                <a16:creationId xmlns:a16="http://schemas.microsoft.com/office/drawing/2014/main" id="{50B973C2-198B-4FE2-93F6-150B707CC2C1}"/>
              </a:ext>
            </a:extLst>
          </p:cNvPr>
          <p:cNvSpPr txBox="1"/>
          <p:nvPr/>
        </p:nvSpPr>
        <p:spPr>
          <a:xfrm>
            <a:off x="6495152" y="37909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Asparges</a:t>
            </a:r>
          </a:p>
        </p:txBody>
      </p:sp>
      <p:pic>
        <p:nvPicPr>
          <p:cNvPr id="15" name="Picture 6" descr="S:\Handel, Marked &amp; Afsaetning\Afsaetning\Mad, Måltider og Ernæring\Frugt og Grønt\Billeder\Mængder\Behandlede\Fine grøntsager\courgette.jpg">
            <a:extLst>
              <a:ext uri="{FF2B5EF4-FFF2-40B4-BE49-F238E27FC236}">
                <a16:creationId xmlns:a16="http://schemas.microsoft.com/office/drawing/2014/main" id="{E5B91F8A-F164-4C20-BD6D-16A3C6A4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437096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boks 7">
            <a:extLst>
              <a:ext uri="{FF2B5EF4-FFF2-40B4-BE49-F238E27FC236}">
                <a16:creationId xmlns:a16="http://schemas.microsoft.com/office/drawing/2014/main" id="{86975248-E0BA-48E8-A63D-7EFD23BF2317}"/>
              </a:ext>
            </a:extLst>
          </p:cNvPr>
          <p:cNvSpPr txBox="1"/>
          <p:nvPr/>
        </p:nvSpPr>
        <p:spPr>
          <a:xfrm>
            <a:off x="1081361" y="609725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Courgette</a:t>
            </a:r>
          </a:p>
        </p:txBody>
      </p:sp>
      <p:pic>
        <p:nvPicPr>
          <p:cNvPr id="17" name="Picture 9" descr="S:\Handel, Marked &amp; Afsaetning\Afsaetning\Mad, Måltider og Ernæring\Frugt og Grønt\Billeder\Mængder\Behandlede\Fine grøntsager\peberfrugt.jpg">
            <a:extLst>
              <a:ext uri="{FF2B5EF4-FFF2-40B4-BE49-F238E27FC236}">
                <a16:creationId xmlns:a16="http://schemas.microsoft.com/office/drawing/2014/main" id="{2F9F1742-FC06-405A-AC78-9D551424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44" y="4360235"/>
            <a:ext cx="1738926" cy="17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boks 10">
            <a:extLst>
              <a:ext uri="{FF2B5EF4-FFF2-40B4-BE49-F238E27FC236}">
                <a16:creationId xmlns:a16="http://schemas.microsoft.com/office/drawing/2014/main" id="{99B73C5F-1944-4C30-964B-E08800D287D1}"/>
              </a:ext>
            </a:extLst>
          </p:cNvPr>
          <p:cNvSpPr txBox="1"/>
          <p:nvPr/>
        </p:nvSpPr>
        <p:spPr>
          <a:xfrm>
            <a:off x="3734357" y="60972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Peberfrugt</a:t>
            </a:r>
          </a:p>
        </p:txBody>
      </p:sp>
      <p:pic>
        <p:nvPicPr>
          <p:cNvPr id="19" name="Picture 2" descr="S:\Handel, Marked &amp; Afsaetning\Afsaetning\Mad, Måltider og Ernæring\Frugt og Grønt\Billeder\Mængder\Behandlede\Fine grøntsager\peberfrugt_ringe.jpg">
            <a:extLst>
              <a:ext uri="{FF2B5EF4-FFF2-40B4-BE49-F238E27FC236}">
                <a16:creationId xmlns:a16="http://schemas.microsoft.com/office/drawing/2014/main" id="{371BEF33-C683-4384-8500-8373BD12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6" y="4370968"/>
            <a:ext cx="1769867" cy="176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boks 20">
            <a:extLst>
              <a:ext uri="{FF2B5EF4-FFF2-40B4-BE49-F238E27FC236}">
                <a16:creationId xmlns:a16="http://schemas.microsoft.com/office/drawing/2014/main" id="{B6F05168-2DB8-4D4A-98A2-877348D8B25B}"/>
              </a:ext>
            </a:extLst>
          </p:cNvPr>
          <p:cNvSpPr txBox="1"/>
          <p:nvPr/>
        </p:nvSpPr>
        <p:spPr>
          <a:xfrm>
            <a:off x="6520566" y="614083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Peberfrugt ringe</a:t>
            </a:r>
          </a:p>
        </p:txBody>
      </p:sp>
      <p:pic>
        <p:nvPicPr>
          <p:cNvPr id="21" name="Picture 3" descr="S:\Handel, Marked &amp; Afsaetning\Afsaetning\Mad, Måltider og Ernæring\Frugt og Grønt\Billeder\Mængder\Behandlede\Fine grøntsager\radisser.jpg">
            <a:extLst>
              <a:ext uri="{FF2B5EF4-FFF2-40B4-BE49-F238E27FC236}">
                <a16:creationId xmlns:a16="http://schemas.microsoft.com/office/drawing/2014/main" id="{DBE6E74F-56F8-422C-AE48-60665759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29" y="4369428"/>
            <a:ext cx="1732751" cy="17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boks 22">
            <a:extLst>
              <a:ext uri="{FF2B5EF4-FFF2-40B4-BE49-F238E27FC236}">
                <a16:creationId xmlns:a16="http://schemas.microsoft.com/office/drawing/2014/main" id="{F8214AC2-48FF-435D-BFBD-15B2E1BB3558}"/>
              </a:ext>
            </a:extLst>
          </p:cNvPr>
          <p:cNvSpPr txBox="1"/>
          <p:nvPr/>
        </p:nvSpPr>
        <p:spPr>
          <a:xfrm>
            <a:off x="9279629" y="612354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Radisser</a:t>
            </a:r>
          </a:p>
        </p:txBody>
      </p:sp>
    </p:spTree>
    <p:extLst>
      <p:ext uri="{BB962C8B-B14F-4D97-AF65-F5344CB8AC3E}">
        <p14:creationId xmlns:p14="http://schemas.microsoft.com/office/powerpoint/2010/main" val="8940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fortsat: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3" name="Picture 4" descr="S:\Handel, Marked &amp; Afsaetning\Afsaetning\Mad, Måltider og Ernæring\Frugt og Grønt\Billeder\Mængder\Behandlede\Fine grøntsager\salat_groen.jpg">
            <a:extLst>
              <a:ext uri="{FF2B5EF4-FFF2-40B4-BE49-F238E27FC236}">
                <a16:creationId xmlns:a16="http://schemas.microsoft.com/office/drawing/2014/main" id="{3447FEA5-E314-4009-82EA-653B1AE3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16" y="2020658"/>
            <a:ext cx="1800638" cy="1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boks 5">
            <a:extLst>
              <a:ext uri="{FF2B5EF4-FFF2-40B4-BE49-F238E27FC236}">
                <a16:creationId xmlns:a16="http://schemas.microsoft.com/office/drawing/2014/main" id="{E239BB92-5394-4DE9-9E0C-E2BEF8B66A4B}"/>
              </a:ext>
            </a:extLst>
          </p:cNvPr>
          <p:cNvSpPr txBox="1"/>
          <p:nvPr/>
        </p:nvSpPr>
        <p:spPr>
          <a:xfrm>
            <a:off x="1081361" y="382926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Grøn salat</a:t>
            </a:r>
          </a:p>
        </p:txBody>
      </p:sp>
      <p:pic>
        <p:nvPicPr>
          <p:cNvPr id="25" name="Picture 5" descr="S:\Handel, Marked &amp; Afsaetning\Afsaetning\Mad, Måltider og Ernæring\Frugt og Grønt\Billeder\Mængder\Behandlede\Fine grøntsager\salat_iceberg.jpg">
            <a:extLst>
              <a:ext uri="{FF2B5EF4-FFF2-40B4-BE49-F238E27FC236}">
                <a16:creationId xmlns:a16="http://schemas.microsoft.com/office/drawing/2014/main" id="{34FD559D-D3F8-420C-B387-C9DC25CB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90" y="2020658"/>
            <a:ext cx="1800638" cy="1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boks 6">
            <a:extLst>
              <a:ext uri="{FF2B5EF4-FFF2-40B4-BE49-F238E27FC236}">
                <a16:creationId xmlns:a16="http://schemas.microsoft.com/office/drawing/2014/main" id="{512ACA3C-47E1-4E19-9E18-477CC8DF9729}"/>
              </a:ext>
            </a:extLst>
          </p:cNvPr>
          <p:cNvSpPr txBox="1"/>
          <p:nvPr/>
        </p:nvSpPr>
        <p:spPr>
          <a:xfrm>
            <a:off x="3869490" y="382129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Iceberg</a:t>
            </a:r>
            <a:r>
              <a:rPr lang="da-DK" dirty="0"/>
              <a:t> salat</a:t>
            </a:r>
          </a:p>
        </p:txBody>
      </p:sp>
      <p:pic>
        <p:nvPicPr>
          <p:cNvPr id="27" name="Picture 6" descr="S:\Handel, Marked &amp; Afsaetning\Afsaetning\Mad, Måltider og Ernæring\Frugt og Grønt\Billeder\Mængder\Behandlede\Fine grøntsager\spinat.jpg">
            <a:extLst>
              <a:ext uri="{FF2B5EF4-FFF2-40B4-BE49-F238E27FC236}">
                <a16:creationId xmlns:a16="http://schemas.microsoft.com/office/drawing/2014/main" id="{9523616A-9038-404E-B208-B3429322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10" y="2021672"/>
            <a:ext cx="1812832" cy="181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boks 7">
            <a:extLst>
              <a:ext uri="{FF2B5EF4-FFF2-40B4-BE49-F238E27FC236}">
                <a16:creationId xmlns:a16="http://schemas.microsoft.com/office/drawing/2014/main" id="{D9C109DC-2486-46C1-8956-84502D199E02}"/>
              </a:ext>
            </a:extLst>
          </p:cNvPr>
          <p:cNvSpPr txBox="1"/>
          <p:nvPr/>
        </p:nvSpPr>
        <p:spPr>
          <a:xfrm>
            <a:off x="6553510" y="38363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Spinat</a:t>
            </a:r>
          </a:p>
        </p:txBody>
      </p:sp>
      <p:pic>
        <p:nvPicPr>
          <p:cNvPr id="29" name="Picture 7" descr="S:\Handel, Marked &amp; Afsaetning\Afsaetning\Mad, Måltider og Ernæring\Frugt og Grønt\Billeder\Mængder\Behandlede\Fine grøntsager\spinat_varm.jpg">
            <a:extLst>
              <a:ext uri="{FF2B5EF4-FFF2-40B4-BE49-F238E27FC236}">
                <a16:creationId xmlns:a16="http://schemas.microsoft.com/office/drawing/2014/main" id="{40D17C3E-865A-4619-840A-878119A1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24" y="2012803"/>
            <a:ext cx="1801925" cy="18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8">
            <a:extLst>
              <a:ext uri="{FF2B5EF4-FFF2-40B4-BE49-F238E27FC236}">
                <a16:creationId xmlns:a16="http://schemas.microsoft.com/office/drawing/2014/main" id="{70D5025E-0A4E-43D2-989F-74CE62EF6763}"/>
              </a:ext>
            </a:extLst>
          </p:cNvPr>
          <p:cNvSpPr txBox="1"/>
          <p:nvPr/>
        </p:nvSpPr>
        <p:spPr>
          <a:xfrm>
            <a:off x="9249724" y="3836548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Spinat, varmt</a:t>
            </a:r>
          </a:p>
        </p:txBody>
      </p:sp>
      <p:pic>
        <p:nvPicPr>
          <p:cNvPr id="31" name="Picture 2" descr="S:\Handel, Marked &amp; Afsaetning\Afsaetning\Mad, Måltider og Ernæring\Frugt og Grønt\Billeder\Mængder\Behandlede\Fine grøntsager\tomat_cherry.jpg">
            <a:extLst>
              <a:ext uri="{FF2B5EF4-FFF2-40B4-BE49-F238E27FC236}">
                <a16:creationId xmlns:a16="http://schemas.microsoft.com/office/drawing/2014/main" id="{DE405866-4C7E-443D-89A2-BA37DF04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4360235"/>
            <a:ext cx="1800639" cy="18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S:\Handel, Marked &amp; Afsaetning\Afsaetning\Mad, Måltider og Ernæring\Frugt og Grønt\Billeder\Mængder\Behandlede\Fine grøntsager\tomat_lille.jpg">
            <a:extLst>
              <a:ext uri="{FF2B5EF4-FFF2-40B4-BE49-F238E27FC236}">
                <a16:creationId xmlns:a16="http://schemas.microsoft.com/office/drawing/2014/main" id="{81912346-8296-422E-9045-41F8BAE8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91" y="4360236"/>
            <a:ext cx="1800638" cy="18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:\Handel, Marked &amp; Afsaetning\Afsaetning\Mad, Måltider og Ernæring\Frugt og Grønt\Billeder\Mængder\Behandlede\Fine grøntsager\tomat_skiver.jpg">
            <a:extLst>
              <a:ext uri="{FF2B5EF4-FFF2-40B4-BE49-F238E27FC236}">
                <a16:creationId xmlns:a16="http://schemas.microsoft.com/office/drawing/2014/main" id="{6403B045-6B04-453F-9EA3-563949AA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10" y="4360235"/>
            <a:ext cx="1801925" cy="18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S:\Handel, Marked &amp; Afsaetning\Afsaetning\Mad, Måltider og Ernæring\Frugt og Grønt\Billeder\Mængder\Behandlede\Fine grøntsager\tomat_stor.jpg">
            <a:extLst>
              <a:ext uri="{FF2B5EF4-FFF2-40B4-BE49-F238E27FC236}">
                <a16:creationId xmlns:a16="http://schemas.microsoft.com/office/drawing/2014/main" id="{A30221E8-CB3C-4076-9649-D34E9E7AD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37" y="4360235"/>
            <a:ext cx="1801925" cy="18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boks 20">
            <a:extLst>
              <a:ext uri="{FF2B5EF4-FFF2-40B4-BE49-F238E27FC236}">
                <a16:creationId xmlns:a16="http://schemas.microsoft.com/office/drawing/2014/main" id="{553E9457-C0A5-4E74-89BE-4B1185DD6A09}"/>
              </a:ext>
            </a:extLst>
          </p:cNvPr>
          <p:cNvSpPr txBox="1"/>
          <p:nvPr/>
        </p:nvSpPr>
        <p:spPr>
          <a:xfrm>
            <a:off x="1072442" y="6189137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Cherrytomater</a:t>
            </a:r>
          </a:p>
        </p:txBody>
      </p:sp>
      <p:sp>
        <p:nvSpPr>
          <p:cNvPr id="36" name="Tekstboks 21">
            <a:extLst>
              <a:ext uri="{FF2B5EF4-FFF2-40B4-BE49-F238E27FC236}">
                <a16:creationId xmlns:a16="http://schemas.microsoft.com/office/drawing/2014/main" id="{FB7B2DBF-A231-47A9-991C-B01FF5BBC862}"/>
              </a:ext>
            </a:extLst>
          </p:cNvPr>
          <p:cNvSpPr txBox="1"/>
          <p:nvPr/>
        </p:nvSpPr>
        <p:spPr>
          <a:xfrm>
            <a:off x="3869490" y="616747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Små tomater</a:t>
            </a:r>
          </a:p>
        </p:txBody>
      </p:sp>
      <p:sp>
        <p:nvSpPr>
          <p:cNvPr id="37" name="Tekstboks 22">
            <a:extLst>
              <a:ext uri="{FF2B5EF4-FFF2-40B4-BE49-F238E27FC236}">
                <a16:creationId xmlns:a16="http://schemas.microsoft.com/office/drawing/2014/main" id="{289D4707-47BF-438D-947B-AFD8AEA94416}"/>
              </a:ext>
            </a:extLst>
          </p:cNvPr>
          <p:cNvSpPr txBox="1"/>
          <p:nvPr/>
        </p:nvSpPr>
        <p:spPr>
          <a:xfrm>
            <a:off x="6594514" y="6184836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Tomat i skiver</a:t>
            </a:r>
          </a:p>
        </p:txBody>
      </p:sp>
      <p:sp>
        <p:nvSpPr>
          <p:cNvPr id="38" name="Tekstboks 23">
            <a:extLst>
              <a:ext uri="{FF2B5EF4-FFF2-40B4-BE49-F238E27FC236}">
                <a16:creationId xmlns:a16="http://schemas.microsoft.com/office/drawing/2014/main" id="{824FA020-F5D1-4298-BCD6-067CEAE8EA12}"/>
              </a:ext>
            </a:extLst>
          </p:cNvPr>
          <p:cNvSpPr txBox="1"/>
          <p:nvPr/>
        </p:nvSpPr>
        <p:spPr>
          <a:xfrm>
            <a:off x="9289656" y="61917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Stor tomat</a:t>
            </a:r>
          </a:p>
        </p:txBody>
      </p:sp>
    </p:spTree>
    <p:extLst>
      <p:ext uri="{BB962C8B-B14F-4D97-AF65-F5344CB8AC3E}">
        <p14:creationId xmlns:p14="http://schemas.microsoft.com/office/powerpoint/2010/main" val="19280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grove grøntsager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3" name="Picture 2" descr="S:\Handel, Marked &amp; Afsaetning\Afsaetning\Mad, Måltider og Ernæring\Frugt og Grønt\Billeder\Mængder\Behandlede\Grove grøntsager\aerter_frosne.jpg">
            <a:extLst>
              <a:ext uri="{FF2B5EF4-FFF2-40B4-BE49-F238E27FC236}">
                <a16:creationId xmlns:a16="http://schemas.microsoft.com/office/drawing/2014/main" id="{27D34430-62BE-4186-BECE-5B1CF19C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8" y="2017587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S:\Handel, Marked &amp; Afsaetning\Afsaetning\Mad, Måltider og Ernæring\Frugt og Grønt\Billeder\Mængder\Behandlede\Grove grøntsager\artiskok.jpg">
            <a:extLst>
              <a:ext uri="{FF2B5EF4-FFF2-40B4-BE49-F238E27FC236}">
                <a16:creationId xmlns:a16="http://schemas.microsoft.com/office/drawing/2014/main" id="{C4765C67-1F0D-4386-AA6A-ACEB3032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28" y="2017587"/>
            <a:ext cx="1771175" cy="177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:\Handel, Marked &amp; Afsaetning\Afsaetning\Mad, Måltider og Ernæring\Frugt og Grønt\Billeder\Mængder\Behandlede\Grove grøntsager\aubergine.jpg">
            <a:extLst>
              <a:ext uri="{FF2B5EF4-FFF2-40B4-BE49-F238E27FC236}">
                <a16:creationId xmlns:a16="http://schemas.microsoft.com/office/drawing/2014/main" id="{34D81BE9-9C4B-454F-859A-A622EFB0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0" y="2015946"/>
            <a:ext cx="1769866" cy="17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S:\Handel, Marked &amp; Afsaetning\Afsaetning\Mad, Måltider og Ernæring\Frugt og Grønt\Billeder\Mængder\Behandlede\Grove grøntsager\blegselleri.jpg">
            <a:extLst>
              <a:ext uri="{FF2B5EF4-FFF2-40B4-BE49-F238E27FC236}">
                <a16:creationId xmlns:a16="http://schemas.microsoft.com/office/drawing/2014/main" id="{B8DCA3D2-1C6B-4441-8974-BA607B29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36" y="2015946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:\Handel, Marked &amp; Afsaetning\Afsaetning\Mad, Måltider og Ernæring\Frugt og Grønt\Billeder\Mængder\Behandlede\Grove grøntsager\blomkaal.jpg">
            <a:extLst>
              <a:ext uri="{FF2B5EF4-FFF2-40B4-BE49-F238E27FC236}">
                <a16:creationId xmlns:a16="http://schemas.microsoft.com/office/drawing/2014/main" id="{8DD19F58-4E40-42EB-ADF1-BB8990230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4369493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S:\Handel, Marked &amp; Afsaetning\Afsaetning\Mad, Måltider og Ernæring\Frugt og Grønt\Billeder\Mængder\Behandlede\Grove grøntsager\broccoli.jpg">
            <a:extLst>
              <a:ext uri="{FF2B5EF4-FFF2-40B4-BE49-F238E27FC236}">
                <a16:creationId xmlns:a16="http://schemas.microsoft.com/office/drawing/2014/main" id="{2E157AA2-8628-4E8A-B8B6-98FD5FF1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28" y="4369492"/>
            <a:ext cx="1766238" cy="17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S:\Handel, Marked &amp; Afsaetning\Afsaetning\Mad, Måltider og Ernæring\Frugt og Grønt\Billeder\Mængder\Behandlede\Grove grøntsager\hvidkaal_varm.jpg">
            <a:extLst>
              <a:ext uri="{FF2B5EF4-FFF2-40B4-BE49-F238E27FC236}">
                <a16:creationId xmlns:a16="http://schemas.microsoft.com/office/drawing/2014/main" id="{AAA58B69-C611-40D7-B4F2-87F40B8C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14" y="4369492"/>
            <a:ext cx="1766238" cy="17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S:\Handel, Marked &amp; Afsaetning\Afsaetning\Mad, Måltider og Ernæring\Frugt og Grønt\Billeder\Mængder\Behandlede\Grove grøntsager\hviskaal_raa.jpg">
            <a:extLst>
              <a:ext uri="{FF2B5EF4-FFF2-40B4-BE49-F238E27FC236}">
                <a16:creationId xmlns:a16="http://schemas.microsoft.com/office/drawing/2014/main" id="{50436DD2-B6EC-44B9-A859-8690B2D7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96" y="4369492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">
            <a:extLst>
              <a:ext uri="{FF2B5EF4-FFF2-40B4-BE49-F238E27FC236}">
                <a16:creationId xmlns:a16="http://schemas.microsoft.com/office/drawing/2014/main" id="{BDDE6979-1119-4DE0-8B44-DA7078E3397D}"/>
              </a:ext>
            </a:extLst>
          </p:cNvPr>
          <p:cNvSpPr txBox="1"/>
          <p:nvPr/>
        </p:nvSpPr>
        <p:spPr>
          <a:xfrm>
            <a:off x="1044110" y="378876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Frosne ærter</a:t>
            </a:r>
          </a:p>
        </p:txBody>
      </p:sp>
      <p:sp>
        <p:nvSpPr>
          <p:cNvPr id="32" name="Tekstboks 4">
            <a:extLst>
              <a:ext uri="{FF2B5EF4-FFF2-40B4-BE49-F238E27FC236}">
                <a16:creationId xmlns:a16="http://schemas.microsoft.com/office/drawing/2014/main" id="{4BC6B73D-4EDC-4ABD-B62B-F58D9694271A}"/>
              </a:ext>
            </a:extLst>
          </p:cNvPr>
          <p:cNvSpPr txBox="1"/>
          <p:nvPr/>
        </p:nvSpPr>
        <p:spPr>
          <a:xfrm>
            <a:off x="3739041" y="378876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Artiskok</a:t>
            </a:r>
          </a:p>
        </p:txBody>
      </p:sp>
      <p:sp>
        <p:nvSpPr>
          <p:cNvPr id="33" name="Tekstboks 5">
            <a:extLst>
              <a:ext uri="{FF2B5EF4-FFF2-40B4-BE49-F238E27FC236}">
                <a16:creationId xmlns:a16="http://schemas.microsoft.com/office/drawing/2014/main" id="{B46A4A94-CA2D-481E-AA80-E86E05F8F7F2}"/>
              </a:ext>
            </a:extLst>
          </p:cNvPr>
          <p:cNvSpPr txBox="1"/>
          <p:nvPr/>
        </p:nvSpPr>
        <p:spPr>
          <a:xfrm>
            <a:off x="6446859" y="378876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Aubergine</a:t>
            </a:r>
          </a:p>
        </p:txBody>
      </p:sp>
      <p:sp>
        <p:nvSpPr>
          <p:cNvPr id="34" name="Tekstboks 6">
            <a:extLst>
              <a:ext uri="{FF2B5EF4-FFF2-40B4-BE49-F238E27FC236}">
                <a16:creationId xmlns:a16="http://schemas.microsoft.com/office/drawing/2014/main" id="{DB853802-F72A-415F-B230-2F2127926B05}"/>
              </a:ext>
            </a:extLst>
          </p:cNvPr>
          <p:cNvSpPr txBox="1"/>
          <p:nvPr/>
        </p:nvSpPr>
        <p:spPr>
          <a:xfrm>
            <a:off x="9165614" y="378876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Blegselleri</a:t>
            </a:r>
          </a:p>
        </p:txBody>
      </p:sp>
      <p:sp>
        <p:nvSpPr>
          <p:cNvPr id="35" name="Tekstboks 7">
            <a:extLst>
              <a:ext uri="{FF2B5EF4-FFF2-40B4-BE49-F238E27FC236}">
                <a16:creationId xmlns:a16="http://schemas.microsoft.com/office/drawing/2014/main" id="{C75E98D6-D415-4A09-B44B-BD30685A994A}"/>
              </a:ext>
            </a:extLst>
          </p:cNvPr>
          <p:cNvSpPr txBox="1"/>
          <p:nvPr/>
        </p:nvSpPr>
        <p:spPr>
          <a:xfrm>
            <a:off x="1081361" y="61423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Blomkål</a:t>
            </a:r>
          </a:p>
        </p:txBody>
      </p:sp>
      <p:sp>
        <p:nvSpPr>
          <p:cNvPr id="36" name="Tekstboks 8">
            <a:extLst>
              <a:ext uri="{FF2B5EF4-FFF2-40B4-BE49-F238E27FC236}">
                <a16:creationId xmlns:a16="http://schemas.microsoft.com/office/drawing/2014/main" id="{1840EF47-61A3-4579-8C76-E4F1A2A1D07F}"/>
              </a:ext>
            </a:extLst>
          </p:cNvPr>
          <p:cNvSpPr txBox="1"/>
          <p:nvPr/>
        </p:nvSpPr>
        <p:spPr>
          <a:xfrm>
            <a:off x="3739042" y="612354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Broccoli</a:t>
            </a:r>
          </a:p>
        </p:txBody>
      </p:sp>
      <p:sp>
        <p:nvSpPr>
          <p:cNvPr id="37" name="Tekstboks 9">
            <a:extLst>
              <a:ext uri="{FF2B5EF4-FFF2-40B4-BE49-F238E27FC236}">
                <a16:creationId xmlns:a16="http://schemas.microsoft.com/office/drawing/2014/main" id="{F84C3718-B5F4-40A7-B099-D09A53F8B088}"/>
              </a:ext>
            </a:extLst>
          </p:cNvPr>
          <p:cNvSpPr txBox="1"/>
          <p:nvPr/>
        </p:nvSpPr>
        <p:spPr>
          <a:xfrm>
            <a:off x="9125442" y="6142308"/>
            <a:ext cx="1532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Hvidkål, varmt</a:t>
            </a:r>
          </a:p>
        </p:txBody>
      </p:sp>
      <p:sp>
        <p:nvSpPr>
          <p:cNvPr id="38" name="Tekstboks 10">
            <a:extLst>
              <a:ext uri="{FF2B5EF4-FFF2-40B4-BE49-F238E27FC236}">
                <a16:creationId xmlns:a16="http://schemas.microsoft.com/office/drawing/2014/main" id="{65871375-7269-4343-AC8B-27FB62E9CC83}"/>
              </a:ext>
            </a:extLst>
          </p:cNvPr>
          <p:cNvSpPr txBox="1"/>
          <p:nvPr/>
        </p:nvSpPr>
        <p:spPr>
          <a:xfrm>
            <a:off x="6446859" y="6142308"/>
            <a:ext cx="87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Hvidkål</a:t>
            </a:r>
          </a:p>
        </p:txBody>
      </p:sp>
    </p:spTree>
    <p:extLst>
      <p:ext uri="{BB962C8B-B14F-4D97-AF65-F5344CB8AC3E}">
        <p14:creationId xmlns:p14="http://schemas.microsoft.com/office/powerpoint/2010/main" val="142862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fortsat: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3" name="Picture 2" descr="S:\Handel, Marked &amp; Afsaetning\Afsaetning\Mad, Måltider og Ernæring\Frugt og Grønt\Billeder\Mængder\Behandlede\Grove grøntsager\aerter_frosne.jpg">
            <a:extLst>
              <a:ext uri="{FF2B5EF4-FFF2-40B4-BE49-F238E27FC236}">
                <a16:creationId xmlns:a16="http://schemas.microsoft.com/office/drawing/2014/main" id="{27D34430-62BE-4186-BECE-5B1CF19C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8" y="2017587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:\Handel, Marked &amp; Afsaetning\Afsaetning\Mad, Måltider og Ernæring\Frugt og Grønt\Billeder\Mængder\Behandlede\Grove grøntsager\gulerod.jpg">
            <a:extLst>
              <a:ext uri="{FF2B5EF4-FFF2-40B4-BE49-F238E27FC236}">
                <a16:creationId xmlns:a16="http://schemas.microsoft.com/office/drawing/2014/main" id="{21EB7692-350C-459A-B81B-2D962E5E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61" y="2015946"/>
            <a:ext cx="1772815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S:\Handel, Marked &amp; Afsaetning\Afsaetning\Mad, Måltider og Ernæring\Frugt og Grønt\Billeder\Mængder\Behandlede\Grove grøntsager\jordskokker.jpg">
            <a:extLst>
              <a:ext uri="{FF2B5EF4-FFF2-40B4-BE49-F238E27FC236}">
                <a16:creationId xmlns:a16="http://schemas.microsoft.com/office/drawing/2014/main" id="{F2540335-E433-4C19-A79D-A614A077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2015946"/>
            <a:ext cx="1772815" cy="17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:\Handel, Marked &amp; Afsaetning\Afsaetning\Mad, Måltider og Ernæring\Frugt og Grønt\Billeder\Mængder\Behandlede\Grove grøntsager\kinakaal.jpg">
            <a:extLst>
              <a:ext uri="{FF2B5EF4-FFF2-40B4-BE49-F238E27FC236}">
                <a16:creationId xmlns:a16="http://schemas.microsoft.com/office/drawing/2014/main" id="{310599F3-3FF5-4EC0-8665-B9A4140D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9" y="2015946"/>
            <a:ext cx="1772814" cy="17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S:\Handel, Marked &amp; Afsaetning\Afsaetning\Mad, Måltider og Ernæring\Frugt og Grønt\Billeder\Mængder\Behandlede\Grove grøntsager\knoldselleri.jpg">
            <a:extLst>
              <a:ext uri="{FF2B5EF4-FFF2-40B4-BE49-F238E27FC236}">
                <a16:creationId xmlns:a16="http://schemas.microsoft.com/office/drawing/2014/main" id="{8E44FB8B-CF07-437C-A15F-6EA186E1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13" y="2015946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S:\Handel, Marked &amp; Afsaetning\Afsaetning\Mad, Måltider og Ernæring\Frugt og Grønt\Billeder\Mængder\Behandlede\Grove grøntsager\loeg_foraars.jpg">
            <a:extLst>
              <a:ext uri="{FF2B5EF4-FFF2-40B4-BE49-F238E27FC236}">
                <a16:creationId xmlns:a16="http://schemas.microsoft.com/office/drawing/2014/main" id="{1A285DDA-AD35-4A24-B8E8-677DF358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54" y="4364336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S:\Handel, Marked &amp; Afsaetning\Afsaetning\Mad, Måltider og Ernæring\Frugt og Grønt\Billeder\Mængder\Behandlede\Grove grøntsager\loeg_smaa.jpg">
            <a:extLst>
              <a:ext uri="{FF2B5EF4-FFF2-40B4-BE49-F238E27FC236}">
                <a16:creationId xmlns:a16="http://schemas.microsoft.com/office/drawing/2014/main" id="{D037DE56-4442-4E46-BE00-80C1479B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31" y="4362219"/>
            <a:ext cx="1778823" cy="17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S:\Handel, Marked &amp; Afsaetning\Afsaetning\Mad, Måltider og Ernæring\Frugt og Grønt\Billeder\Mængder\Behandlede\Grove grøntsager\loeg_stort.jpg">
            <a:extLst>
              <a:ext uri="{FF2B5EF4-FFF2-40B4-BE49-F238E27FC236}">
                <a16:creationId xmlns:a16="http://schemas.microsoft.com/office/drawing/2014/main" id="{A906D5E2-FE67-47F3-9808-8A791277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9" y="4362220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S:\Handel, Marked &amp; Afsaetning\Afsaetning\Mad, Måltider og Ernæring\Frugt og Grønt\Billeder\Mængder\Behandlede\Grove grøntsager\majroer.jpg">
            <a:extLst>
              <a:ext uri="{FF2B5EF4-FFF2-40B4-BE49-F238E27FC236}">
                <a16:creationId xmlns:a16="http://schemas.microsoft.com/office/drawing/2014/main" id="{0AD9D4F0-75AD-4E03-8EAD-E65EDAD5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13" y="4362219"/>
            <a:ext cx="1770698" cy="1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kstboks 3">
            <a:extLst>
              <a:ext uri="{FF2B5EF4-FFF2-40B4-BE49-F238E27FC236}">
                <a16:creationId xmlns:a16="http://schemas.microsoft.com/office/drawing/2014/main" id="{C07C4963-181A-447A-9D09-587E11CAA1E6}"/>
              </a:ext>
            </a:extLst>
          </p:cNvPr>
          <p:cNvSpPr txBox="1"/>
          <p:nvPr/>
        </p:nvSpPr>
        <p:spPr>
          <a:xfrm>
            <a:off x="1067851" y="3763925"/>
            <a:ext cx="102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Gulerod</a:t>
            </a:r>
          </a:p>
        </p:txBody>
      </p:sp>
      <p:sp>
        <p:nvSpPr>
          <p:cNvPr id="57" name="Tekstboks 4">
            <a:extLst>
              <a:ext uri="{FF2B5EF4-FFF2-40B4-BE49-F238E27FC236}">
                <a16:creationId xmlns:a16="http://schemas.microsoft.com/office/drawing/2014/main" id="{594B48BA-1624-43AE-A061-38BC11CC3457}"/>
              </a:ext>
            </a:extLst>
          </p:cNvPr>
          <p:cNvSpPr txBox="1"/>
          <p:nvPr/>
        </p:nvSpPr>
        <p:spPr>
          <a:xfrm>
            <a:off x="3773831" y="3759616"/>
            <a:ext cx="145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Jordskokker</a:t>
            </a:r>
          </a:p>
        </p:txBody>
      </p:sp>
      <p:sp>
        <p:nvSpPr>
          <p:cNvPr id="58" name="Tekstboks 5">
            <a:extLst>
              <a:ext uri="{FF2B5EF4-FFF2-40B4-BE49-F238E27FC236}">
                <a16:creationId xmlns:a16="http://schemas.microsoft.com/office/drawing/2014/main" id="{314A8F61-967A-47D1-A611-4F6899FB0C96}"/>
              </a:ext>
            </a:extLst>
          </p:cNvPr>
          <p:cNvSpPr txBox="1"/>
          <p:nvPr/>
        </p:nvSpPr>
        <p:spPr>
          <a:xfrm>
            <a:off x="6549235" y="3757356"/>
            <a:ext cx="95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Kinakål</a:t>
            </a:r>
          </a:p>
        </p:txBody>
      </p:sp>
      <p:sp>
        <p:nvSpPr>
          <p:cNvPr id="59" name="Tekstboks 6">
            <a:extLst>
              <a:ext uri="{FF2B5EF4-FFF2-40B4-BE49-F238E27FC236}">
                <a16:creationId xmlns:a16="http://schemas.microsoft.com/office/drawing/2014/main" id="{16D93CBA-DA21-4205-A4DC-CC9A3054BB0C}"/>
              </a:ext>
            </a:extLst>
          </p:cNvPr>
          <p:cNvSpPr txBox="1"/>
          <p:nvPr/>
        </p:nvSpPr>
        <p:spPr>
          <a:xfrm>
            <a:off x="9247713" y="3766948"/>
            <a:ext cx="140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Knoldselleri</a:t>
            </a:r>
          </a:p>
        </p:txBody>
      </p:sp>
      <p:sp>
        <p:nvSpPr>
          <p:cNvPr id="60" name="Tekstboks 7">
            <a:extLst>
              <a:ext uri="{FF2B5EF4-FFF2-40B4-BE49-F238E27FC236}">
                <a16:creationId xmlns:a16="http://schemas.microsoft.com/office/drawing/2014/main" id="{2213096F-1C8B-450B-ADD6-1686157AC441}"/>
              </a:ext>
            </a:extLst>
          </p:cNvPr>
          <p:cNvSpPr txBox="1"/>
          <p:nvPr/>
        </p:nvSpPr>
        <p:spPr>
          <a:xfrm>
            <a:off x="1018502" y="6144738"/>
            <a:ext cx="119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Forårsløg</a:t>
            </a:r>
          </a:p>
        </p:txBody>
      </p:sp>
      <p:sp>
        <p:nvSpPr>
          <p:cNvPr id="61" name="Tekstboks 8">
            <a:extLst>
              <a:ext uri="{FF2B5EF4-FFF2-40B4-BE49-F238E27FC236}">
                <a16:creationId xmlns:a16="http://schemas.microsoft.com/office/drawing/2014/main" id="{E342AE21-6552-4572-A387-DDFE172E1A10}"/>
              </a:ext>
            </a:extLst>
          </p:cNvPr>
          <p:cNvSpPr txBox="1"/>
          <p:nvPr/>
        </p:nvSpPr>
        <p:spPr>
          <a:xfrm>
            <a:off x="3777030" y="6144738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Små løg</a:t>
            </a:r>
          </a:p>
        </p:txBody>
      </p:sp>
      <p:sp>
        <p:nvSpPr>
          <p:cNvPr id="62" name="Tekstboks 9">
            <a:extLst>
              <a:ext uri="{FF2B5EF4-FFF2-40B4-BE49-F238E27FC236}">
                <a16:creationId xmlns:a16="http://schemas.microsoft.com/office/drawing/2014/main" id="{D31AD72E-64AC-4F72-B56C-D91CB1ECAB98}"/>
              </a:ext>
            </a:extLst>
          </p:cNvPr>
          <p:cNvSpPr txBox="1"/>
          <p:nvPr/>
        </p:nvSpPr>
        <p:spPr>
          <a:xfrm>
            <a:off x="6584907" y="6144738"/>
            <a:ext cx="10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Stort løg</a:t>
            </a:r>
          </a:p>
        </p:txBody>
      </p:sp>
      <p:sp>
        <p:nvSpPr>
          <p:cNvPr id="63" name="Tekstboks 10">
            <a:extLst>
              <a:ext uri="{FF2B5EF4-FFF2-40B4-BE49-F238E27FC236}">
                <a16:creationId xmlns:a16="http://schemas.microsoft.com/office/drawing/2014/main" id="{50B30FC1-C826-4037-BAEE-46867200F8FC}"/>
              </a:ext>
            </a:extLst>
          </p:cNvPr>
          <p:cNvSpPr txBox="1"/>
          <p:nvPr/>
        </p:nvSpPr>
        <p:spPr>
          <a:xfrm>
            <a:off x="9163314" y="6144738"/>
            <a:ext cx="98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Majroer</a:t>
            </a:r>
          </a:p>
        </p:txBody>
      </p:sp>
    </p:spTree>
    <p:extLst>
      <p:ext uri="{BB962C8B-B14F-4D97-AF65-F5344CB8AC3E}">
        <p14:creationId xmlns:p14="http://schemas.microsoft.com/office/powerpoint/2010/main" val="429289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100 g frugt svarer til: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1" name="Picture 2" descr="S:\Handel, Marked &amp; Afsaetning\Afsaetning\Mad, Måltider og Ernæring\Frugt og Grønt\Billeder\Mængder\Behandlede\frugter\banan.jpg">
            <a:extLst>
              <a:ext uri="{FF2B5EF4-FFF2-40B4-BE49-F238E27FC236}">
                <a16:creationId xmlns:a16="http://schemas.microsoft.com/office/drawing/2014/main" id="{07F0E9E2-121B-443F-8E7B-DA09EC95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8" y="2011815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S:\Handel, Marked &amp; Afsaetning\Afsaetning\Mad, Måltider og Ernæring\Frugt og Grønt\Billeder\Mængder\Behandlede\frugter\blommer_blaa.jpg">
            <a:extLst>
              <a:ext uri="{FF2B5EF4-FFF2-40B4-BE49-F238E27FC236}">
                <a16:creationId xmlns:a16="http://schemas.microsoft.com/office/drawing/2014/main" id="{3A2A6A9B-0650-48A2-80C9-F7672522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66" y="2005639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:\Handel, Marked &amp; Afsaetning\Afsaetning\Mad, Måltider og Ernæring\Frugt og Grønt\Billeder\Mængder\Behandlede\frugter\blommer_victoria.jpg">
            <a:extLst>
              <a:ext uri="{FF2B5EF4-FFF2-40B4-BE49-F238E27FC236}">
                <a16:creationId xmlns:a16="http://schemas.microsoft.com/office/drawing/2014/main" id="{9C73784B-5B85-4A6F-8BEF-D832D5A4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78" y="2005639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:\Handel, Marked &amp; Afsaetning\Afsaetning\Mad, Måltider og Ernæring\Frugt og Grønt\Billeder\Mængder\Behandlede\frugter\fersken.jpg">
            <a:extLst>
              <a:ext uri="{FF2B5EF4-FFF2-40B4-BE49-F238E27FC236}">
                <a16:creationId xmlns:a16="http://schemas.microsoft.com/office/drawing/2014/main" id="{76EEE8C5-421F-4EAA-B0DA-9C369965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58" y="4370764"/>
            <a:ext cx="1793691" cy="1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:\Handel, Marked &amp; Afsaetning\Afsaetning\Mad, Måltider og Ernæring\Frugt og Grønt\Billeder\Mængder\Behandlede\frugter\figner.jpg">
            <a:extLst>
              <a:ext uri="{FF2B5EF4-FFF2-40B4-BE49-F238E27FC236}">
                <a16:creationId xmlns:a16="http://schemas.microsoft.com/office/drawing/2014/main" id="{16EB3BAE-E6E8-4D05-90C4-8583FF4B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88" y="4370764"/>
            <a:ext cx="1793691" cy="1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S:\Handel, Marked &amp; Afsaetning\Afsaetning\Mad, Måltider og Ernæring\Frugt og Grønt\Billeder\Mængder\Behandlede\frugter\grapefrugt.jpg">
            <a:extLst>
              <a:ext uri="{FF2B5EF4-FFF2-40B4-BE49-F238E27FC236}">
                <a16:creationId xmlns:a16="http://schemas.microsoft.com/office/drawing/2014/main" id="{DE3C2E8F-5843-480E-ACCC-7E99EDBEC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494" y="4370764"/>
            <a:ext cx="1793691" cy="17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boks 3">
            <a:extLst>
              <a:ext uri="{FF2B5EF4-FFF2-40B4-BE49-F238E27FC236}">
                <a16:creationId xmlns:a16="http://schemas.microsoft.com/office/drawing/2014/main" id="{1070AFEC-960E-4A43-AC98-93424267270B}"/>
              </a:ext>
            </a:extLst>
          </p:cNvPr>
          <p:cNvSpPr txBox="1"/>
          <p:nvPr/>
        </p:nvSpPr>
        <p:spPr>
          <a:xfrm>
            <a:off x="1058538" y="3780468"/>
            <a:ext cx="85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Banan</a:t>
            </a:r>
          </a:p>
        </p:txBody>
      </p:sp>
      <p:sp>
        <p:nvSpPr>
          <p:cNvPr id="29" name="Tekstboks 4">
            <a:extLst>
              <a:ext uri="{FF2B5EF4-FFF2-40B4-BE49-F238E27FC236}">
                <a16:creationId xmlns:a16="http://schemas.microsoft.com/office/drawing/2014/main" id="{AB1271B6-50AF-41A1-916F-698522C2C346}"/>
              </a:ext>
            </a:extLst>
          </p:cNvPr>
          <p:cNvSpPr txBox="1"/>
          <p:nvPr/>
        </p:nvSpPr>
        <p:spPr>
          <a:xfrm>
            <a:off x="3750758" y="3780468"/>
            <a:ext cx="148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Blå blommer</a:t>
            </a:r>
          </a:p>
        </p:txBody>
      </p:sp>
      <p:sp>
        <p:nvSpPr>
          <p:cNvPr id="30" name="Tekstboks 5">
            <a:extLst>
              <a:ext uri="{FF2B5EF4-FFF2-40B4-BE49-F238E27FC236}">
                <a16:creationId xmlns:a16="http://schemas.microsoft.com/office/drawing/2014/main" id="{C81663E2-4CDA-4DA7-B74B-58966628A7AA}"/>
              </a:ext>
            </a:extLst>
          </p:cNvPr>
          <p:cNvSpPr txBox="1"/>
          <p:nvPr/>
        </p:nvSpPr>
        <p:spPr>
          <a:xfrm>
            <a:off x="6536478" y="3811246"/>
            <a:ext cx="1721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Victoria blommer</a:t>
            </a:r>
          </a:p>
        </p:txBody>
      </p:sp>
      <p:sp>
        <p:nvSpPr>
          <p:cNvPr id="31" name="Tekstboks 6">
            <a:extLst>
              <a:ext uri="{FF2B5EF4-FFF2-40B4-BE49-F238E27FC236}">
                <a16:creationId xmlns:a16="http://schemas.microsoft.com/office/drawing/2014/main" id="{D37476AC-B022-49DB-8158-09B63BCA6DBF}"/>
              </a:ext>
            </a:extLst>
          </p:cNvPr>
          <p:cNvSpPr txBox="1"/>
          <p:nvPr/>
        </p:nvSpPr>
        <p:spPr>
          <a:xfrm>
            <a:off x="9252494" y="3780468"/>
            <a:ext cx="80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Citron</a:t>
            </a:r>
          </a:p>
        </p:txBody>
      </p:sp>
      <p:sp>
        <p:nvSpPr>
          <p:cNvPr id="32" name="Tekstboks 7">
            <a:extLst>
              <a:ext uri="{FF2B5EF4-FFF2-40B4-BE49-F238E27FC236}">
                <a16:creationId xmlns:a16="http://schemas.microsoft.com/office/drawing/2014/main" id="{0D84F3E7-6B24-4ACD-BE6A-4404052D8C2E}"/>
              </a:ext>
            </a:extLst>
          </p:cNvPr>
          <p:cNvSpPr txBox="1"/>
          <p:nvPr/>
        </p:nvSpPr>
        <p:spPr>
          <a:xfrm>
            <a:off x="3750758" y="6172753"/>
            <a:ext cx="101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Fersken</a:t>
            </a:r>
          </a:p>
        </p:txBody>
      </p:sp>
      <p:sp>
        <p:nvSpPr>
          <p:cNvPr id="33" name="Tekstboks 9">
            <a:extLst>
              <a:ext uri="{FF2B5EF4-FFF2-40B4-BE49-F238E27FC236}">
                <a16:creationId xmlns:a16="http://schemas.microsoft.com/office/drawing/2014/main" id="{5B1FCCC0-7D70-4ECF-9704-49C9B06BEBDC}"/>
              </a:ext>
            </a:extLst>
          </p:cNvPr>
          <p:cNvSpPr txBox="1"/>
          <p:nvPr/>
        </p:nvSpPr>
        <p:spPr>
          <a:xfrm>
            <a:off x="6599343" y="6172753"/>
            <a:ext cx="839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Figner</a:t>
            </a:r>
          </a:p>
        </p:txBody>
      </p:sp>
      <p:sp>
        <p:nvSpPr>
          <p:cNvPr id="34" name="Tekstboks 10">
            <a:extLst>
              <a:ext uri="{FF2B5EF4-FFF2-40B4-BE49-F238E27FC236}">
                <a16:creationId xmlns:a16="http://schemas.microsoft.com/office/drawing/2014/main" id="{5E03418D-5EC0-4B73-9B28-501FB0E8C8D9}"/>
              </a:ext>
            </a:extLst>
          </p:cNvPr>
          <p:cNvSpPr txBox="1"/>
          <p:nvPr/>
        </p:nvSpPr>
        <p:spPr>
          <a:xfrm>
            <a:off x="9243582" y="6172753"/>
            <a:ext cx="128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Grapefrugt</a:t>
            </a:r>
          </a:p>
        </p:txBody>
      </p:sp>
      <p:pic>
        <p:nvPicPr>
          <p:cNvPr id="35" name="Picture 5" descr="S:\Handel, Marked &amp; Afsaetning\Afsaetning\Mad, Måltider og Ernæring\Frugt og Grønt\Billeder\Mængder\Behandlede\frugter\citron.jpg">
            <a:extLst>
              <a:ext uri="{FF2B5EF4-FFF2-40B4-BE49-F238E27FC236}">
                <a16:creationId xmlns:a16="http://schemas.microsoft.com/office/drawing/2014/main" id="{9F59C888-2D04-4E0B-A65C-B19A6A06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82" y="2005737"/>
            <a:ext cx="1774829" cy="1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:\Handel, Marked &amp; Afsaetning\Afsaetning\Mad, Måltider og Ernæring\Frugt og Grønt\Billeder\Mængder\Behandlede\frugter\paere.jpg">
            <a:extLst>
              <a:ext uri="{FF2B5EF4-FFF2-40B4-BE49-F238E27FC236}">
                <a16:creationId xmlns:a16="http://schemas.microsoft.com/office/drawing/2014/main" id="{7083887D-8BF3-47B9-80C3-F4BAD15E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38" y="4370764"/>
            <a:ext cx="1774828" cy="17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kstboks 3">
            <a:extLst>
              <a:ext uri="{FF2B5EF4-FFF2-40B4-BE49-F238E27FC236}">
                <a16:creationId xmlns:a16="http://schemas.microsoft.com/office/drawing/2014/main" id="{EDA1CE50-163B-447E-A28B-A378559C57D4}"/>
              </a:ext>
            </a:extLst>
          </p:cNvPr>
          <p:cNvSpPr txBox="1"/>
          <p:nvPr/>
        </p:nvSpPr>
        <p:spPr>
          <a:xfrm>
            <a:off x="1058538" y="617275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Pære</a:t>
            </a:r>
          </a:p>
        </p:txBody>
      </p:sp>
    </p:spTree>
    <p:extLst>
      <p:ext uri="{BB962C8B-B14F-4D97-AF65-F5344CB8AC3E}">
        <p14:creationId xmlns:p14="http://schemas.microsoft.com/office/powerpoint/2010/main" val="323729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47F28-6357-49AE-86BB-34251922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… fortsat: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D9B080-D194-42E6-9C5F-EA79301A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20" name="Picture 2" descr="S:\Handel, Marked &amp; Afsaetning\Afsaetning\Mad, Måltider og Ernæring\Frugt og Grønt\Billeder\Mængder\Behandlede\frugter\kiwi.jpg">
            <a:extLst>
              <a:ext uri="{FF2B5EF4-FFF2-40B4-BE49-F238E27FC236}">
                <a16:creationId xmlns:a16="http://schemas.microsoft.com/office/drawing/2014/main" id="{3148C07F-B3AD-4517-B050-CA14F23D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15" y="1999354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S:\Handel, Marked &amp; Afsaetning\Afsaetning\Mad, Måltider og Ernæring\Frugt og Grønt\Billeder\Mængder\Behandlede\frugter\mandarin.jpg">
            <a:extLst>
              <a:ext uri="{FF2B5EF4-FFF2-40B4-BE49-F238E27FC236}">
                <a16:creationId xmlns:a16="http://schemas.microsoft.com/office/drawing/2014/main" id="{D2B84D43-A406-4573-BC05-E3992E50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2" y="1978551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S:\Handel, Marked &amp; Afsaetning\Afsaetning\Mad, Måltider og Ernæring\Frugt og Grønt\Billeder\Mængder\Behandlede\frugter\mango.jpg">
            <a:extLst>
              <a:ext uri="{FF2B5EF4-FFF2-40B4-BE49-F238E27FC236}">
                <a16:creationId xmlns:a16="http://schemas.microsoft.com/office/drawing/2014/main" id="{A7DB7C62-9700-4CAB-9872-BF8FE1FB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66" y="1969903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S:\Handel, Marked &amp; Afsaetning\Afsaetning\Mad, Måltider og Ernæring\Frugt og Grønt\Billeder\Mængder\Behandlede\frugter\melon_cantalope.jpg">
            <a:extLst>
              <a:ext uri="{FF2B5EF4-FFF2-40B4-BE49-F238E27FC236}">
                <a16:creationId xmlns:a16="http://schemas.microsoft.com/office/drawing/2014/main" id="{ADA992E1-F6F8-4A82-93F8-50E28E3B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13" y="1999261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S:\Handel, Marked &amp; Afsaetning\Afsaetning\Mad, Måltider og Ernæring\Frugt og Grønt\Billeder\Mængder\Behandlede\frugter\melon_vand.jpg">
            <a:extLst>
              <a:ext uri="{FF2B5EF4-FFF2-40B4-BE49-F238E27FC236}">
                <a16:creationId xmlns:a16="http://schemas.microsoft.com/office/drawing/2014/main" id="{A9B71FC4-8459-4C96-B123-25BB0382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66" y="4399937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S:\Handel, Marked &amp; Afsaetning\Afsaetning\Mad, Måltider og Ernæring\Frugt og Grønt\Billeder\Mængder\Behandlede\frugter\nectariner.jpg">
            <a:extLst>
              <a:ext uri="{FF2B5EF4-FFF2-40B4-BE49-F238E27FC236}">
                <a16:creationId xmlns:a16="http://schemas.microsoft.com/office/drawing/2014/main" id="{6F750908-15C5-49CD-A503-ED27C6DC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13" y="4399937"/>
            <a:ext cx="1770112" cy="17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kstboks 3">
            <a:extLst>
              <a:ext uri="{FF2B5EF4-FFF2-40B4-BE49-F238E27FC236}">
                <a16:creationId xmlns:a16="http://schemas.microsoft.com/office/drawing/2014/main" id="{0E35BE33-1CA0-447A-9035-8CE34BA2F863}"/>
              </a:ext>
            </a:extLst>
          </p:cNvPr>
          <p:cNvSpPr txBox="1"/>
          <p:nvPr/>
        </p:nvSpPr>
        <p:spPr>
          <a:xfrm>
            <a:off x="1090215" y="377307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Kiwi</a:t>
            </a:r>
          </a:p>
        </p:txBody>
      </p:sp>
      <p:sp>
        <p:nvSpPr>
          <p:cNvPr id="45" name="Tekstboks 4">
            <a:extLst>
              <a:ext uri="{FF2B5EF4-FFF2-40B4-BE49-F238E27FC236}">
                <a16:creationId xmlns:a16="http://schemas.microsoft.com/office/drawing/2014/main" id="{5614C444-4D19-408E-9E0C-07C199DDFB6F}"/>
              </a:ext>
            </a:extLst>
          </p:cNvPr>
          <p:cNvSpPr txBox="1"/>
          <p:nvPr/>
        </p:nvSpPr>
        <p:spPr>
          <a:xfrm>
            <a:off x="3769681" y="377207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Mandarin</a:t>
            </a:r>
          </a:p>
        </p:txBody>
      </p:sp>
      <p:sp>
        <p:nvSpPr>
          <p:cNvPr id="46" name="Tekstboks 5">
            <a:extLst>
              <a:ext uri="{FF2B5EF4-FFF2-40B4-BE49-F238E27FC236}">
                <a16:creationId xmlns:a16="http://schemas.microsoft.com/office/drawing/2014/main" id="{661EC1AA-A1D9-49FF-8928-06DA4022D942}"/>
              </a:ext>
            </a:extLst>
          </p:cNvPr>
          <p:cNvSpPr txBox="1"/>
          <p:nvPr/>
        </p:nvSpPr>
        <p:spPr>
          <a:xfrm>
            <a:off x="6579566" y="37492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Mango</a:t>
            </a:r>
          </a:p>
        </p:txBody>
      </p:sp>
      <p:sp>
        <p:nvSpPr>
          <p:cNvPr id="47" name="Tekstboks 6">
            <a:extLst>
              <a:ext uri="{FF2B5EF4-FFF2-40B4-BE49-F238E27FC236}">
                <a16:creationId xmlns:a16="http://schemas.microsoft.com/office/drawing/2014/main" id="{D4E45E47-F521-44E4-984F-BC0EF9ECD7C6}"/>
              </a:ext>
            </a:extLst>
          </p:cNvPr>
          <p:cNvSpPr txBox="1"/>
          <p:nvPr/>
        </p:nvSpPr>
        <p:spPr>
          <a:xfrm>
            <a:off x="9347913" y="3772972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Cantalopemelon</a:t>
            </a:r>
            <a:endParaRPr lang="da-DK" sz="1600" dirty="0"/>
          </a:p>
        </p:txBody>
      </p:sp>
      <p:sp>
        <p:nvSpPr>
          <p:cNvPr id="48" name="Tekstboks 7">
            <a:extLst>
              <a:ext uri="{FF2B5EF4-FFF2-40B4-BE49-F238E27FC236}">
                <a16:creationId xmlns:a16="http://schemas.microsoft.com/office/drawing/2014/main" id="{240A51D6-3891-4FF4-AE70-9A3DA7C6E7CB}"/>
              </a:ext>
            </a:extLst>
          </p:cNvPr>
          <p:cNvSpPr txBox="1"/>
          <p:nvPr/>
        </p:nvSpPr>
        <p:spPr>
          <a:xfrm>
            <a:off x="1042474" y="617705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Honningmelon</a:t>
            </a:r>
          </a:p>
        </p:txBody>
      </p:sp>
      <p:sp>
        <p:nvSpPr>
          <p:cNvPr id="49" name="Tekstboks 8">
            <a:extLst>
              <a:ext uri="{FF2B5EF4-FFF2-40B4-BE49-F238E27FC236}">
                <a16:creationId xmlns:a16="http://schemas.microsoft.com/office/drawing/2014/main" id="{E9F29253-5D67-4B6F-9C77-72F0DB4DD65F}"/>
              </a:ext>
            </a:extLst>
          </p:cNvPr>
          <p:cNvSpPr txBox="1"/>
          <p:nvPr/>
        </p:nvSpPr>
        <p:spPr>
          <a:xfrm>
            <a:off x="3805998" y="61713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Netmelon</a:t>
            </a:r>
          </a:p>
        </p:txBody>
      </p:sp>
      <p:sp>
        <p:nvSpPr>
          <p:cNvPr id="50" name="Tekstboks 9">
            <a:extLst>
              <a:ext uri="{FF2B5EF4-FFF2-40B4-BE49-F238E27FC236}">
                <a16:creationId xmlns:a16="http://schemas.microsoft.com/office/drawing/2014/main" id="{9E75D25D-CE19-4A5E-A47A-A77E97A3BAA7}"/>
              </a:ext>
            </a:extLst>
          </p:cNvPr>
          <p:cNvSpPr txBox="1"/>
          <p:nvPr/>
        </p:nvSpPr>
        <p:spPr>
          <a:xfrm>
            <a:off x="6592963" y="6167459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Vandmelon</a:t>
            </a:r>
          </a:p>
        </p:txBody>
      </p:sp>
      <p:sp>
        <p:nvSpPr>
          <p:cNvPr id="51" name="Tekstboks 10">
            <a:extLst>
              <a:ext uri="{FF2B5EF4-FFF2-40B4-BE49-F238E27FC236}">
                <a16:creationId xmlns:a16="http://schemas.microsoft.com/office/drawing/2014/main" id="{2A08828D-D5B8-4BAB-AD64-414F0547BB40}"/>
              </a:ext>
            </a:extLst>
          </p:cNvPr>
          <p:cNvSpPr txBox="1"/>
          <p:nvPr/>
        </p:nvSpPr>
        <p:spPr>
          <a:xfrm>
            <a:off x="9295349" y="616745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Nektarin</a:t>
            </a:r>
          </a:p>
        </p:txBody>
      </p:sp>
      <p:pic>
        <p:nvPicPr>
          <p:cNvPr id="53" name="Picture 6" descr="S:\Handel, Marked &amp; Afsaetning\Afsaetning\Mad, Måltider og Ernæring\Frugt og Grønt\Billeder\Mængder\Behandlede\frugter\melon_honning.jpg">
            <a:extLst>
              <a:ext uri="{FF2B5EF4-FFF2-40B4-BE49-F238E27FC236}">
                <a16:creationId xmlns:a16="http://schemas.microsoft.com/office/drawing/2014/main" id="{6F1DFB6C-6C5D-4200-9E6E-0A5C22F8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09" y="4399937"/>
            <a:ext cx="1767522" cy="17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S:\Handel, Marked &amp; Afsaetning\Afsaetning\Mad, Måltider og Ernæring\Frugt og Grønt\Billeder\Mængder\Behandlede\frugter\melon_net.jpg">
            <a:extLst>
              <a:ext uri="{FF2B5EF4-FFF2-40B4-BE49-F238E27FC236}">
                <a16:creationId xmlns:a16="http://schemas.microsoft.com/office/drawing/2014/main" id="{8CE99255-74B2-4E52-9777-73B37515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2" y="4399937"/>
            <a:ext cx="1767522" cy="17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0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06FB1-47BA-467C-AA06-70F0DA07C0B4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Frugt og grønt</vt:lpstr>
      <vt:lpstr>600 g frugt og grønt svarer til:</vt:lpstr>
      <vt:lpstr>100 g bær svarer til:</vt:lpstr>
      <vt:lpstr>100 g fine grøntsager svarer til:</vt:lpstr>
      <vt:lpstr>… fortsat:</vt:lpstr>
      <vt:lpstr>100 g grove grøntsager svarer til:</vt:lpstr>
      <vt:lpstr>… fortsat:</vt:lpstr>
      <vt:lpstr>100 g frugt svarer til:</vt:lpstr>
      <vt:lpstr>… fortsat:</vt:lpstr>
      <vt:lpstr>100 ml juice svarer til: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Celina Juul Olsen</cp:lastModifiedBy>
  <cp:revision>54</cp:revision>
  <dcterms:created xsi:type="dcterms:W3CDTF">2018-11-29T10:41:33Z</dcterms:created>
  <dcterms:modified xsi:type="dcterms:W3CDTF">2025-08-05T12:38:42Z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