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8.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notesSlides/notesSlide6.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10.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11.xml" ContentType="application/vnd.openxmlformats-officedocument.drawingml.chartshapes+xml"/>
  <Override PartName="/ppt/charts/chart21.xml" ContentType="application/vnd.openxmlformats-officedocument.drawingml.chart+xml"/>
  <Override PartName="/ppt/theme/themeOverride21.xml" ContentType="application/vnd.openxmlformats-officedocument.themeOverride+xml"/>
  <Override PartName="/ppt/notesSlides/notesSlide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notesSlides/notesSlide9.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drawings/drawing12.xml" ContentType="application/vnd.openxmlformats-officedocument.drawingml.chartshapes+xml"/>
  <Override PartName="/ppt/notesSlides/notesSlide10.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13.xml" ContentType="application/vnd.openxmlformats-officedocument.drawingml.chartshapes+xml"/>
  <Override PartName="/ppt/notesSlides/notesSlide11.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14.xml" ContentType="application/vnd.openxmlformats-officedocument.drawingml.chartshapes+xml"/>
  <Override PartName="/ppt/notesSlides/notesSlide12.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15.xml" ContentType="application/vnd.openxmlformats-officedocument.drawingml.chartshapes+xml"/>
  <Override PartName="/ppt/notesSlides/notesSlide13.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16.xml" ContentType="application/vnd.openxmlformats-officedocument.drawingml.chartshapes+xml"/>
  <Override PartName="/ppt/notesSlides/notesSlide14.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drawings/drawing17.xml" ContentType="application/vnd.openxmlformats-officedocument.drawingml.chartshapes+xml"/>
  <Override PartName="/ppt/notesSlides/notesSlide15.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18.xml" ContentType="application/vnd.openxmlformats-officedocument.drawingml.chartshapes+xml"/>
  <Override PartName="/ppt/notesSlides/notesSlide16.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drawings/drawing19.xml" ContentType="application/vnd.openxmlformats-officedocument.drawingml.chartshapes+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66"/>
  </p:notesMasterIdLst>
  <p:sldIdLst>
    <p:sldId id="298" r:id="rId5"/>
    <p:sldId id="301" r:id="rId6"/>
    <p:sldId id="2147470361" r:id="rId7"/>
    <p:sldId id="2147470092" r:id="rId8"/>
    <p:sldId id="2147470356" r:id="rId9"/>
    <p:sldId id="2147470324" r:id="rId10"/>
    <p:sldId id="2147470170" r:id="rId11"/>
    <p:sldId id="2147470173" r:id="rId12"/>
    <p:sldId id="2147470176" r:id="rId13"/>
    <p:sldId id="2147470332" r:id="rId14"/>
    <p:sldId id="2147470331" r:id="rId15"/>
    <p:sldId id="2147470107" r:id="rId16"/>
    <p:sldId id="2147470191" r:id="rId17"/>
    <p:sldId id="2147470338" r:id="rId18"/>
    <p:sldId id="2147470342" r:id="rId19"/>
    <p:sldId id="2147470340" r:id="rId20"/>
    <p:sldId id="2147470341" r:id="rId21"/>
    <p:sldId id="2147470197" r:id="rId22"/>
    <p:sldId id="2147470200" r:id="rId23"/>
    <p:sldId id="2147470203" r:id="rId24"/>
    <p:sldId id="2147470339" r:id="rId25"/>
    <p:sldId id="2147470236" r:id="rId26"/>
    <p:sldId id="2147470239" r:id="rId27"/>
    <p:sldId id="2147470242" r:id="rId28"/>
    <p:sldId id="2147470359" r:id="rId29"/>
    <p:sldId id="2147470353" r:id="rId30"/>
    <p:sldId id="2147470354" r:id="rId31"/>
    <p:sldId id="2147470325" r:id="rId32"/>
    <p:sldId id="2147470287" r:id="rId33"/>
    <p:sldId id="2147470362" r:id="rId34"/>
    <p:sldId id="2147470363" r:id="rId35"/>
    <p:sldId id="2147470364" r:id="rId36"/>
    <p:sldId id="2147470365" r:id="rId37"/>
    <p:sldId id="2147470366" r:id="rId38"/>
    <p:sldId id="2147470367" r:id="rId39"/>
    <p:sldId id="2147470368" r:id="rId40"/>
    <p:sldId id="2147470369" r:id="rId41"/>
    <p:sldId id="2147470370" r:id="rId42"/>
    <p:sldId id="2147470371" r:id="rId43"/>
    <p:sldId id="2147470357" r:id="rId44"/>
    <p:sldId id="2147470343" r:id="rId45"/>
    <p:sldId id="2147470323" r:id="rId46"/>
    <p:sldId id="2147470135" r:id="rId47"/>
    <p:sldId id="2147470167" r:id="rId48"/>
    <p:sldId id="2147470348" r:id="rId49"/>
    <p:sldId id="2147470349" r:id="rId50"/>
    <p:sldId id="2147470351" r:id="rId51"/>
    <p:sldId id="2147470347" r:id="rId52"/>
    <p:sldId id="2147470346" r:id="rId53"/>
    <p:sldId id="2147470345" r:id="rId54"/>
    <p:sldId id="2147470350" r:id="rId55"/>
    <p:sldId id="2147470344" r:id="rId56"/>
    <p:sldId id="2147470299" r:id="rId57"/>
    <p:sldId id="2147470302" r:id="rId58"/>
    <p:sldId id="2147470308" r:id="rId59"/>
    <p:sldId id="2147470320" r:id="rId60"/>
    <p:sldId id="2147470317" r:id="rId61"/>
    <p:sldId id="2147470305" r:id="rId62"/>
    <p:sldId id="2147470314" r:id="rId63"/>
    <p:sldId id="2147470311" r:id="rId64"/>
    <p:sldId id="2147470360" r:id="rId65"/>
  </p:sldIdLst>
  <p:sldSz cx="12192000" cy="6858000"/>
  <p:notesSz cx="6858000" cy="9144000"/>
  <p:embeddedFontLst>
    <p:embeddedFont>
      <p:font typeface="LFPressSansOffc" panose="00000500000000000000" pitchFamily="50" charset="0"/>
      <p:regular r:id="rId67"/>
      <p:bold r:id="rId68"/>
      <p:italic r:id="rId69"/>
      <p:boldItalic r:id="rId70"/>
    </p:embeddedFont>
    <p:embeddedFont>
      <p:font typeface="LFPressSansOffc dBold" panose="00000700000000000000" pitchFamily="50" charset="0"/>
      <p:regular r:id="rId71"/>
      <p:bold r:id="rId72"/>
      <p:italic r:id="rId73"/>
      <p:boldItalic r:id="rId74"/>
    </p:embeddedFont>
    <p:embeddedFont>
      <p:font typeface="LFPressSerifOffc" panose="00000500000000000000" pitchFamily="50" charset="0"/>
      <p:regular r:id="rId75"/>
      <p:bold r:id="rId76"/>
      <p:italic r:id="rId77"/>
      <p:boldItalic r:id="rId78"/>
    </p:embeddedFont>
    <p:embeddedFont>
      <p:font typeface="LFPressSerifOffc Black" panose="00000A00000000000000" pitchFamily="50" charset="0"/>
      <p:bold r:id="rId79"/>
      <p:italic r:id="rId80"/>
      <p:boldItalic r:id="rId81"/>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3" userDrawn="1">
          <p15:clr>
            <a:srgbClr val="A4A3A4"/>
          </p15:clr>
        </p15:guide>
        <p15:guide id="2" orient="horz" pos="1593" userDrawn="1">
          <p15:clr>
            <a:srgbClr val="A4A3A4"/>
          </p15:clr>
        </p15:guide>
        <p15:guide id="3" pos="7318" userDrawn="1">
          <p15:clr>
            <a:srgbClr val="A4A3A4"/>
          </p15:clr>
        </p15:guide>
        <p15:guide id="4" pos="6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6A784B-225D-30E4-EA99-2A2BCA23B05F}" name="Maria Lund Sørensen" initials="ML" userId="S::mls@voxmeter.dk::0c797bad-1380-4edc-a913-71efb25bad64" providerId="AD"/>
  <p188:author id="{78F27F86-B8A4-2909-B7CD-A1D130B8176B}" name="Mikael Hansen" initials="MH" userId="S::mikael.hansen@voxmeter.dk::095576d6-741f-40d5-9b14-bfa6049edbd7" providerId="AD"/>
  <p188:author id="{6239739D-4FD9-D741-9F71-0D4CE6D69D57}" name="Cecilie Pauludan Madsen" initials="CP" userId="S::cpm@voxmeter.dk::7752f7c1-e296-4338-a366-964028b50701" providerId="AD"/>
  <p188:author id="{8E6FEBD1-A992-992F-84D3-2F79EBDF3197}" name="Pernille Bertram-Larsen" initials="PB" userId="S::pbl@voxmeter.dk::2f55e99b-b291-4a20-a577-3c8988b610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08F"/>
    <a:srgbClr val="C9E7D4"/>
    <a:srgbClr val="89BEE7"/>
    <a:srgbClr val="CECEC8"/>
    <a:srgbClr val="66BC84"/>
    <a:srgbClr val="F6C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08" y="1146"/>
      </p:cViewPr>
      <p:guideLst>
        <p:guide orient="horz" pos="3443"/>
        <p:guide orient="horz" pos="1593"/>
        <p:guide pos="7318"/>
        <p:guide pos="6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2.fntdata"/><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0.fntdata"/><Relationship Id="rId7" Type="http://schemas.openxmlformats.org/officeDocument/2006/relationships/slide" Target="slides/slide3.xml"/><Relationship Id="rId71" Type="http://schemas.openxmlformats.org/officeDocument/2006/relationships/font" Target="fonts/font5.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48843759103346E-2"/>
          <c:y val="4.5360821759259262E-2"/>
          <c:w val="0.94842243084751343"/>
          <c:h val="0.8284348958333333"/>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0"/>
            <c:invertIfNegative val="0"/>
            <c:bubble3D val="0"/>
            <c:spPr>
              <a:solidFill>
                <a:srgbClr val="66997A"/>
              </a:solidFill>
              <a:ln>
                <a:noFill/>
              </a:ln>
              <a:effectLst/>
            </c:spPr>
            <c:extLst>
              <c:ext xmlns:c16="http://schemas.microsoft.com/office/drawing/2014/chart" uri="{C3380CC4-5D6E-409C-BE32-E72D297353CC}">
                <c16:uniqueId val="{00000000-E70B-4B8D-9FEC-CCC874AE0A11}"/>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Ark1!$A$2:$A$6</c:f>
              <c:strCache>
                <c:ptCount val="5"/>
                <c:pt idx="0">
                  <c:v>0 gange</c:v>
                </c:pt>
                <c:pt idx="1">
                  <c:v>1-2 gange</c:v>
                </c:pt>
                <c:pt idx="2">
                  <c:v>3-4 gange</c:v>
                </c:pt>
                <c:pt idx="3">
                  <c:v>5-6 gange</c:v>
                </c:pt>
                <c:pt idx="4">
                  <c:v>7 gange</c:v>
                </c:pt>
              </c:strCache>
            </c:strRef>
          </c:cat>
          <c:val>
            <c:numRef>
              <c:f>Ark1!$B$2:$B$6</c:f>
              <c:numCache>
                <c:formatCode>0.00%</c:formatCode>
                <c:ptCount val="5"/>
                <c:pt idx="0">
                  <c:v>7.9463509319538106E-2</c:v>
                </c:pt>
                <c:pt idx="1">
                  <c:v>0.21512052448041</c:v>
                </c:pt>
                <c:pt idx="2">
                  <c:v>0.20959712767154101</c:v>
                </c:pt>
                <c:pt idx="3">
                  <c:v>0.20124754355174601</c:v>
                </c:pt>
                <c:pt idx="4">
                  <c:v>0.29457129497676499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5392324213"/>
          <c:y val="5.738572791591285E-2"/>
          <c:w val="0.54848152175908071"/>
          <c:h val="0.91684256077914084"/>
        </c:manualLayout>
      </c:layout>
      <c:barChart>
        <c:barDir val="bar"/>
        <c:grouping val="clustered"/>
        <c:varyColors val="0"/>
        <c:ser>
          <c:idx val="0"/>
          <c:order val="0"/>
          <c:tx>
            <c:strRef>
              <c:f>'Ark1'!$B$1</c:f>
              <c:strCache>
                <c:ptCount val="1"/>
              </c:strCache>
            </c:strRef>
          </c:tx>
          <c:spPr>
            <a:solidFill>
              <a:srgbClr val="66997A"/>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'Ark1'!$A$15:$A$27</c:f>
              <c:strCache>
                <c:ptCount val="13"/>
                <c:pt idx="0">
                  <c:v>Dufter godt</c:v>
                </c:pt>
                <c:pt idx="1">
                  <c:v>Nemt at finde i butikken</c:v>
                </c:pt>
                <c:pt idx="2">
                  <c:v>Sundt</c:v>
                </c:pt>
                <c:pt idx="3">
                  <c:v>Børnevenlig mad</c:v>
                </c:pt>
                <c:pt idx="4">
                  <c:v>Lavt fedtindhold</c:v>
                </c:pt>
                <c:pt idx="5">
                  <c:v>Tilpas fedtmarmorering</c:v>
                </c:pt>
                <c:pt idx="6">
                  <c:v>Mørt/ingen sener</c:v>
                </c:pt>
                <c:pt idx="7">
                  <c:v>Rig på jern</c:v>
                </c:pt>
                <c:pt idx="8">
                  <c:v>Sjovt at eksperimentere med</c:v>
                </c:pt>
                <c:pt idx="9">
                  <c:v>Bæredygtigt</c:v>
                </c:pt>
                <c:pt idx="10">
                  <c:v>Klimavenligt</c:v>
                </c:pt>
                <c:pt idx="11">
                  <c:v>Ingen af disse</c:v>
                </c:pt>
                <c:pt idx="12">
                  <c:v>Ved ikke</c:v>
                </c:pt>
              </c:strCache>
            </c:strRef>
          </c:cat>
          <c:val>
            <c:numRef>
              <c:f>'Ark1'!$B$15:$B$27</c:f>
              <c:numCache>
                <c:formatCode>General</c:formatCode>
                <c:ptCount val="13"/>
                <c:pt idx="0">
                  <c:v>0.146071042560357</c:v>
                </c:pt>
                <c:pt idx="1">
                  <c:v>0.13040008825910501</c:v>
                </c:pt>
                <c:pt idx="2">
                  <c:v>0.12622786597614499</c:v>
                </c:pt>
                <c:pt idx="3">
                  <c:v>0.11574074969316001</c:v>
                </c:pt>
                <c:pt idx="4">
                  <c:v>9.0344987285954206E-2</c:v>
                </c:pt>
                <c:pt idx="5">
                  <c:v>7.7942166232916499E-2</c:v>
                </c:pt>
                <c:pt idx="6">
                  <c:v>7.2899183082562699E-2</c:v>
                </c:pt>
                <c:pt idx="7">
                  <c:v>6.2986373293422798E-2</c:v>
                </c:pt>
                <c:pt idx="8">
                  <c:v>6.2984708165332096E-2</c:v>
                </c:pt>
                <c:pt idx="9">
                  <c:v>1.41508654335489E-2</c:v>
                </c:pt>
                <c:pt idx="10">
                  <c:v>1.17744171614984E-2</c:v>
                </c:pt>
                <c:pt idx="11">
                  <c:v>1.10018236509976E-2</c:v>
                </c:pt>
                <c:pt idx="12">
                  <c:v>1.44946507555677E-2</c:v>
                </c:pt>
              </c:numCache>
            </c:numRef>
          </c:val>
          <c:extLst>
            <c:ext xmlns:c16="http://schemas.microsoft.com/office/drawing/2014/chart" uri="{C3380CC4-5D6E-409C-BE32-E72D297353CC}">
              <c16:uniqueId val="{00000000-4327-4115-A86C-17950D72B45F}"/>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latin typeface="+mn-lt"/>
        </a:defRPr>
      </a:pPr>
      <a:endParaRPr lang="da-DK"/>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62921694449088"/>
          <c:y val="0.24747309027777778"/>
          <c:w val="0.69988040035678545"/>
          <c:h val="0.6887936921296296"/>
        </c:manualLayout>
      </c:layout>
      <c:barChart>
        <c:barDir val="bar"/>
        <c:grouping val="percentStacked"/>
        <c:varyColors val="0"/>
        <c:ser>
          <c:idx val="0"/>
          <c:order val="0"/>
          <c:tx>
            <c:strRef>
              <c:f>'Ark1'!$A$2</c:f>
              <c:strCache>
                <c:ptCount val="1"/>
                <c:pt idx="0">
                  <c:v>Flere gange om ugen</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4.2570839639400351E-2"/>
                      <c:h val="4.8506944444444443E-2"/>
                    </c:manualLayout>
                  </c15:layout>
                </c:ext>
                <c:ext xmlns:c16="http://schemas.microsoft.com/office/drawing/2014/chart" uri="{C3380CC4-5D6E-409C-BE32-E72D297353CC}">
                  <c16:uniqueId val="{00000001-68E0-40AE-B71F-EE1B429C6BE8}"/>
                </c:ext>
              </c:extLst>
            </c:dLbl>
            <c:dLbl>
              <c:idx val="2"/>
              <c:layout>
                <c:manualLayout>
                  <c:x val="4.16096672471633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26-435E-8D4B-5439D98B4815}"/>
                </c:ext>
              </c:extLst>
            </c:dLbl>
            <c:dLbl>
              <c:idx val="3"/>
              <c:layout>
                <c:manualLayout>
                  <c:x val="9.7089223576714324E-3"/>
                  <c:y val="2.893518518518518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26-435E-8D4B-5439D98B4815}"/>
                </c:ext>
              </c:extLst>
            </c:dLbl>
            <c:numFmt formatCode="0%" sourceLinked="0"/>
            <c:spPr>
              <a:noFill/>
              <a:ln>
                <a:noFill/>
              </a:ln>
              <a:effectLst/>
            </c:spPr>
            <c:txPr>
              <a:bodyPr/>
              <a:lstStyle/>
              <a:p>
                <a:pPr>
                  <a:defRPr>
                    <a:solidFill>
                      <a:schemeClr val="bg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'Ark1'!$B$1:$E$1</c:f>
              <c:strCache>
                <c:ptCount val="4"/>
                <c:pt idx="0">
                  <c:v>Hakket grisekød</c:v>
                </c:pt>
                <c:pt idx="1">
                  <c:v>Hakket kalv/okse og gris</c:v>
                </c:pt>
                <c:pt idx="2">
                  <c:v>Skåret grisekød fx i tern og bøf</c:v>
                </c:pt>
                <c:pt idx="3">
                  <c:v>Hel steg af grisekød</c:v>
                </c:pt>
              </c:strCache>
            </c:strRef>
          </c:cat>
          <c:val>
            <c:numRef>
              <c:f>'Ark1'!$B$2:$E$2</c:f>
              <c:numCache>
                <c:formatCode>0%</c:formatCode>
                <c:ptCount val="4"/>
                <c:pt idx="0" formatCode="General">
                  <c:v>8.8284918000000004E-2</c:v>
                </c:pt>
                <c:pt idx="1">
                  <c:v>0.1</c:v>
                </c:pt>
                <c:pt idx="2" formatCode="General">
                  <c:v>3.1165096999999999E-2</c:v>
                </c:pt>
                <c:pt idx="3" formatCode="General">
                  <c:v>1.0384571E-2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ser>
          <c:idx val="1"/>
          <c:order val="1"/>
          <c:tx>
            <c:strRef>
              <c:f>'Ark1'!$A$3</c:f>
              <c:strCache>
                <c:ptCount val="1"/>
                <c:pt idx="0">
                  <c:v>Ca. 1 gang om ugen</c:v>
                </c:pt>
              </c:strCache>
            </c:strRef>
          </c:tx>
          <c:spPr>
            <a:solidFill>
              <a:srgbClr val="C9E7D4">
                <a:lumMod val="50000"/>
              </a:srgbClr>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0-C160-42BD-A3A5-DE002DDAC0CD}"/>
                </c:ext>
              </c:extLst>
            </c:dLbl>
            <c:dLbl>
              <c:idx val="3"/>
              <c:layout>
                <c:manualLayout>
                  <c:x val="8.3219334494326787E-3"/>
                  <c:y val="8.68055555555555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26-435E-8D4B-5439D98B481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'Ark1'!$B$1:$E$1</c:f>
              <c:strCache>
                <c:ptCount val="4"/>
                <c:pt idx="0">
                  <c:v>Hakket grisekød</c:v>
                </c:pt>
                <c:pt idx="1">
                  <c:v>Hakket kalv/okse og gris</c:v>
                </c:pt>
                <c:pt idx="2">
                  <c:v>Skåret grisekød fx i tern og bøf</c:v>
                </c:pt>
                <c:pt idx="3">
                  <c:v>Hel steg af grisekød</c:v>
                </c:pt>
              </c:strCache>
            </c:strRef>
          </c:cat>
          <c:val>
            <c:numRef>
              <c:f>'Ark1'!$B$3:$E$3</c:f>
              <c:numCache>
                <c:formatCode>0%</c:formatCode>
                <c:ptCount val="4"/>
                <c:pt idx="0" formatCode="General">
                  <c:v>0.25792597299999998</c:v>
                </c:pt>
                <c:pt idx="1">
                  <c:v>0.24</c:v>
                </c:pt>
                <c:pt idx="2" formatCode="General">
                  <c:v>0.14174679300000001</c:v>
                </c:pt>
                <c:pt idx="3" formatCode="General">
                  <c:v>4.1295674999999997E-2</c:v>
                </c:pt>
              </c:numCache>
            </c:numRef>
          </c:val>
          <c:extLst>
            <c:ext xmlns:c16="http://schemas.microsoft.com/office/drawing/2014/chart" uri="{C3380CC4-5D6E-409C-BE32-E72D297353CC}">
              <c16:uniqueId val="{00000000-4A56-419B-B4E5-593119725B77}"/>
            </c:ext>
          </c:extLst>
        </c:ser>
        <c:ser>
          <c:idx val="2"/>
          <c:order val="2"/>
          <c:tx>
            <c:strRef>
              <c:f>'Ark1'!$A$4</c:f>
              <c:strCache>
                <c:ptCount val="1"/>
                <c:pt idx="0">
                  <c:v>Ca. 1 gang hver 14. dag</c:v>
                </c:pt>
              </c:strCache>
            </c:strRef>
          </c:tx>
          <c:spPr>
            <a:solidFill>
              <a:srgbClr val="C9E7D4">
                <a:lumMod val="75000"/>
              </a:srgbClr>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1-C160-42BD-A3A5-DE002DDAC0C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'Ark1'!$B$1:$E$1</c:f>
              <c:strCache>
                <c:ptCount val="4"/>
                <c:pt idx="0">
                  <c:v>Hakket grisekød</c:v>
                </c:pt>
                <c:pt idx="1">
                  <c:v>Hakket kalv/okse og gris</c:v>
                </c:pt>
                <c:pt idx="2">
                  <c:v>Skåret grisekød fx i tern og bøf</c:v>
                </c:pt>
                <c:pt idx="3">
                  <c:v>Hel steg af grisekød</c:v>
                </c:pt>
              </c:strCache>
            </c:strRef>
          </c:cat>
          <c:val>
            <c:numRef>
              <c:f>'Ark1'!$B$4:$E$4</c:f>
              <c:numCache>
                <c:formatCode>0%</c:formatCode>
                <c:ptCount val="4"/>
                <c:pt idx="0" formatCode="General">
                  <c:v>0.20193077100000001</c:v>
                </c:pt>
                <c:pt idx="1">
                  <c:v>0.22</c:v>
                </c:pt>
                <c:pt idx="2" formatCode="General">
                  <c:v>0.20187606399999999</c:v>
                </c:pt>
                <c:pt idx="3" formatCode="General">
                  <c:v>0.103474707</c:v>
                </c:pt>
              </c:numCache>
            </c:numRef>
          </c:val>
          <c:extLst>
            <c:ext xmlns:c16="http://schemas.microsoft.com/office/drawing/2014/chart" uri="{C3380CC4-5D6E-409C-BE32-E72D297353CC}">
              <c16:uniqueId val="{00000001-4A56-419B-B4E5-593119725B77}"/>
            </c:ext>
          </c:extLst>
        </c:ser>
        <c:ser>
          <c:idx val="3"/>
          <c:order val="3"/>
          <c:tx>
            <c:strRef>
              <c:f>'Ark1'!$A$5</c:f>
              <c:strCache>
                <c:ptCount val="1"/>
                <c:pt idx="0">
                  <c:v>Ca. 1 gang om måneden</c:v>
                </c:pt>
              </c:strCache>
            </c:strRef>
          </c:tx>
          <c:spPr>
            <a:solidFill>
              <a:srgbClr val="C9E7D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'Ark1'!$B$1:$E$1</c:f>
              <c:strCache>
                <c:ptCount val="4"/>
                <c:pt idx="0">
                  <c:v>Hakket grisekød</c:v>
                </c:pt>
                <c:pt idx="1">
                  <c:v>Hakket kalv/okse og gris</c:v>
                </c:pt>
                <c:pt idx="2">
                  <c:v>Skåret grisekød fx i tern og bøf</c:v>
                </c:pt>
                <c:pt idx="3">
                  <c:v>Hel steg af grisekød</c:v>
                </c:pt>
              </c:strCache>
            </c:strRef>
          </c:cat>
          <c:val>
            <c:numRef>
              <c:f>'Ark1'!$B$5:$E$5</c:f>
              <c:numCache>
                <c:formatCode>0%</c:formatCode>
                <c:ptCount val="4"/>
                <c:pt idx="0" formatCode="General">
                  <c:v>0.16458083000000001</c:v>
                </c:pt>
                <c:pt idx="1">
                  <c:v>0.17</c:v>
                </c:pt>
                <c:pt idx="2" formatCode="General">
                  <c:v>0.20700090099999999</c:v>
                </c:pt>
                <c:pt idx="3" formatCode="General">
                  <c:v>0.24436416999999999</c:v>
                </c:pt>
              </c:numCache>
            </c:numRef>
          </c:val>
          <c:extLst>
            <c:ext xmlns:c16="http://schemas.microsoft.com/office/drawing/2014/chart" uri="{C3380CC4-5D6E-409C-BE32-E72D297353CC}">
              <c16:uniqueId val="{00000000-AED1-4BF7-AD95-531257B980A7}"/>
            </c:ext>
          </c:extLst>
        </c:ser>
        <c:ser>
          <c:idx val="4"/>
          <c:order val="4"/>
          <c:tx>
            <c:strRef>
              <c:f>'Ark1'!$A$6</c:f>
              <c:strCache>
                <c:ptCount val="1"/>
                <c:pt idx="0">
                  <c:v>Sjældnere</c:v>
                </c:pt>
              </c:strCache>
            </c:strRef>
          </c:tx>
          <c:spPr>
            <a:solidFill>
              <a:srgbClr val="AAAAA1"/>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2-C160-42BD-A3A5-DE002DDAC0C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'Ark1'!$B$1:$E$1</c:f>
              <c:strCache>
                <c:ptCount val="4"/>
                <c:pt idx="0">
                  <c:v>Hakket grisekød</c:v>
                </c:pt>
                <c:pt idx="1">
                  <c:v>Hakket kalv/okse og gris</c:v>
                </c:pt>
                <c:pt idx="2">
                  <c:v>Skåret grisekød fx i tern og bøf</c:v>
                </c:pt>
                <c:pt idx="3">
                  <c:v>Hel steg af grisekød</c:v>
                </c:pt>
              </c:strCache>
            </c:strRef>
          </c:cat>
          <c:val>
            <c:numRef>
              <c:f>'Ark1'!$B$6:$E$6</c:f>
              <c:numCache>
                <c:formatCode>0%</c:formatCode>
                <c:ptCount val="4"/>
                <c:pt idx="0" formatCode="General">
                  <c:v>0.18253792299999999</c:v>
                </c:pt>
                <c:pt idx="1">
                  <c:v>0.18</c:v>
                </c:pt>
                <c:pt idx="2" formatCode="General">
                  <c:v>0.28204558600000001</c:v>
                </c:pt>
                <c:pt idx="3" formatCode="General">
                  <c:v>0.412281181</c:v>
                </c:pt>
              </c:numCache>
            </c:numRef>
          </c:val>
          <c:extLst>
            <c:ext xmlns:c16="http://schemas.microsoft.com/office/drawing/2014/chart" uri="{C3380CC4-5D6E-409C-BE32-E72D297353CC}">
              <c16:uniqueId val="{00000001-AED1-4BF7-AD95-531257B980A7}"/>
            </c:ext>
          </c:extLst>
        </c:ser>
        <c:ser>
          <c:idx val="5"/>
          <c:order val="5"/>
          <c:tx>
            <c:strRef>
              <c:f>'Ark1'!$A$7</c:f>
              <c:strCache>
                <c:ptCount val="1"/>
                <c:pt idx="0">
                  <c:v>Aldrig</c:v>
                </c:pt>
              </c:strCache>
            </c:strRef>
          </c:tx>
          <c:spPr>
            <a:solidFill>
              <a:srgbClr val="CCCCC6"/>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3-C160-42BD-A3A5-DE002DDAC0C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'Ark1'!$B$1:$E$1</c:f>
              <c:strCache>
                <c:ptCount val="4"/>
                <c:pt idx="0">
                  <c:v>Hakket grisekød</c:v>
                </c:pt>
                <c:pt idx="1">
                  <c:v>Hakket kalv/okse og gris</c:v>
                </c:pt>
                <c:pt idx="2">
                  <c:v>Skåret grisekød fx i tern og bøf</c:v>
                </c:pt>
                <c:pt idx="3">
                  <c:v>Hel steg af grisekød</c:v>
                </c:pt>
              </c:strCache>
            </c:strRef>
          </c:cat>
          <c:val>
            <c:numRef>
              <c:f>'Ark1'!$B$7:$E$7</c:f>
              <c:numCache>
                <c:formatCode>0%</c:formatCode>
                <c:ptCount val="4"/>
                <c:pt idx="0" formatCode="General">
                  <c:v>0.104739585</c:v>
                </c:pt>
                <c:pt idx="1">
                  <c:v>0.1</c:v>
                </c:pt>
                <c:pt idx="2" formatCode="General">
                  <c:v>0.13616555799999999</c:v>
                </c:pt>
                <c:pt idx="3" formatCode="General">
                  <c:v>0.188199696</c:v>
                </c:pt>
              </c:numCache>
            </c:numRef>
          </c:val>
          <c:extLst>
            <c:ext xmlns:c16="http://schemas.microsoft.com/office/drawing/2014/chart" uri="{C3380CC4-5D6E-409C-BE32-E72D297353CC}">
              <c16:uniqueId val="{00000002-AED1-4BF7-AD95-531257B980A7}"/>
            </c:ext>
          </c:extLst>
        </c:ser>
        <c:dLbls>
          <c:showLegendKey val="0"/>
          <c:showVal val="0"/>
          <c:showCatName val="0"/>
          <c:showSerName val="0"/>
          <c:showPercent val="0"/>
          <c:showBubbleSize val="0"/>
        </c:dLbls>
        <c:gapWidth val="100"/>
        <c:overlap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t"/>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legend>
      <c:legendPos val="b"/>
      <c:layout>
        <c:manualLayout>
          <c:xMode val="edge"/>
          <c:yMode val="edge"/>
          <c:x val="0.11477136132179754"/>
          <c:y val="3.3286168981481484E-2"/>
          <c:w val="0.86219238606432169"/>
          <c:h val="7.0070312499999995E-2"/>
        </c:manualLayout>
      </c:layout>
      <c:overlay val="0"/>
    </c:legend>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99561466635997"/>
          <c:y val="0.2826353779890094"/>
          <c:w val="0.72628908350310173"/>
          <c:h val="0.58488548938066243"/>
        </c:manualLayout>
      </c:layout>
      <c:barChart>
        <c:barDir val="bar"/>
        <c:grouping val="percentStacked"/>
        <c:varyColors val="0"/>
        <c:ser>
          <c:idx val="0"/>
          <c:order val="0"/>
          <c:tx>
            <c:strRef>
              <c:f>'Ark1'!$A$2</c:f>
              <c:strCache>
                <c:ptCount val="1"/>
                <c:pt idx="0">
                  <c:v>Flere gange om ugen</c:v>
                </c:pt>
              </c:strCache>
            </c:strRef>
          </c:tx>
          <c:invertIfNegative val="0"/>
          <c:dLbls>
            <c:dLbl>
              <c:idx val="2"/>
              <c:layout>
                <c:manualLayout>
                  <c:x val="1.0138889094809334E-2"/>
                  <c:y val="-3.458052037039501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A0-4CAD-A9CC-8B08057171BB}"/>
                </c:ext>
              </c:extLst>
            </c:dLbl>
            <c:numFmt formatCode="0%" sourceLinked="0"/>
            <c:spPr>
              <a:noFill/>
              <a:ln>
                <a:noFill/>
              </a:ln>
              <a:effectLst/>
            </c:spPr>
            <c:txPr>
              <a:bodyPr/>
              <a:lstStyle/>
              <a:p>
                <a:pPr>
                  <a:defRPr>
                    <a:solidFill>
                      <a:schemeClr val="bg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'Ark1'!$B$1:$D$1</c:f>
              <c:strCache>
                <c:ptCount val="3"/>
                <c:pt idx="0">
                  <c:v>Stykker af kylling</c:v>
                </c:pt>
                <c:pt idx="1">
                  <c:v>Hakket kylling</c:v>
                </c:pt>
                <c:pt idx="2">
                  <c:v>Hel kylling</c:v>
                </c:pt>
              </c:strCache>
            </c:strRef>
          </c:cat>
          <c:val>
            <c:numRef>
              <c:f>'Ark1'!$B$2:$D$2</c:f>
              <c:numCache>
                <c:formatCode>General</c:formatCode>
                <c:ptCount val="3"/>
                <c:pt idx="0">
                  <c:v>0.25229031299999999</c:v>
                </c:pt>
                <c:pt idx="1">
                  <c:v>3.9598570999999999E-2</c:v>
                </c:pt>
                <c:pt idx="2">
                  <c:v>1.5793468000000001E-2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ser>
          <c:idx val="1"/>
          <c:order val="1"/>
          <c:tx>
            <c:strRef>
              <c:f>'Ark1'!$A$3</c:f>
              <c:strCache>
                <c:ptCount val="1"/>
                <c:pt idx="0">
                  <c:v>Ca. 1 gang om ugen</c:v>
                </c:pt>
              </c:strCache>
            </c:strRef>
          </c:tx>
          <c:spPr>
            <a:solidFill>
              <a:srgbClr val="C9E7D4">
                <a:lumMod val="50000"/>
              </a:srgbClr>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0-4685-4B6F-8508-7577BEAC28B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Stykker af kylling</c:v>
                </c:pt>
                <c:pt idx="1">
                  <c:v>Hakket kylling</c:v>
                </c:pt>
                <c:pt idx="2">
                  <c:v>Hel kylling</c:v>
                </c:pt>
              </c:strCache>
            </c:strRef>
          </c:cat>
          <c:val>
            <c:numRef>
              <c:f>'Ark1'!$B$3:$D$3</c:f>
              <c:numCache>
                <c:formatCode>General</c:formatCode>
                <c:ptCount val="3"/>
                <c:pt idx="0">
                  <c:v>0.365170565</c:v>
                </c:pt>
                <c:pt idx="1">
                  <c:v>0.114824815</c:v>
                </c:pt>
                <c:pt idx="2">
                  <c:v>7.7481124999999998E-2</c:v>
                </c:pt>
              </c:numCache>
            </c:numRef>
          </c:val>
          <c:extLst>
            <c:ext xmlns:c16="http://schemas.microsoft.com/office/drawing/2014/chart" uri="{C3380CC4-5D6E-409C-BE32-E72D297353CC}">
              <c16:uniqueId val="{00000000-4A56-419B-B4E5-593119725B77}"/>
            </c:ext>
          </c:extLst>
        </c:ser>
        <c:ser>
          <c:idx val="2"/>
          <c:order val="2"/>
          <c:tx>
            <c:strRef>
              <c:f>'Ark1'!$A$4</c:f>
              <c:strCache>
                <c:ptCount val="1"/>
                <c:pt idx="0">
                  <c:v>Ca. 1 gang hver 14. dag</c:v>
                </c:pt>
              </c:strCache>
            </c:strRef>
          </c:tx>
          <c:spPr>
            <a:solidFill>
              <a:srgbClr val="C9E7D4">
                <a:lumMod val="75000"/>
              </a:srgbClr>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1-4685-4B6F-8508-7577BEAC28B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Stykker af kylling</c:v>
                </c:pt>
                <c:pt idx="1">
                  <c:v>Hakket kylling</c:v>
                </c:pt>
                <c:pt idx="2">
                  <c:v>Hel kylling</c:v>
                </c:pt>
              </c:strCache>
            </c:strRef>
          </c:cat>
          <c:val>
            <c:numRef>
              <c:f>'Ark1'!$B$4:$D$4</c:f>
              <c:numCache>
                <c:formatCode>General</c:formatCode>
                <c:ptCount val="3"/>
                <c:pt idx="0">
                  <c:v>0.18140434499999999</c:v>
                </c:pt>
                <c:pt idx="1">
                  <c:v>0.15010505199999999</c:v>
                </c:pt>
                <c:pt idx="2">
                  <c:v>0.155217615</c:v>
                </c:pt>
              </c:numCache>
            </c:numRef>
          </c:val>
          <c:extLst>
            <c:ext xmlns:c16="http://schemas.microsoft.com/office/drawing/2014/chart" uri="{C3380CC4-5D6E-409C-BE32-E72D297353CC}">
              <c16:uniqueId val="{00000001-4A56-419B-B4E5-593119725B77}"/>
            </c:ext>
          </c:extLst>
        </c:ser>
        <c:ser>
          <c:idx val="3"/>
          <c:order val="3"/>
          <c:tx>
            <c:strRef>
              <c:f>'Ark1'!$A$5</c:f>
              <c:strCache>
                <c:ptCount val="1"/>
                <c:pt idx="0">
                  <c:v>Ca. 1 gang om måneden</c:v>
                </c:pt>
              </c:strCache>
            </c:strRef>
          </c:tx>
          <c:spPr>
            <a:solidFill>
              <a:srgbClr val="C9E7D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Stykker af kylling</c:v>
                </c:pt>
                <c:pt idx="1">
                  <c:v>Hakket kylling</c:v>
                </c:pt>
                <c:pt idx="2">
                  <c:v>Hel kylling</c:v>
                </c:pt>
              </c:strCache>
            </c:strRef>
          </c:cat>
          <c:val>
            <c:numRef>
              <c:f>'Ark1'!$B$5:$D$5</c:f>
              <c:numCache>
                <c:formatCode>General</c:formatCode>
                <c:ptCount val="3"/>
                <c:pt idx="0">
                  <c:v>0.103823157</c:v>
                </c:pt>
                <c:pt idx="1">
                  <c:v>0.151399389</c:v>
                </c:pt>
                <c:pt idx="2">
                  <c:v>0.240537312</c:v>
                </c:pt>
              </c:numCache>
            </c:numRef>
          </c:val>
          <c:extLst>
            <c:ext xmlns:c16="http://schemas.microsoft.com/office/drawing/2014/chart" uri="{C3380CC4-5D6E-409C-BE32-E72D297353CC}">
              <c16:uniqueId val="{00000000-9D25-4716-939E-784A997A453D}"/>
            </c:ext>
          </c:extLst>
        </c:ser>
        <c:ser>
          <c:idx val="4"/>
          <c:order val="4"/>
          <c:tx>
            <c:strRef>
              <c:f>'Ark1'!$A$6</c:f>
              <c:strCache>
                <c:ptCount val="1"/>
                <c:pt idx="0">
                  <c:v>Sjældnere</c:v>
                </c:pt>
              </c:strCache>
            </c:strRef>
          </c:tx>
          <c:spPr>
            <a:solidFill>
              <a:srgbClr val="AAAAA1"/>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Stykker af kylling</c:v>
                </c:pt>
                <c:pt idx="1">
                  <c:v>Hakket kylling</c:v>
                </c:pt>
                <c:pt idx="2">
                  <c:v>Hel kylling</c:v>
                </c:pt>
              </c:strCache>
            </c:strRef>
          </c:cat>
          <c:val>
            <c:numRef>
              <c:f>'Ark1'!$B$6:$D$6</c:f>
              <c:numCache>
                <c:formatCode>General</c:formatCode>
                <c:ptCount val="3"/>
                <c:pt idx="0">
                  <c:v>7.3662615000000001E-2</c:v>
                </c:pt>
                <c:pt idx="1">
                  <c:v>0.31546223000000001</c:v>
                </c:pt>
                <c:pt idx="2">
                  <c:v>0.375143328</c:v>
                </c:pt>
              </c:numCache>
            </c:numRef>
          </c:val>
          <c:extLst>
            <c:ext xmlns:c16="http://schemas.microsoft.com/office/drawing/2014/chart" uri="{C3380CC4-5D6E-409C-BE32-E72D297353CC}">
              <c16:uniqueId val="{00000001-9D25-4716-939E-784A997A453D}"/>
            </c:ext>
          </c:extLst>
        </c:ser>
        <c:ser>
          <c:idx val="5"/>
          <c:order val="5"/>
          <c:tx>
            <c:strRef>
              <c:f>'Ark1'!$A$7</c:f>
              <c:strCache>
                <c:ptCount val="1"/>
                <c:pt idx="0">
                  <c:v>Aldrig</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Stykker af kylling</c:v>
                </c:pt>
                <c:pt idx="1">
                  <c:v>Hakket kylling</c:v>
                </c:pt>
                <c:pt idx="2">
                  <c:v>Hel kylling</c:v>
                </c:pt>
              </c:strCache>
            </c:strRef>
          </c:cat>
          <c:val>
            <c:numRef>
              <c:f>'Ark1'!$B$7:$D$7</c:f>
              <c:numCache>
                <c:formatCode>General</c:formatCode>
                <c:ptCount val="3"/>
                <c:pt idx="0">
                  <c:v>2.3649005000000001E-2</c:v>
                </c:pt>
                <c:pt idx="1">
                  <c:v>0.22860994400000001</c:v>
                </c:pt>
                <c:pt idx="2">
                  <c:v>0.13582715200000001</c:v>
                </c:pt>
              </c:numCache>
            </c:numRef>
          </c:val>
          <c:extLst>
            <c:ext xmlns:c16="http://schemas.microsoft.com/office/drawing/2014/chart" uri="{C3380CC4-5D6E-409C-BE32-E72D297353CC}">
              <c16:uniqueId val="{00000002-9D25-4716-939E-784A997A453D}"/>
            </c:ext>
          </c:extLst>
        </c:ser>
        <c:dLbls>
          <c:showLegendKey val="0"/>
          <c:showVal val="0"/>
          <c:showCatName val="0"/>
          <c:showSerName val="0"/>
          <c:showPercent val="0"/>
          <c:showBubbleSize val="0"/>
        </c:dLbls>
        <c:gapWidth val="100"/>
        <c:overlap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t"/>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legend>
      <c:legendPos val="b"/>
      <c:layout>
        <c:manualLayout>
          <c:xMode val="edge"/>
          <c:yMode val="edge"/>
          <c:x val="0.10446988865064982"/>
          <c:y val="3.3969998514777958E-2"/>
          <c:w val="0.84115889902112462"/>
          <c:h val="7.0070312499999995E-2"/>
        </c:manualLayout>
      </c:layout>
      <c:overlay val="0"/>
    </c:legend>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74938596865623"/>
          <c:y val="0.2045619212962963"/>
          <c:w val="0.67523416613961507"/>
          <c:h val="0.7659638310185185"/>
        </c:manualLayout>
      </c:layout>
      <c:barChart>
        <c:barDir val="bar"/>
        <c:grouping val="percentStacked"/>
        <c:varyColors val="0"/>
        <c:ser>
          <c:idx val="0"/>
          <c:order val="0"/>
          <c:tx>
            <c:strRef>
              <c:f>'Ark1'!$A$2</c:f>
              <c:strCache>
                <c:ptCount val="1"/>
                <c:pt idx="0">
                  <c:v>Flere gange om ugen</c:v>
                </c:pt>
              </c:strCache>
            </c:strRef>
          </c:tx>
          <c:invertIfNegative val="0"/>
          <c:dLbls>
            <c:dLbl>
              <c:idx val="1"/>
              <c:layout>
                <c:manualLayout>
                  <c:x val="5.143088090074824E-3"/>
                  <c:y val="1.8375289351851851E-3"/>
                </c:manualLayout>
              </c:layout>
              <c:showLegendKey val="0"/>
              <c:showVal val="1"/>
              <c:showCatName val="0"/>
              <c:showSerName val="0"/>
              <c:showPercent val="0"/>
              <c:showBubbleSize val="0"/>
              <c:extLst>
                <c:ext xmlns:c15="http://schemas.microsoft.com/office/drawing/2012/chart" uri="{CE6537A1-D6FC-4f65-9D91-7224C49458BB}">
                  <c15:layout>
                    <c:manualLayout>
                      <c:w val="3.1641465835001277E-2"/>
                      <c:h val="6.3206018518518509E-2"/>
                    </c:manualLayout>
                  </c15:layout>
                </c:ext>
                <c:ext xmlns:c16="http://schemas.microsoft.com/office/drawing/2014/chart" uri="{C3380CC4-5D6E-409C-BE32-E72D297353CC}">
                  <c16:uniqueId val="{00000001-68E0-40AE-B71F-EE1B429C6BE8}"/>
                </c:ext>
              </c:extLst>
            </c:dLbl>
            <c:dLbl>
              <c:idx val="2"/>
              <c:layout>
                <c:manualLayout>
                  <c:x val="3.69582846699753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F9-4677-966E-554FC742F6DF}"/>
                </c:ext>
              </c:extLst>
            </c:dLbl>
            <c:numFmt formatCode="0%" sourceLinked="0"/>
            <c:spPr>
              <a:noFill/>
              <a:ln>
                <a:noFill/>
              </a:ln>
              <a:effectLst/>
            </c:spPr>
            <c:txPr>
              <a:bodyPr/>
              <a:lstStyle/>
              <a:p>
                <a:pPr>
                  <a:defRPr>
                    <a:solidFill>
                      <a:schemeClr val="bg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'Ark1'!$B$1:$D$1</c:f>
              <c:strCache>
                <c:ptCount val="3"/>
                <c:pt idx="0">
                  <c:v>Hakket oksekød</c:v>
                </c:pt>
                <c:pt idx="1">
                  <c:v>Skåret oksekød fx i tern og bøf</c:v>
                </c:pt>
                <c:pt idx="2">
                  <c:v>Hel steg af oksekød</c:v>
                </c:pt>
              </c:strCache>
            </c:strRef>
          </c:cat>
          <c:val>
            <c:numRef>
              <c:f>'Ark1'!$B$2:$D$2</c:f>
              <c:numCache>
                <c:formatCode>General</c:formatCode>
                <c:ptCount val="3"/>
                <c:pt idx="0">
                  <c:v>0.179388993</c:v>
                </c:pt>
                <c:pt idx="1">
                  <c:v>2.8440093E-2</c:v>
                </c:pt>
                <c:pt idx="2">
                  <c:v>1.3917027E-2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ser>
          <c:idx val="1"/>
          <c:order val="1"/>
          <c:tx>
            <c:strRef>
              <c:f>'Ark1'!$A$3</c:f>
              <c:strCache>
                <c:ptCount val="1"/>
                <c:pt idx="0">
                  <c:v>Ca. 1 gang om ugen</c:v>
                </c:pt>
              </c:strCache>
            </c:strRef>
          </c:tx>
          <c:spPr>
            <a:solidFill>
              <a:srgbClr val="C9E7D4">
                <a:lumMod val="50000"/>
              </a:srgbClr>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0-2AAB-445E-89C5-54B63D080084}"/>
                </c:ext>
              </c:extLst>
            </c:dLbl>
            <c:dLbl>
              <c:idx val="2"/>
              <c:layout>
                <c:manualLayout>
                  <c:x val="4.92777128933001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F9-4677-966E-554FC742F6D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Hakket oksekød</c:v>
                </c:pt>
                <c:pt idx="1">
                  <c:v>Skåret oksekød fx i tern og bøf</c:v>
                </c:pt>
                <c:pt idx="2">
                  <c:v>Hel steg af oksekød</c:v>
                </c:pt>
              </c:strCache>
            </c:strRef>
          </c:cat>
          <c:val>
            <c:numRef>
              <c:f>'Ark1'!$B$3:$D$3</c:f>
              <c:numCache>
                <c:formatCode>General</c:formatCode>
                <c:ptCount val="3"/>
                <c:pt idx="0">
                  <c:v>0.36366759300000001</c:v>
                </c:pt>
                <c:pt idx="1">
                  <c:v>0.14677147900000001</c:v>
                </c:pt>
                <c:pt idx="2">
                  <c:v>3.9877046999999999E-2</c:v>
                </c:pt>
              </c:numCache>
            </c:numRef>
          </c:val>
          <c:extLst>
            <c:ext xmlns:c16="http://schemas.microsoft.com/office/drawing/2014/chart" uri="{C3380CC4-5D6E-409C-BE32-E72D297353CC}">
              <c16:uniqueId val="{00000000-4A56-419B-B4E5-593119725B77}"/>
            </c:ext>
          </c:extLst>
        </c:ser>
        <c:ser>
          <c:idx val="2"/>
          <c:order val="2"/>
          <c:tx>
            <c:strRef>
              <c:f>'Ark1'!$A$4</c:f>
              <c:strCache>
                <c:ptCount val="1"/>
                <c:pt idx="0">
                  <c:v>Ca. 1 gang hver 14. dag</c:v>
                </c:pt>
              </c:strCache>
            </c:strRef>
          </c:tx>
          <c:spPr>
            <a:solidFill>
              <a:srgbClr val="C9E7D4">
                <a:lumMod val="75000"/>
              </a:srgbClr>
            </a:solidFill>
          </c:spPr>
          <c:invertIfNegative val="0"/>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1-2AAB-445E-89C5-54B63D080084}"/>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Hakket oksekød</c:v>
                </c:pt>
                <c:pt idx="1">
                  <c:v>Skåret oksekød fx i tern og bøf</c:v>
                </c:pt>
                <c:pt idx="2">
                  <c:v>Hel steg af oksekød</c:v>
                </c:pt>
              </c:strCache>
            </c:strRef>
          </c:cat>
          <c:val>
            <c:numRef>
              <c:f>'Ark1'!$B$4:$D$4</c:f>
              <c:numCache>
                <c:formatCode>General</c:formatCode>
                <c:ptCount val="3"/>
                <c:pt idx="0">
                  <c:v>0.21454240299999999</c:v>
                </c:pt>
                <c:pt idx="1">
                  <c:v>0.209591156</c:v>
                </c:pt>
                <c:pt idx="2">
                  <c:v>9.8356400999999996E-2</c:v>
                </c:pt>
              </c:numCache>
            </c:numRef>
          </c:val>
          <c:extLst>
            <c:ext xmlns:c16="http://schemas.microsoft.com/office/drawing/2014/chart" uri="{C3380CC4-5D6E-409C-BE32-E72D297353CC}">
              <c16:uniqueId val="{00000001-4A56-419B-B4E5-593119725B77}"/>
            </c:ext>
          </c:extLst>
        </c:ser>
        <c:ser>
          <c:idx val="3"/>
          <c:order val="3"/>
          <c:tx>
            <c:strRef>
              <c:f>'Ark1'!$A$5</c:f>
              <c:strCache>
                <c:ptCount val="1"/>
                <c:pt idx="0">
                  <c:v>Ca. 1 gang om måneden</c:v>
                </c:pt>
              </c:strCache>
            </c:strRef>
          </c:tx>
          <c:spPr>
            <a:solidFill>
              <a:srgbClr val="C9E7D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Hakket oksekød</c:v>
                </c:pt>
                <c:pt idx="1">
                  <c:v>Skåret oksekød fx i tern og bøf</c:v>
                </c:pt>
                <c:pt idx="2">
                  <c:v>Hel steg af oksekød</c:v>
                </c:pt>
              </c:strCache>
            </c:strRef>
          </c:cat>
          <c:val>
            <c:numRef>
              <c:f>'Ark1'!$B$5:$D$5</c:f>
              <c:numCache>
                <c:formatCode>General</c:formatCode>
                <c:ptCount val="3"/>
                <c:pt idx="0">
                  <c:v>0.13042166299999999</c:v>
                </c:pt>
                <c:pt idx="1">
                  <c:v>0.25312696299999998</c:v>
                </c:pt>
                <c:pt idx="2">
                  <c:v>0.211245827</c:v>
                </c:pt>
              </c:numCache>
            </c:numRef>
          </c:val>
          <c:extLst>
            <c:ext xmlns:c16="http://schemas.microsoft.com/office/drawing/2014/chart" uri="{C3380CC4-5D6E-409C-BE32-E72D297353CC}">
              <c16:uniqueId val="{00000000-BF99-41F3-B73E-E648065934E0}"/>
            </c:ext>
          </c:extLst>
        </c:ser>
        <c:ser>
          <c:idx val="4"/>
          <c:order val="4"/>
          <c:tx>
            <c:strRef>
              <c:f>'Ark1'!$A$6</c:f>
              <c:strCache>
                <c:ptCount val="1"/>
                <c:pt idx="0">
                  <c:v>Sjældnere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Hakket oksekød</c:v>
                </c:pt>
                <c:pt idx="1">
                  <c:v>Skåret oksekød fx i tern og bøf</c:v>
                </c:pt>
                <c:pt idx="2">
                  <c:v>Hel steg af oksekød</c:v>
                </c:pt>
              </c:strCache>
            </c:strRef>
          </c:cat>
          <c:val>
            <c:numRef>
              <c:f>'Ark1'!$B$6:$D$6</c:f>
              <c:numCache>
                <c:formatCode>General</c:formatCode>
                <c:ptCount val="3"/>
                <c:pt idx="0">
                  <c:v>8.0142150999999995E-2</c:v>
                </c:pt>
                <c:pt idx="1">
                  <c:v>0.290935269</c:v>
                </c:pt>
                <c:pt idx="2">
                  <c:v>0.48404390800000002</c:v>
                </c:pt>
              </c:numCache>
            </c:numRef>
          </c:val>
          <c:extLst>
            <c:ext xmlns:c16="http://schemas.microsoft.com/office/drawing/2014/chart" uri="{C3380CC4-5D6E-409C-BE32-E72D297353CC}">
              <c16:uniqueId val="{00000000-ACDD-424F-86AA-808715AE1900}"/>
            </c:ext>
          </c:extLst>
        </c:ser>
        <c:ser>
          <c:idx val="5"/>
          <c:order val="5"/>
          <c:tx>
            <c:strRef>
              <c:f>'Ark1'!$A$7</c:f>
              <c:strCache>
                <c:ptCount val="1"/>
                <c:pt idx="0">
                  <c:v>Aldrig</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'Ark1'!$B$1:$D$1</c:f>
              <c:strCache>
                <c:ptCount val="3"/>
                <c:pt idx="0">
                  <c:v>Hakket oksekød</c:v>
                </c:pt>
                <c:pt idx="1">
                  <c:v>Skåret oksekød fx i tern og bøf</c:v>
                </c:pt>
                <c:pt idx="2">
                  <c:v>Hel steg af oksekød</c:v>
                </c:pt>
              </c:strCache>
            </c:strRef>
          </c:cat>
          <c:val>
            <c:numRef>
              <c:f>'Ark1'!$B$7:$D$7</c:f>
              <c:numCache>
                <c:formatCode>General</c:formatCode>
                <c:ptCount val="3"/>
                <c:pt idx="0">
                  <c:v>3.1837196999999998E-2</c:v>
                </c:pt>
                <c:pt idx="1">
                  <c:v>7.1135039999999997E-2</c:v>
                </c:pt>
                <c:pt idx="2">
                  <c:v>0.152559789</c:v>
                </c:pt>
              </c:numCache>
            </c:numRef>
          </c:val>
          <c:extLst>
            <c:ext xmlns:c16="http://schemas.microsoft.com/office/drawing/2014/chart" uri="{C3380CC4-5D6E-409C-BE32-E72D297353CC}">
              <c16:uniqueId val="{00000001-ACDD-424F-86AA-808715AE1900}"/>
            </c:ext>
          </c:extLst>
        </c:ser>
        <c:dLbls>
          <c:showLegendKey val="0"/>
          <c:showVal val="0"/>
          <c:showCatName val="0"/>
          <c:showSerName val="0"/>
          <c:showPercent val="0"/>
          <c:showBubbleSize val="0"/>
        </c:dLbls>
        <c:gapWidth val="100"/>
        <c:overlap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t"/>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legend>
      <c:legendPos val="b"/>
      <c:layout>
        <c:manualLayout>
          <c:xMode val="edge"/>
          <c:yMode val="edge"/>
          <c:x val="7.4855768241120224E-2"/>
          <c:y val="2.1325231481482483E-4"/>
          <c:w val="0.84032514240200795"/>
          <c:h val="7.0070312499999995E-2"/>
        </c:manualLayout>
      </c:layout>
      <c:overlay val="0"/>
    </c:legend>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Ark1!$A$2:$A$6</c:f>
              <c:strCache>
                <c:ptCount val="5"/>
                <c:pt idx="0">
                  <c:v>Altid</c:v>
                </c:pt>
                <c:pt idx="1">
                  <c:v>Næsten altid</c:v>
                </c:pt>
                <c:pt idx="2">
                  <c:v>Ca. hver anden gang</c:v>
                </c:pt>
                <c:pt idx="3">
                  <c:v>Sjældnere</c:v>
                </c:pt>
                <c:pt idx="4">
                  <c:v>Aldrig</c:v>
                </c:pt>
              </c:strCache>
            </c:strRef>
          </c:cat>
          <c:val>
            <c:numRef>
              <c:f>Ark1!$B$2:$B$6</c:f>
              <c:numCache>
                <c:formatCode>0.00%</c:formatCode>
                <c:ptCount val="5"/>
                <c:pt idx="0">
                  <c:v>4.47287009958506E-2</c:v>
                </c:pt>
                <c:pt idx="1">
                  <c:v>0.172705113586861</c:v>
                </c:pt>
                <c:pt idx="2">
                  <c:v>0.12953788786947701</c:v>
                </c:pt>
                <c:pt idx="3">
                  <c:v>0.46574999722856603</c:v>
                </c:pt>
                <c:pt idx="4">
                  <c:v>0.187278300319245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5"/>
            <c:invertIfNegative val="0"/>
            <c:bubble3D val="0"/>
            <c:spPr>
              <a:solidFill>
                <a:srgbClr val="AAAAA1"/>
              </a:solidFill>
              <a:ln>
                <a:noFill/>
              </a:ln>
              <a:effectLst/>
            </c:spPr>
            <c:extLst>
              <c:ext xmlns:c16="http://schemas.microsoft.com/office/drawing/2014/chart" uri="{C3380CC4-5D6E-409C-BE32-E72D297353CC}">
                <c16:uniqueId val="{00000005-5360-489D-A475-A0E51E7CB8DE}"/>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c:v>
                </c:pt>
                <c:pt idx="1">
                  <c:v>Næsten altid</c:v>
                </c:pt>
                <c:pt idx="2">
                  <c:v>Ca. hver anden gang</c:v>
                </c:pt>
                <c:pt idx="3">
                  <c:v>Sjældnere</c:v>
                </c:pt>
                <c:pt idx="4">
                  <c:v>Aldrig</c:v>
                </c:pt>
                <c:pt idx="5">
                  <c:v>Tilbereder ikke stege/større stykker af kød</c:v>
                </c:pt>
              </c:strCache>
            </c:strRef>
          </c:cat>
          <c:val>
            <c:numRef>
              <c:f>Ark1!$B$2:$B$7</c:f>
              <c:numCache>
                <c:formatCode>0.00%</c:formatCode>
                <c:ptCount val="6"/>
                <c:pt idx="0">
                  <c:v>9.322706414536E-2</c:v>
                </c:pt>
                <c:pt idx="1">
                  <c:v>0.17458378058076199</c:v>
                </c:pt>
                <c:pt idx="2">
                  <c:v>7.6919475735066495E-2</c:v>
                </c:pt>
                <c:pt idx="3">
                  <c:v>0.27603535728596701</c:v>
                </c:pt>
                <c:pt idx="4">
                  <c:v>0.30867353530691699</c:v>
                </c:pt>
                <c:pt idx="5">
                  <c:v>7.05607869459276E-2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c:v>
                </c:pt>
                <c:pt idx="1">
                  <c:v>Næsten altid</c:v>
                </c:pt>
                <c:pt idx="2">
                  <c:v>Ca. hver anden gang</c:v>
                </c:pt>
                <c:pt idx="3">
                  <c:v>Sjældnere</c:v>
                </c:pt>
                <c:pt idx="4">
                  <c:v>Aldrig</c:v>
                </c:pt>
                <c:pt idx="5">
                  <c:v>Tilbereder ikke stege/større stykker af kød</c:v>
                </c:pt>
              </c:strCache>
            </c:strRef>
          </c:cat>
          <c:val>
            <c:numRef>
              <c:f>Ark1!$B$2:$B$7</c:f>
              <c:numCache>
                <c:formatCode>0.00%</c:formatCode>
                <c:ptCount val="6"/>
                <c:pt idx="0">
                  <c:v>1.9687720055259001E-2</c:v>
                </c:pt>
                <c:pt idx="1">
                  <c:v>0.11764568530758999</c:v>
                </c:pt>
                <c:pt idx="2">
                  <c:v>0.12281540143700601</c:v>
                </c:pt>
                <c:pt idx="3">
                  <c:v>0.52531012706027802</c:v>
                </c:pt>
                <c:pt idx="4">
                  <c:v>0.18835472986736801</c:v>
                </c:pt>
                <c:pt idx="5">
                  <c:v>2.6186336272498601E-2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77209901259011E-2"/>
          <c:y val="6.7409433424472809E-2"/>
          <c:w val="0.94613661391859127"/>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'Ark1'!$A$2:$A$11</c:f>
              <c:strCache>
                <c:ptCount val="10"/>
                <c:pt idx="0">
                  <c:v>Mørbrad</c:v>
                </c:pt>
                <c:pt idx="1">
                  <c:v>Flæskesteg</c:v>
                </c:pt>
                <c:pt idx="2">
                  <c:v>Hakket grisekød</c:v>
                </c:pt>
                <c:pt idx="3">
                  <c:v>Kotelet</c:v>
                </c:pt>
                <c:pt idx="4">
                  <c:v>Stegeflæsk</c:v>
                </c:pt>
                <c:pt idx="5">
                  <c:v>Ribbensteg</c:v>
                </c:pt>
                <c:pt idx="6">
                  <c:v>Nakkefilet</c:v>
                </c:pt>
                <c:pt idx="7">
                  <c:v>Tern/strimler</c:v>
                </c:pt>
                <c:pt idx="8">
                  <c:v>Ingen af disse</c:v>
                </c:pt>
                <c:pt idx="9">
                  <c:v>Ved ikke</c:v>
                </c:pt>
              </c:strCache>
            </c:strRef>
          </c:cat>
          <c:val>
            <c:numRef>
              <c:f>'Ark1'!$B$2:$B$11</c:f>
              <c:numCache>
                <c:formatCode>General</c:formatCode>
                <c:ptCount val="10"/>
                <c:pt idx="0">
                  <c:v>0.66407351754184396</c:v>
                </c:pt>
                <c:pt idx="1">
                  <c:v>0.60819553440721097</c:v>
                </c:pt>
                <c:pt idx="2">
                  <c:v>0.57356639930569897</c:v>
                </c:pt>
                <c:pt idx="3">
                  <c:v>0.49772516104790299</c:v>
                </c:pt>
                <c:pt idx="4">
                  <c:v>0.39410863565526599</c:v>
                </c:pt>
                <c:pt idx="5">
                  <c:v>0.35712923998776402</c:v>
                </c:pt>
                <c:pt idx="6">
                  <c:v>0.31280187144103799</c:v>
                </c:pt>
                <c:pt idx="7">
                  <c:v>0.25472188327473499</c:v>
                </c:pt>
                <c:pt idx="8">
                  <c:v>4.1791073164616901E-2</c:v>
                </c:pt>
                <c:pt idx="9">
                  <c:v>1.6916445161004601E-2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63026830181175E-2"/>
          <c:y val="6.7409433424472809E-2"/>
          <c:w val="0.94385079698966912"/>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'Ark1'!$A$2:$A$9</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'Ark1'!$B$2:$B$9</c:f>
              <c:numCache>
                <c:formatCode>General</c:formatCode>
                <c:ptCount val="8"/>
                <c:pt idx="0">
                  <c:v>0.27563090431897103</c:v>
                </c:pt>
                <c:pt idx="1">
                  <c:v>0.210785902417851</c:v>
                </c:pt>
                <c:pt idx="2">
                  <c:v>0.176875691469184</c:v>
                </c:pt>
                <c:pt idx="3">
                  <c:v>9.2251681514218795E-2</c:v>
                </c:pt>
                <c:pt idx="4">
                  <c:v>7.4290144772206301E-2</c:v>
                </c:pt>
                <c:pt idx="5">
                  <c:v>7.2826184530276394E-2</c:v>
                </c:pt>
                <c:pt idx="6">
                  <c:v>6.0260442431855001E-2</c:v>
                </c:pt>
                <c:pt idx="7">
                  <c:v>3.70790485454374E-2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5392324213"/>
          <c:y val="5.738572791591285E-2"/>
          <c:w val="0.54848152175908071"/>
          <c:h val="0.91684256077914084"/>
        </c:manualLayout>
      </c:layout>
      <c:barChart>
        <c:barDir val="bar"/>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'Ark1'!$A$2:$A$15</c:f>
              <c:strCache>
                <c:ptCount val="14"/>
                <c:pt idx="0">
                  <c:v>Smager godt</c:v>
                </c:pt>
                <c:pt idx="1">
                  <c:v>Nem at tilberede</c:v>
                </c:pt>
                <c:pt idx="2">
                  <c:v>Godt til hverdagsmad</c:v>
                </c:pt>
                <c:pt idx="3">
                  <c:v>Velkendt</c:v>
                </c:pt>
                <c:pt idx="4">
                  <c:v>Sikker på resultatet</c:v>
                </c:pt>
                <c:pt idx="5">
                  <c:v>Indbydende og lækkert</c:v>
                </c:pt>
                <c:pt idx="6">
                  <c:v>Én af familiens livretter</c:v>
                </c:pt>
                <c:pt idx="7">
                  <c:v>Saftigt</c:v>
                </c:pt>
                <c:pt idx="8">
                  <c:v>Hurtig at tilberede</c:v>
                </c:pt>
                <c:pt idx="9">
                  <c:v>Mætter godt</c:v>
                </c:pt>
                <c:pt idx="10">
                  <c:v>Giver mange variationsmuligheder</c:v>
                </c:pt>
                <c:pt idx="11">
                  <c:v>Dufter godt</c:v>
                </c:pt>
                <c:pt idx="12">
                  <c:v>Godt til særlige lejligheder</c:v>
                </c:pt>
                <c:pt idx="13">
                  <c:v>Mørt/ingen sener</c:v>
                </c:pt>
              </c:strCache>
            </c:strRef>
          </c:cat>
          <c:val>
            <c:numRef>
              <c:f>'Ark1'!$B$2:$B$15</c:f>
              <c:numCache>
                <c:formatCode>0%</c:formatCode>
                <c:ptCount val="14"/>
                <c:pt idx="0">
                  <c:v>0.64</c:v>
                </c:pt>
                <c:pt idx="1">
                  <c:v>0.47</c:v>
                </c:pt>
                <c:pt idx="2">
                  <c:v>0.31</c:v>
                </c:pt>
                <c:pt idx="3">
                  <c:v>0.27</c:v>
                </c:pt>
                <c:pt idx="4">
                  <c:v>0.27</c:v>
                </c:pt>
                <c:pt idx="5">
                  <c:v>0.26</c:v>
                </c:pt>
                <c:pt idx="6">
                  <c:v>0.26</c:v>
                </c:pt>
                <c:pt idx="7">
                  <c:v>0.25</c:v>
                </c:pt>
                <c:pt idx="8">
                  <c:v>0.24</c:v>
                </c:pt>
                <c:pt idx="9">
                  <c:v>0.24</c:v>
                </c:pt>
                <c:pt idx="10">
                  <c:v>0.22</c:v>
                </c:pt>
                <c:pt idx="11">
                  <c:v>0.21</c:v>
                </c:pt>
                <c:pt idx="12">
                  <c:v>0.19</c:v>
                </c:pt>
                <c:pt idx="13">
                  <c:v>0.18</c:v>
                </c:pt>
              </c:numCache>
            </c:numRef>
          </c:val>
          <c:extLst>
            <c:ext xmlns:c16="http://schemas.microsoft.com/office/drawing/2014/chart" uri="{C3380CC4-5D6E-409C-BE32-E72D297353CC}">
              <c16:uniqueId val="{00000000-5200-4337-9B91-FDAC56BA1C9D}"/>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defRPr>
      </a:pPr>
      <a:endParaRPr lang="da-DK"/>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Ekspert</c:v>
                </c:pt>
                <c:pt idx="1">
                  <c:v>Rigtig god</c:v>
                </c:pt>
                <c:pt idx="2">
                  <c:v>Rimelig</c:v>
                </c:pt>
                <c:pt idx="3">
                  <c:v>Ikke særlig god</c:v>
                </c:pt>
                <c:pt idx="4">
                  <c:v>Slet ikke god</c:v>
                </c:pt>
                <c:pt idx="5">
                  <c:v>Ved ikke</c:v>
                </c:pt>
              </c:strCache>
            </c:strRef>
          </c:cat>
          <c:val>
            <c:numRef>
              <c:f>Ark1!$B$2:$B$7</c:f>
              <c:numCache>
                <c:formatCode>0.00%</c:formatCode>
                <c:ptCount val="6"/>
                <c:pt idx="0">
                  <c:v>2.1688288248080299E-2</c:v>
                </c:pt>
                <c:pt idx="1">
                  <c:v>0.33365653865845701</c:v>
                </c:pt>
                <c:pt idx="2">
                  <c:v>0.50725551703076699</c:v>
                </c:pt>
                <c:pt idx="3">
                  <c:v>0.109864862709912</c:v>
                </c:pt>
                <c:pt idx="4">
                  <c:v>2.2634485886215801E-2</c:v>
                </c:pt>
                <c:pt idx="5">
                  <c:v>4.9003074665671499E-3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5392324213"/>
          <c:y val="5.738572791591285E-2"/>
          <c:w val="0.54848152175908071"/>
          <c:h val="0.91684256077914084"/>
        </c:manualLayout>
      </c:layout>
      <c:barChart>
        <c:barDir val="bar"/>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'Ark1'!$A$16:$A$27</c:f>
              <c:strCache>
                <c:ptCount val="12"/>
                <c:pt idx="0">
                  <c:v>Nemt at finde i butikken</c:v>
                </c:pt>
                <c:pt idx="1">
                  <c:v>Lavt fedtindhold</c:v>
                </c:pt>
                <c:pt idx="2">
                  <c:v>Rig på protein</c:v>
                </c:pt>
                <c:pt idx="3">
                  <c:v>Tilpas fedtmarmorering</c:v>
                </c:pt>
                <c:pt idx="4">
                  <c:v>Børnevenlig mad</c:v>
                </c:pt>
                <c:pt idx="5">
                  <c:v>Sundt</c:v>
                </c:pt>
                <c:pt idx="6">
                  <c:v>Sjovt at eksperimentere med</c:v>
                </c:pt>
                <c:pt idx="7">
                  <c:v>Klimavenligt</c:v>
                </c:pt>
                <c:pt idx="8">
                  <c:v>Rig på jern</c:v>
                </c:pt>
                <c:pt idx="9">
                  <c:v>Bæredygtigt</c:v>
                </c:pt>
                <c:pt idx="10">
                  <c:v>Ingen af disse</c:v>
                </c:pt>
                <c:pt idx="11">
                  <c:v>Ved ikke</c:v>
                </c:pt>
              </c:strCache>
            </c:strRef>
          </c:cat>
          <c:val>
            <c:numRef>
              <c:f>'Ark1'!$B$16:$B$27</c:f>
              <c:numCache>
                <c:formatCode>0%</c:formatCode>
                <c:ptCount val="12"/>
                <c:pt idx="0">
                  <c:v>0.12</c:v>
                </c:pt>
                <c:pt idx="1">
                  <c:v>0.12</c:v>
                </c:pt>
                <c:pt idx="2">
                  <c:v>0.1</c:v>
                </c:pt>
                <c:pt idx="3">
                  <c:v>0.09</c:v>
                </c:pt>
                <c:pt idx="4">
                  <c:v>0.08</c:v>
                </c:pt>
                <c:pt idx="5">
                  <c:v>0.08</c:v>
                </c:pt>
                <c:pt idx="6">
                  <c:v>0.08</c:v>
                </c:pt>
                <c:pt idx="7">
                  <c:v>0.02</c:v>
                </c:pt>
                <c:pt idx="8">
                  <c:v>0.02</c:v>
                </c:pt>
                <c:pt idx="9">
                  <c:v>0.01</c:v>
                </c:pt>
                <c:pt idx="10">
                  <c:v>0</c:v>
                </c:pt>
                <c:pt idx="11">
                  <c:v>0.01</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defRPr>
      </a:pPr>
      <a:endParaRPr lang="da-DK"/>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825685582405648E-2"/>
          <c:y val="7.1036043432014334E-2"/>
          <c:w val="0.95617431441759437"/>
          <c:h val="0.8425545220265418"/>
        </c:manualLayout>
      </c:layout>
      <c:barChart>
        <c:barDir val="col"/>
        <c:grouping val="clustered"/>
        <c:varyColors val="0"/>
        <c:ser>
          <c:idx val="0"/>
          <c:order val="0"/>
          <c:tx>
            <c:strRef>
              <c:f>'Ark1'!$A$2</c:f>
              <c:strCache>
                <c:ptCount val="1"/>
                <c:pt idx="0">
                  <c:v>På panden</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D3-4E4F-8F08-46AEEBB06F8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D3-4E4F-8F08-46AEEBB06F8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D3-4E4F-8F08-46AEEBB06F8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D3-4E4F-8F08-46AEEBB06F8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D3-4E4F-8F08-46AEEBB06F8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D3-4E4F-8F08-46AEEBB06F8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'Ark1'!$B$2:$I$2</c:f>
              <c:numCache>
                <c:formatCode>General</c:formatCode>
                <c:ptCount val="8"/>
                <c:pt idx="0">
                  <c:v>0.35364049525806501</c:v>
                </c:pt>
                <c:pt idx="1">
                  <c:v>2.91669398806319E-3</c:v>
                </c:pt>
                <c:pt idx="2">
                  <c:v>0.77342765295402505</c:v>
                </c:pt>
                <c:pt idx="3">
                  <c:v>0.84080563839254696</c:v>
                </c:pt>
                <c:pt idx="4">
                  <c:v>0.45726884532508799</c:v>
                </c:pt>
                <c:pt idx="5">
                  <c:v>1.1796442690061E-2</c:v>
                </c:pt>
                <c:pt idx="6">
                  <c:v>0.296540163012735</c:v>
                </c:pt>
                <c:pt idx="7">
                  <c:v>0.44275410277678801</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4-12E5-4C90-A6D2-18898D11F913}"/>
            </c:ext>
          </c:extLst>
        </c:ser>
        <c:ser>
          <c:idx val="1"/>
          <c:order val="1"/>
          <c:tx>
            <c:strRef>
              <c:f>'Ark1'!$A$3</c:f>
              <c:strCache>
                <c:ptCount val="1"/>
                <c:pt idx="0">
                  <c:v>I gryde</c:v>
                </c:pt>
              </c:strCache>
            </c:strRef>
          </c:tx>
          <c:spPr>
            <a:solidFill>
              <a:srgbClr val="C9E7D4">
                <a:lumMod val="50000"/>
              </a:srgbClr>
            </a:solidFill>
          </c:spPr>
          <c:invertIfNegative val="0"/>
          <c:dLbls>
            <c:dLbl>
              <c:idx val="0"/>
              <c:layout>
                <c:manualLayout>
                  <c:x val="5.7471264367815987E-3"/>
                  <c:y val="-1.0879419764279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D3-4E4F-8F08-46AEEBB06F81}"/>
                </c:ext>
              </c:extLst>
            </c:dLbl>
            <c:dLbl>
              <c:idx val="6"/>
              <c:layout>
                <c:manualLayout>
                  <c:x val="3.44827586206879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6D3-4E4F-8F08-46AEEBB06F8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D3-4E4F-8F08-46AEEBB06F8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'Ark1'!$B$3:$I$3</c:f>
              <c:numCache>
                <c:formatCode>General</c:formatCode>
                <c:ptCount val="8"/>
                <c:pt idx="0">
                  <c:v>0.16423675796427301</c:v>
                </c:pt>
                <c:pt idx="1">
                  <c:v>3.6977881162527496E-3</c:v>
                </c:pt>
                <c:pt idx="2">
                  <c:v>0.123969453724907</c:v>
                </c:pt>
                <c:pt idx="3">
                  <c:v>7.9447390612317897E-3</c:v>
                </c:pt>
                <c:pt idx="4">
                  <c:v>9.8939728534996104E-3</c:v>
                </c:pt>
                <c:pt idx="5">
                  <c:v>1.93141125270654E-2</c:v>
                </c:pt>
                <c:pt idx="6">
                  <c:v>0.12137229141262899</c:v>
                </c:pt>
                <c:pt idx="7">
                  <c:v>0.473702079384832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12E5-4C90-A6D2-18898D11F913}"/>
            </c:ext>
          </c:extLst>
        </c:ser>
        <c:ser>
          <c:idx val="2"/>
          <c:order val="2"/>
          <c:tx>
            <c:strRef>
              <c:f>'Ark1'!$A$4</c:f>
              <c:strCache>
                <c:ptCount val="1"/>
                <c:pt idx="0">
                  <c:v>I ovn</c:v>
                </c:pt>
              </c:strCache>
            </c:strRef>
          </c:tx>
          <c:spPr>
            <a:solidFill>
              <a:srgbClr val="C9E7D4">
                <a:lumMod val="75000"/>
              </a:srgb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D3-4E4F-8F08-46AEEBB06F8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D3-4E4F-8F08-46AEEBB06F8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D3-4E4F-8F08-46AEEBB06F8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D3-4E4F-8F08-46AEEBB06F8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D3-4E4F-8F08-46AEEBB06F8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'Ark1'!$B$4:$I$4</c:f>
              <c:numCache>
                <c:formatCode>General</c:formatCode>
                <c:ptCount val="8"/>
                <c:pt idx="0">
                  <c:v>0.35683172905399096</c:v>
                </c:pt>
                <c:pt idx="1">
                  <c:v>0.77094045887209905</c:v>
                </c:pt>
                <c:pt idx="2">
                  <c:v>6.7064688514238205E-2</c:v>
                </c:pt>
                <c:pt idx="3">
                  <c:v>9.72763476515624E-2</c:v>
                </c:pt>
                <c:pt idx="4">
                  <c:v>0.43422631572308101</c:v>
                </c:pt>
                <c:pt idx="5">
                  <c:v>0.77717304002730303</c:v>
                </c:pt>
                <c:pt idx="6">
                  <c:v>0.40903562928434395</c:v>
                </c:pt>
                <c:pt idx="7">
                  <c:v>4.0310075658813699E-2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12E5-4C90-A6D2-18898D11F913}"/>
            </c:ext>
          </c:extLst>
        </c:ser>
        <c:ser>
          <c:idx val="3"/>
          <c:order val="3"/>
          <c:tx>
            <c:strRef>
              <c:f>'Ark1'!$A$5</c:f>
              <c:strCache>
                <c:ptCount val="1"/>
                <c:pt idx="0">
                  <c:v>I mikroovn</c:v>
                </c:pt>
              </c:strCache>
            </c:strRef>
          </c:tx>
          <c:invertIfNegative val="1"/>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'Ark1'!$B$5:$I$5</c:f>
              <c:numCache>
                <c:formatCode>General</c:formatCode>
                <c:ptCount val="8"/>
                <c:pt idx="0">
                  <c:v>0</c:v>
                </c:pt>
                <c:pt idx="1">
                  <c:v>1.1699687142602899E-2</c:v>
                </c:pt>
                <c:pt idx="2">
                  <c:v>4.2356559843187E-3</c:v>
                </c:pt>
                <c:pt idx="3">
                  <c:v>0</c:v>
                </c:pt>
                <c:pt idx="4">
                  <c:v>0</c:v>
                </c:pt>
                <c:pt idx="5">
                  <c:v>0</c:v>
                </c:pt>
                <c:pt idx="6">
                  <c:v>0</c:v>
                </c:pt>
                <c:pt idx="7">
                  <c:v>1.7946921698152599E-2</c:v>
                </c:pt>
              </c:numCache>
            </c:numRef>
          </c:val>
          <c:extLst>
            <c:ext xmlns:c16="http://schemas.microsoft.com/office/drawing/2014/chart" uri="{C3380CC4-5D6E-409C-BE32-E72D297353CC}">
              <c16:uniqueId val="{00000017-12E5-4C90-A6D2-18898D11F913}"/>
            </c:ext>
          </c:extLst>
        </c:ser>
        <c:ser>
          <c:idx val="4"/>
          <c:order val="4"/>
          <c:tx>
            <c:strRef>
              <c:f>'Ark1'!$A$6</c:f>
              <c:strCache>
                <c:ptCount val="1"/>
                <c:pt idx="0">
                  <c:v>På grillen</c:v>
                </c:pt>
              </c:strCache>
            </c:strRef>
          </c:tx>
          <c:invertIfNegative val="1"/>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2E5-4C90-A6D2-18898D11F91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2E5-4C90-A6D2-18898D11F91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6D3-4E4F-8F08-46AEEBB06F8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6D3-4E4F-8F08-46AEEBB06F81}"/>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'Ark1'!$B$6:$I$6</c:f>
              <c:numCache>
                <c:formatCode>General</c:formatCode>
                <c:ptCount val="8"/>
                <c:pt idx="0">
                  <c:v>9.0957478001070402E-2</c:v>
                </c:pt>
                <c:pt idx="1">
                  <c:v>7.1427942123485799E-2</c:v>
                </c:pt>
                <c:pt idx="2">
                  <c:v>3.5458043265705801E-3</c:v>
                </c:pt>
                <c:pt idx="3">
                  <c:v>4.70048121393917E-2</c:v>
                </c:pt>
                <c:pt idx="4">
                  <c:v>6.7712821016222599E-2</c:v>
                </c:pt>
                <c:pt idx="5">
                  <c:v>7.3724683741831901E-2</c:v>
                </c:pt>
                <c:pt idx="6">
                  <c:v>0.12276026538240301</c:v>
                </c:pt>
                <c:pt idx="7">
                  <c:v>0</c:v>
                </c:pt>
              </c:numCache>
            </c:numRef>
          </c:val>
          <c:extLst>
            <c:ext xmlns:c16="http://schemas.microsoft.com/office/drawing/2014/chart" uri="{C3380CC4-5D6E-409C-BE32-E72D297353CC}">
              <c16:uniqueId val="{0000001C-12E5-4C90-A6D2-18898D11F913}"/>
            </c:ext>
          </c:extLst>
        </c:ser>
        <c:ser>
          <c:idx val="5"/>
          <c:order val="5"/>
          <c:tx>
            <c:strRef>
              <c:f>'Ark1'!$A$7</c:f>
              <c:strCache>
                <c:ptCount val="1"/>
                <c:pt idx="0">
                  <c:v>Andet</c:v>
                </c:pt>
              </c:strCache>
            </c:strRef>
          </c:tx>
          <c:invertIfNegative val="1"/>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2E5-4C90-A6D2-18898D11F913}"/>
                </c:ext>
              </c:extLst>
            </c:dLbl>
            <c:numFmt formatCode="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'Ark1'!$B$7:$I$7</c:f>
              <c:numCache>
                <c:formatCode>General</c:formatCode>
                <c:ptCount val="8"/>
                <c:pt idx="0">
                  <c:v>2.14397327175645E-2</c:v>
                </c:pt>
                <c:pt idx="1">
                  <c:v>0.139317429757497</c:v>
                </c:pt>
                <c:pt idx="2">
                  <c:v>2.4331374492381902E-2</c:v>
                </c:pt>
                <c:pt idx="3">
                  <c:v>6.9684627552673694E-3</c:v>
                </c:pt>
                <c:pt idx="4">
                  <c:v>2.0691341684595799E-2</c:v>
                </c:pt>
                <c:pt idx="5">
                  <c:v>0.117991721013739</c:v>
                </c:pt>
                <c:pt idx="6">
                  <c:v>3.7978916202991597E-2</c:v>
                </c:pt>
                <c:pt idx="7">
                  <c:v>2.5286820481414101E-2</c:v>
                </c:pt>
              </c:numCache>
            </c:numRef>
          </c:val>
          <c:extLst>
            <c:ext xmlns:c16="http://schemas.microsoft.com/office/drawing/2014/chart" uri="{C3380CC4-5D6E-409C-BE32-E72D297353CC}">
              <c16:uniqueId val="{00000020-12E5-4C90-A6D2-18898D11F913}"/>
            </c:ext>
          </c:extLst>
        </c:ser>
        <c:ser>
          <c:idx val="6"/>
          <c:order val="6"/>
          <c:tx>
            <c:strRef>
              <c:f>'Ark1'!$A$8</c:f>
              <c:strCache>
                <c:ptCount val="1"/>
                <c:pt idx="0">
                  <c:v>Ved ikke</c:v>
                </c:pt>
              </c:strCache>
            </c:strRef>
          </c:tx>
          <c:invertIfNegative val="1"/>
          <c:cat>
            <c:strRef>
              <c:f>'Ark1'!$B$1:$I$1</c:f>
              <c:strCache>
                <c:ptCount val="8"/>
                <c:pt idx="0">
                  <c:v>Mørbrad</c:v>
                </c:pt>
                <c:pt idx="1">
                  <c:v>Flæskesteg</c:v>
                </c:pt>
                <c:pt idx="2">
                  <c:v>Hakket grisekød</c:v>
                </c:pt>
                <c:pt idx="3">
                  <c:v>Kotelet</c:v>
                </c:pt>
                <c:pt idx="4">
                  <c:v>Stegeflæsk</c:v>
                </c:pt>
                <c:pt idx="5">
                  <c:v>Ribbensteg</c:v>
                </c:pt>
                <c:pt idx="6">
                  <c:v>Nakkefilet</c:v>
                </c:pt>
                <c:pt idx="7">
                  <c:v>Tern/strimler</c:v>
                </c:pt>
              </c:strCache>
            </c:strRef>
          </c:cat>
          <c:val>
            <c:numRef>
              <c:f>'Ark1'!$B$8:$I$8</c:f>
              <c:numCache>
                <c:formatCode>General</c:formatCode>
                <c:ptCount val="8"/>
                <c:pt idx="0">
                  <c:v>1.2893807005036E-2</c:v>
                </c:pt>
                <c:pt idx="1">
                  <c:v>0</c:v>
                </c:pt>
                <c:pt idx="2">
                  <c:v>3.4253700035577401E-3</c:v>
                </c:pt>
                <c:pt idx="3">
                  <c:v>0</c:v>
                </c:pt>
                <c:pt idx="4">
                  <c:v>1.0206703397512701E-2</c:v>
                </c:pt>
                <c:pt idx="5">
                  <c:v>0</c:v>
                </c:pt>
                <c:pt idx="6">
                  <c:v>1.2312734704897198E-2</c:v>
                </c:pt>
                <c:pt idx="7">
                  <c:v>0</c:v>
                </c:pt>
              </c:numCache>
            </c:numRef>
          </c:val>
          <c:extLst>
            <c:ext xmlns:c16="http://schemas.microsoft.com/office/drawing/2014/chart" uri="{C3380CC4-5D6E-409C-BE32-E72D297353CC}">
              <c16:uniqueId val="{00000028-12E5-4C90-A6D2-18898D11F913}"/>
            </c:ext>
          </c:extLst>
        </c:ser>
        <c:dLbls>
          <c:showLegendKey val="0"/>
          <c:showVal val="0"/>
          <c:showCatName val="0"/>
          <c:showSerName val="0"/>
          <c:showPercent val="0"/>
          <c:showBubbleSize val="0"/>
        </c:dLbls>
        <c:gapWidth val="100"/>
        <c:overlap val="-10"/>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legend>
      <c:legendPos val="t"/>
      <c:overlay val="0"/>
      <c:spPr>
        <a:noFill/>
        <a:ln>
          <a:noFill/>
        </a:ln>
        <a:effectLst/>
      </c:spPr>
      <c:txPr>
        <a:bodyPr rot="0" vert="horz"/>
        <a:lstStyle/>
        <a:p>
          <a:pPr>
            <a:defRPr/>
          </a:pPr>
          <a:endParaRPr lang="da-DK"/>
        </a:p>
      </c:txPr>
    </c:legend>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67727550808061"/>
          <c:y val="0.23838493443079362"/>
          <c:w val="0.7867017747813011"/>
          <c:h val="0.7586142939814815"/>
        </c:manualLayout>
      </c:layout>
      <c:barChart>
        <c:barDir val="bar"/>
        <c:grouping val="stacked"/>
        <c:varyColors val="0"/>
        <c:ser>
          <c:idx val="0"/>
          <c:order val="0"/>
          <c:tx>
            <c:strRef>
              <c:f>'Ark1'!$A$2</c:f>
              <c:strCache>
                <c:ptCount val="1"/>
                <c:pt idx="0">
                  <c:v>Altid</c:v>
                </c:pt>
              </c:strCache>
            </c:strRef>
          </c:tx>
          <c:invertIfNegative val="0"/>
          <c:dLbls>
            <c:dLbl>
              <c:idx val="1"/>
              <c:numFmt formatCode="0%" sourceLinked="0"/>
              <c:spPr>
                <a:noFill/>
                <a:ln>
                  <a:noFill/>
                </a:ln>
                <a:effectLst/>
              </c:spPr>
              <c:txPr>
                <a:bodyPr rot="0" spcFirstLastPara="1" vertOverflow="ellipsis" vert="horz" wrap="square" anchor="ctr" anchorCtr="1"/>
                <a:lstStyle/>
                <a:p>
                  <a:pPr>
                    <a:defRPr sz="1100" kern="1200" baseline="0" smtId="4294967295">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1-0A57-4DAB-BD56-1AC20267978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00" kern="1200" baseline="0" smtId="4294967295">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2-0A57-4DAB-BD56-1AC20267978A}"/>
                </c:ext>
              </c:extLst>
            </c:dLbl>
            <c:dLbl>
              <c:idx val="3"/>
              <c:layout>
                <c:manualLayout>
                  <c:x val="3.428725393383244E-3"/>
                  <c:y val="0"/>
                </c:manualLayout>
              </c:layout>
              <c:numFmt formatCode="\2\%" sourceLinked="0"/>
              <c:spPr>
                <a:noFill/>
                <a:ln>
                  <a:noFill/>
                </a:ln>
                <a:effectLst/>
              </c:spPr>
              <c:txPr>
                <a:bodyPr rot="0" spcFirstLastPara="1" vertOverflow="ellipsis" vert="horz" wrap="square" anchor="ctr" anchorCtr="1"/>
                <a:lstStyle/>
                <a:p>
                  <a:pPr>
                    <a:defRPr sz="1100" b="0" i="0" u="none" strike="noStrike" kern="1200" baseline="0" smtId="4294967295">
                      <a:solidFill>
                        <a:schemeClr val="bg1"/>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57-4DAB-BD56-1AC20267978A}"/>
                </c:ext>
              </c:extLst>
            </c:dLbl>
            <c:dLbl>
              <c:idx val="4"/>
              <c:layout>
                <c:manualLayout>
                  <c:x val="6.2097005105449287E-3"/>
                  <c:y val="-1.329691499368905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5-4DBD-B377-38B145E1669A}"/>
                </c:ext>
              </c:extLst>
            </c:dLbl>
            <c:dLbl>
              <c:idx val="5"/>
              <c:layout>
                <c:manualLayout>
                  <c:x val="6.2097005105449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15-4DBD-B377-38B145E1669A}"/>
                </c:ext>
              </c:extLst>
            </c:dLbl>
            <c:dLbl>
              <c:idx val="7"/>
              <c:delete val="1"/>
              <c:extLst>
                <c:ext xmlns:c15="http://schemas.microsoft.com/office/drawing/2012/chart" uri="{CE6537A1-D6FC-4f65-9D91-7224C49458BB}"/>
                <c:ext xmlns:c16="http://schemas.microsoft.com/office/drawing/2014/chart" uri="{C3380CC4-5D6E-409C-BE32-E72D297353CC}">
                  <c16:uniqueId val="{00000004-0A57-4DAB-BD56-1AC20267978A}"/>
                </c:ext>
              </c:extLst>
            </c:dLbl>
            <c:numFmt formatCode="0%" sourceLinked="0"/>
            <c:spPr>
              <a:noFill/>
              <a:ln>
                <a:noFill/>
              </a:ln>
              <a:effectLst/>
            </c:spPr>
            <c:txPr>
              <a:bodyPr rot="0" spcFirstLastPara="1" vertOverflow="ellipsis" vert="horz" wrap="square" anchor="ctr" anchorCtr="1"/>
              <a:lstStyle/>
              <a:p>
                <a:pPr>
                  <a:defRPr sz="1100" b="0" i="0" u="none" strike="noStrike" kern="1200" baseline="0" smtId="4294967295">
                    <a:solidFill>
                      <a:schemeClr val="bg1"/>
                    </a:solidFill>
                    <a:latin typeface="+mn-lt"/>
                    <a:ea typeface="+mn-ea"/>
                    <a:cs typeface="+mn-c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Flæskesteg</c:v>
                </c:pt>
                <c:pt idx="1">
                  <c:v>Ribbensteg</c:v>
                </c:pt>
                <c:pt idx="2">
                  <c:v>Nakkefilet</c:v>
                </c:pt>
                <c:pt idx="3">
                  <c:v>Mørbrad</c:v>
                </c:pt>
                <c:pt idx="4">
                  <c:v>Kotelet</c:v>
                </c:pt>
                <c:pt idx="5">
                  <c:v>Hakket grisekød</c:v>
                </c:pt>
                <c:pt idx="6">
                  <c:v>Stegeflæsk</c:v>
                </c:pt>
                <c:pt idx="7">
                  <c:v>Tern/strimler</c:v>
                </c:pt>
              </c:strCache>
            </c:strRef>
          </c:cat>
          <c:val>
            <c:numRef>
              <c:f>'Ark1'!$B$2:$I$2</c:f>
              <c:numCache>
                <c:formatCode>General</c:formatCode>
                <c:ptCount val="8"/>
                <c:pt idx="0">
                  <c:v>0.233480389392272</c:v>
                </c:pt>
                <c:pt idx="1">
                  <c:v>5.00986271056457E-2</c:v>
                </c:pt>
                <c:pt idx="2">
                  <c:v>8.8416074399069192E-2</c:v>
                </c:pt>
                <c:pt idx="3">
                  <c:v>4.4335646869141598E-2</c:v>
                </c:pt>
                <c:pt idx="4">
                  <c:v>1.52856611094345E-2</c:v>
                </c:pt>
                <c:pt idx="5">
                  <c:v>1.7763335577348799E-2</c:v>
                </c:pt>
                <c:pt idx="6">
                  <c:v>3.10842009307668E-2</c:v>
                </c:pt>
                <c:pt idx="7">
                  <c:v>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0A57-4DAB-BD56-1AC20267978A}"/>
            </c:ext>
          </c:extLst>
        </c:ser>
        <c:ser>
          <c:idx val="1"/>
          <c:order val="1"/>
          <c:tx>
            <c:strRef>
              <c:f>'Ark1'!$A$3</c:f>
              <c:strCache>
                <c:ptCount val="1"/>
                <c:pt idx="0">
                  <c:v>Næsten altid</c:v>
                </c:pt>
              </c:strCache>
            </c:strRef>
          </c:tx>
          <c:spPr>
            <a:solidFill>
              <a:srgbClr val="C9E7D4">
                <a:lumMod val="50000"/>
              </a:srgb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0A57-4DAB-BD56-1AC20267978A}"/>
                </c:ext>
              </c:extLst>
            </c:dLbl>
            <c:dLbl>
              <c:idx val="1"/>
              <c:numFmt formatCode="0%" sourceLinked="0"/>
              <c:spPr>
                <a:noFill/>
                <a:ln>
                  <a:noFill/>
                </a:ln>
                <a:effectLst/>
              </c:spPr>
              <c:txPr>
                <a:bodyPr rot="0" spcFirstLastPara="1" vertOverflow="ellipsis" vert="horz" wrap="square" anchor="ctr" anchorCtr="1"/>
                <a:lstStyle/>
                <a:p>
                  <a:pPr>
                    <a:defRPr sz="1100" kern="1200" baseline="0" smtId="4294967295">
                      <a:solidFill>
                        <a:schemeClr val="bg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7-0A57-4DAB-BD56-1AC20267978A}"/>
                </c:ext>
              </c:extLst>
            </c:dLbl>
            <c:dLbl>
              <c:idx val="2"/>
              <c:delete val="1"/>
              <c:extLst>
                <c:ext xmlns:c15="http://schemas.microsoft.com/office/drawing/2012/chart" uri="{CE6537A1-D6FC-4f65-9D91-7224C49458BB}"/>
                <c:ext xmlns:c16="http://schemas.microsoft.com/office/drawing/2014/chart" uri="{C3380CC4-5D6E-409C-BE32-E72D297353CC}">
                  <c16:uniqueId val="{00000008-0A57-4DAB-BD56-1AC20267978A}"/>
                </c:ext>
              </c:extLst>
            </c:dLbl>
            <c:dLbl>
              <c:idx val="3"/>
              <c:layout>
                <c:manualLayout>
                  <c:x val="4.571633857844325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57-4DAB-BD56-1AC20267978A}"/>
                </c:ext>
              </c:extLst>
            </c:dLbl>
            <c:dLbl>
              <c:idx val="4"/>
              <c:layout>
                <c:manualLayout>
                  <c:x val="9.9355208168719223E-3"/>
                  <c:y val="2.85549075310901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15-4DBD-B377-38B145E1669A}"/>
                </c:ext>
              </c:extLst>
            </c:dLbl>
            <c:dLbl>
              <c:idx val="5"/>
              <c:layout>
                <c:manualLayout>
                  <c:x val="1.2419401021089902E-2"/>
                  <c:y val="2.855490751779327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15-4DBD-B377-38B145E1669A}"/>
                </c:ext>
              </c:extLst>
            </c:dLbl>
            <c:dLbl>
              <c:idx val="6"/>
              <c:delete val="1"/>
              <c:extLst>
                <c:ext xmlns:c15="http://schemas.microsoft.com/office/drawing/2012/chart" uri="{CE6537A1-D6FC-4f65-9D91-7224C49458BB}"/>
                <c:ext xmlns:c16="http://schemas.microsoft.com/office/drawing/2014/chart" uri="{C3380CC4-5D6E-409C-BE32-E72D297353CC}">
                  <c16:uniqueId val="{00000002-3BC5-494D-A721-479535E6D464}"/>
                </c:ext>
              </c:extLst>
            </c:dLbl>
            <c:dLbl>
              <c:idx val="7"/>
              <c:delete val="1"/>
              <c:extLst>
                <c:ext xmlns:c15="http://schemas.microsoft.com/office/drawing/2012/chart" uri="{CE6537A1-D6FC-4f65-9D91-7224C49458BB}"/>
                <c:ext xmlns:c16="http://schemas.microsoft.com/office/drawing/2014/chart" uri="{C3380CC4-5D6E-409C-BE32-E72D297353CC}">
                  <c16:uniqueId val="{0000000A-0A57-4DAB-BD56-1AC20267978A}"/>
                </c:ext>
              </c:extLst>
            </c:dLbl>
            <c:numFmt formatCode="0%" sourceLinked="0"/>
            <c:spPr>
              <a:noFill/>
              <a:ln>
                <a:noFill/>
              </a:ln>
              <a:effectLst/>
            </c:spPr>
            <c:txPr>
              <a:bodyPr rot="0" spcFirstLastPara="1" vertOverflow="ellipsis" vert="horz" wrap="square" anchor="ctr" anchorCtr="1"/>
              <a:lstStyle/>
              <a:p>
                <a:pPr>
                  <a:defRPr sz="1100" b="0" i="0" u="none" strike="noStrike" kern="1200" baseline="0" smtId="4294967295">
                    <a:solidFill>
                      <a:schemeClr val="bg1"/>
                    </a:solidFill>
                    <a:latin typeface="+mn-lt"/>
                    <a:ea typeface="+mn-ea"/>
                    <a:cs typeface="+mn-c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Flæskesteg</c:v>
                </c:pt>
                <c:pt idx="1">
                  <c:v>Ribbensteg</c:v>
                </c:pt>
                <c:pt idx="2">
                  <c:v>Nakkefilet</c:v>
                </c:pt>
                <c:pt idx="3">
                  <c:v>Mørbrad</c:v>
                </c:pt>
                <c:pt idx="4">
                  <c:v>Kotelet</c:v>
                </c:pt>
                <c:pt idx="5">
                  <c:v>Hakket grisekød</c:v>
                </c:pt>
                <c:pt idx="6">
                  <c:v>Stegeflæsk</c:v>
                </c:pt>
                <c:pt idx="7">
                  <c:v>Tern/strimler</c:v>
                </c:pt>
              </c:strCache>
            </c:strRef>
          </c:cat>
          <c:val>
            <c:numRef>
              <c:f>'Ark1'!$B$3:$I$3</c:f>
              <c:numCache>
                <c:formatCode>General</c:formatCode>
                <c:ptCount val="8"/>
                <c:pt idx="0">
                  <c:v>0.152740135911067</c:v>
                </c:pt>
                <c:pt idx="1">
                  <c:v>0.211519689647481</c:v>
                </c:pt>
                <c:pt idx="2">
                  <c:v>0.135016793264889</c:v>
                </c:pt>
                <c:pt idx="3">
                  <c:v>7.9611326843131297E-2</c:v>
                </c:pt>
                <c:pt idx="4">
                  <c:v>2.2439893808330603E-2</c:v>
                </c:pt>
                <c:pt idx="5">
                  <c:v>1.3365873452672801E-2</c:v>
                </c:pt>
                <c:pt idx="6">
                  <c:v>0</c:v>
                </c:pt>
                <c:pt idx="7">
                  <c:v>0</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0A57-4DAB-BD56-1AC20267978A}"/>
            </c:ext>
          </c:extLst>
        </c:ser>
        <c:ser>
          <c:idx val="2"/>
          <c:order val="2"/>
          <c:tx>
            <c:strRef>
              <c:f>'Ark1'!$A$4</c:f>
              <c:strCache>
                <c:ptCount val="1"/>
                <c:pt idx="0">
                  <c:v>Ca. hver anden gang</c:v>
                </c:pt>
              </c:strCache>
            </c:strRef>
          </c:tx>
          <c:spPr>
            <a:solidFill>
              <a:srgbClr val="C9E7D4">
                <a:lumMod val="75000"/>
              </a:srgbClr>
            </a:solidFill>
          </c:spPr>
          <c:invertIfNegative val="0"/>
          <c:dLbls>
            <c:dLbl>
              <c:idx val="0"/>
              <c:layout>
                <c:manualLayout>
                  <c:x val="2.2858169289221419E-3"/>
                  <c:y val="0"/>
                </c:manualLayout>
              </c:layout>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A57-4DAB-BD56-1AC20267978A}"/>
                </c:ext>
              </c:extLst>
            </c:dLbl>
            <c:dLbl>
              <c:idx val="1"/>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0D-0A57-4DAB-BD56-1AC20267978A}"/>
                </c:ext>
              </c:extLst>
            </c:dLbl>
            <c:dLbl>
              <c:idx val="2"/>
              <c:delete val="1"/>
              <c:extLst>
                <c:ext xmlns:c15="http://schemas.microsoft.com/office/drawing/2012/chart" uri="{CE6537A1-D6FC-4f65-9D91-7224C49458BB}"/>
                <c:ext xmlns:c16="http://schemas.microsoft.com/office/drawing/2014/chart" uri="{C3380CC4-5D6E-409C-BE32-E72D297353CC}">
                  <c16:uniqueId val="{0000000E-0A57-4DAB-BD56-1AC20267978A}"/>
                </c:ext>
              </c:extLst>
            </c:dLbl>
            <c:dLbl>
              <c:idx val="3"/>
              <c:delete val="1"/>
              <c:extLst>
                <c:ext xmlns:c15="http://schemas.microsoft.com/office/drawing/2012/chart" uri="{CE6537A1-D6FC-4f65-9D91-7224C49458BB}"/>
                <c:ext xmlns:c16="http://schemas.microsoft.com/office/drawing/2014/chart" uri="{C3380CC4-5D6E-409C-BE32-E72D297353CC}">
                  <c16:uniqueId val="{0000000F-0A57-4DAB-BD56-1AC20267978A}"/>
                </c:ext>
              </c:extLst>
            </c:dLbl>
            <c:dLbl>
              <c:idx val="4"/>
              <c:delete val="1"/>
              <c:extLst>
                <c:ext xmlns:c15="http://schemas.microsoft.com/office/drawing/2012/chart" uri="{CE6537A1-D6FC-4f65-9D91-7224C49458BB}"/>
                <c:ext xmlns:c16="http://schemas.microsoft.com/office/drawing/2014/chart" uri="{C3380CC4-5D6E-409C-BE32-E72D297353CC}">
                  <c16:uniqueId val="{00000001-3B15-4DBD-B377-38B145E1669A}"/>
                </c:ext>
              </c:extLst>
            </c:dLbl>
            <c:dLbl>
              <c:idx val="5"/>
              <c:delete val="1"/>
              <c:extLst>
                <c:ext xmlns:c15="http://schemas.microsoft.com/office/drawing/2012/chart" uri="{CE6537A1-D6FC-4f65-9D91-7224C49458BB}"/>
                <c:ext xmlns:c16="http://schemas.microsoft.com/office/drawing/2014/chart" uri="{C3380CC4-5D6E-409C-BE32-E72D297353CC}">
                  <c16:uniqueId val="{00000003-3B15-4DBD-B377-38B145E1669A}"/>
                </c:ext>
              </c:extLst>
            </c:dLbl>
            <c:dLbl>
              <c:idx val="6"/>
              <c:delete val="1"/>
              <c:extLst>
                <c:ext xmlns:c15="http://schemas.microsoft.com/office/drawing/2012/chart" uri="{CE6537A1-D6FC-4f65-9D91-7224C49458BB}"/>
                <c:ext xmlns:c16="http://schemas.microsoft.com/office/drawing/2014/chart" uri="{C3380CC4-5D6E-409C-BE32-E72D297353CC}">
                  <c16:uniqueId val="{00000001-3BC5-494D-A721-479535E6D464}"/>
                </c:ext>
              </c:extLst>
            </c:dLbl>
            <c:dLbl>
              <c:idx val="7"/>
              <c:layout>
                <c:manualLayout>
                  <c:x val="6.5149048458742779E-3"/>
                  <c:y val="3.57850101012998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A57-4DAB-BD56-1AC2026797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Flæskesteg</c:v>
                </c:pt>
                <c:pt idx="1">
                  <c:v>Ribbensteg</c:v>
                </c:pt>
                <c:pt idx="2">
                  <c:v>Nakkefilet</c:v>
                </c:pt>
                <c:pt idx="3">
                  <c:v>Mørbrad</c:v>
                </c:pt>
                <c:pt idx="4">
                  <c:v>Kotelet</c:v>
                </c:pt>
                <c:pt idx="5">
                  <c:v>Hakket grisekød</c:v>
                </c:pt>
                <c:pt idx="6">
                  <c:v>Stegeflæsk</c:v>
                </c:pt>
                <c:pt idx="7">
                  <c:v>Tern/strimler</c:v>
                </c:pt>
              </c:strCache>
            </c:strRef>
          </c:cat>
          <c:val>
            <c:numRef>
              <c:f>'Ark1'!$B$4:$I$4</c:f>
              <c:numCache>
                <c:formatCode>General</c:formatCode>
                <c:ptCount val="8"/>
                <c:pt idx="0">
                  <c:v>4.4385282100763097E-2</c:v>
                </c:pt>
                <c:pt idx="1">
                  <c:v>6.8983490726705302E-2</c:v>
                </c:pt>
                <c:pt idx="2">
                  <c:v>2.4386786267387398E-2</c:v>
                </c:pt>
                <c:pt idx="3">
                  <c:v>4.4636700476462503E-2</c:v>
                </c:pt>
                <c:pt idx="4">
                  <c:v>6.6488905993522E-3</c:v>
                </c:pt>
                <c:pt idx="5">
                  <c:v>1.21164294265087E-2</c:v>
                </c:pt>
                <c:pt idx="6">
                  <c:v>0</c:v>
                </c:pt>
                <c:pt idx="7">
                  <c:v>1.7946921698152599E-2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11-0A57-4DAB-BD56-1AC20267978A}"/>
            </c:ext>
          </c:extLst>
        </c:ser>
        <c:ser>
          <c:idx val="3"/>
          <c:order val="3"/>
          <c:tx>
            <c:strRef>
              <c:f>'Ark1'!$A$5</c:f>
              <c:strCache>
                <c:ptCount val="1"/>
                <c:pt idx="0">
                  <c:v>Sjældnere</c:v>
                </c:pt>
              </c:strCache>
            </c:strRef>
          </c:tx>
          <c:spPr>
            <a:solidFill>
              <a:srgbClr val="CCCCC6"/>
            </a:solidFill>
          </c:spPr>
          <c:invertIfNegative val="1"/>
          <c:dLbls>
            <c:dLbl>
              <c:idx val="0"/>
              <c:layout>
                <c:manualLayout>
                  <c:x val="3.4287253933832228E-3"/>
                  <c:y val="0"/>
                </c:manualLayout>
              </c:layout>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A57-4DAB-BD56-1AC20267978A}"/>
                </c:ext>
              </c:extLst>
            </c:dLbl>
            <c:dLbl>
              <c:idx val="1"/>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13-0A57-4DAB-BD56-1AC20267978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14-0A57-4DAB-BD56-1AC20267978A}"/>
                </c:ext>
              </c:extLst>
            </c:dLbl>
            <c:dLbl>
              <c:idx val="7"/>
              <c:layout>
                <c:manualLayout>
                  <c:x val="9.9355208168719223E-3"/>
                  <c:y val="3.62790100013563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15-4DBD-B377-38B145E1669A}"/>
                </c:ext>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'Ark1'!$B$1:$I$1</c:f>
              <c:strCache>
                <c:ptCount val="8"/>
                <c:pt idx="0">
                  <c:v>Flæskesteg</c:v>
                </c:pt>
                <c:pt idx="1">
                  <c:v>Ribbensteg</c:v>
                </c:pt>
                <c:pt idx="2">
                  <c:v>Nakkefilet</c:v>
                </c:pt>
                <c:pt idx="3">
                  <c:v>Mørbrad</c:v>
                </c:pt>
                <c:pt idx="4">
                  <c:v>Kotelet</c:v>
                </c:pt>
                <c:pt idx="5">
                  <c:v>Hakket grisekød</c:v>
                </c:pt>
                <c:pt idx="6">
                  <c:v>Stegeflæsk</c:v>
                </c:pt>
                <c:pt idx="7">
                  <c:v>Tern/strimler</c:v>
                </c:pt>
              </c:strCache>
            </c:strRef>
          </c:cat>
          <c:val>
            <c:numRef>
              <c:f>'Ark1'!$B$5:$I$5</c:f>
              <c:numCache>
                <c:formatCode>General</c:formatCode>
                <c:ptCount val="8"/>
                <c:pt idx="0">
                  <c:v>0.17935417520937802</c:v>
                </c:pt>
                <c:pt idx="1">
                  <c:v>0.233231411895746</c:v>
                </c:pt>
                <c:pt idx="2">
                  <c:v>0.24753311048190799</c:v>
                </c:pt>
                <c:pt idx="3">
                  <c:v>0.23861376520913199</c:v>
                </c:pt>
                <c:pt idx="4">
                  <c:v>0.141112116443499</c:v>
                </c:pt>
                <c:pt idx="5">
                  <c:v>0.10886922950554</c:v>
                </c:pt>
                <c:pt idx="6">
                  <c:v>2.9007595124619701E-2</c:v>
                </c:pt>
                <c:pt idx="7">
                  <c:v>2.54336354213863E-2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5-0A57-4DAB-BD56-1AC20267978A}"/>
            </c:ext>
          </c:extLst>
        </c:ser>
        <c:ser>
          <c:idx val="4"/>
          <c:order val="4"/>
          <c:tx>
            <c:strRef>
              <c:f>'Ark1'!$A$6</c:f>
              <c:strCache>
                <c:ptCount val="1"/>
                <c:pt idx="0">
                  <c:v>Aldrig</c:v>
                </c:pt>
              </c:strCache>
            </c:strRef>
          </c:tx>
          <c:spPr>
            <a:solidFill>
              <a:srgbClr val="AAAAA1"/>
            </a:solidFill>
          </c:spPr>
          <c:invertIfNegative val="1"/>
          <c:dLbls>
            <c:dLbl>
              <c:idx val="0"/>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16-0A57-4DAB-BD56-1AC20267978A}"/>
                </c:ext>
              </c:extLst>
            </c:dLbl>
            <c:dLbl>
              <c:idx val="1"/>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17-0A57-4DAB-BD56-1AC20267978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c:ext xmlns:c16="http://schemas.microsoft.com/office/drawing/2014/chart" uri="{C3380CC4-5D6E-409C-BE32-E72D297353CC}">
                  <c16:uniqueId val="{00000018-0A57-4DAB-BD56-1AC20267978A}"/>
                </c:ext>
              </c:extLst>
            </c:dLbl>
            <c:numFmt formatCode="0%" sourceLinked="0"/>
            <c:spPr>
              <a:noFill/>
              <a:ln>
                <a:noFill/>
              </a:ln>
              <a:effectLst/>
            </c:spPr>
            <c:txPr>
              <a:bodyPr wrap="square" lIns="38100" tIns="19050" rIns="38100" bIns="19050" anchor="ctr">
                <a:spAutoFit/>
              </a:bodyPr>
              <a:lstStyle/>
              <a:p>
                <a:pPr>
                  <a:defRPr>
                    <a:solidFill>
                      <a:schemeClr val="tx1"/>
                    </a:solidFill>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'Ark1'!$B$1:$I$1</c:f>
              <c:strCache>
                <c:ptCount val="8"/>
                <c:pt idx="0">
                  <c:v>Flæskesteg</c:v>
                </c:pt>
                <c:pt idx="1">
                  <c:v>Ribbensteg</c:v>
                </c:pt>
                <c:pt idx="2">
                  <c:v>Nakkefilet</c:v>
                </c:pt>
                <c:pt idx="3">
                  <c:v>Mørbrad</c:v>
                </c:pt>
                <c:pt idx="4">
                  <c:v>Kotelet</c:v>
                </c:pt>
                <c:pt idx="5">
                  <c:v>Hakket grisekød</c:v>
                </c:pt>
                <c:pt idx="6">
                  <c:v>Stegeflæsk</c:v>
                </c:pt>
                <c:pt idx="7">
                  <c:v>Tern/strimler</c:v>
                </c:pt>
              </c:strCache>
            </c:strRef>
          </c:cat>
          <c:val>
            <c:numRef>
              <c:f>'Ark1'!$B$6:$I$6</c:f>
              <c:numCache>
                <c:formatCode>General</c:formatCode>
                <c:ptCount val="8"/>
                <c:pt idx="0">
                  <c:v>0.390040017386521</c:v>
                </c:pt>
                <c:pt idx="1">
                  <c:v>0.43616678062442199</c:v>
                </c:pt>
                <c:pt idx="2">
                  <c:v>0.50464723558674596</c:v>
                </c:pt>
                <c:pt idx="3">
                  <c:v>0.59280256060213299</c:v>
                </c:pt>
                <c:pt idx="4">
                  <c:v>0.81451343803938403</c:v>
                </c:pt>
                <c:pt idx="5">
                  <c:v>0.84788513203793003</c:v>
                </c:pt>
                <c:pt idx="6">
                  <c:v>0.93990820394461305</c:v>
                </c:pt>
                <c:pt idx="7">
                  <c:v>0.95661944288046097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9-0A57-4DAB-BD56-1AC20267978A}"/>
            </c:ext>
          </c:extLst>
        </c:ser>
        <c:dLbls>
          <c:showLegendKey val="0"/>
          <c:showVal val="0"/>
          <c:showCatName val="0"/>
          <c:showSerName val="0"/>
          <c:showPercent val="0"/>
          <c:showBubbleSize val="0"/>
        </c:dLbls>
        <c:gapWidth val="100"/>
        <c:overlap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smtId="4294967295">
                <a:solidFill>
                  <a:schemeClr val="tx1"/>
                </a:solidFill>
                <a:latin typeface="+mn-lt"/>
                <a:ea typeface="+mn-ea"/>
                <a:cs typeface="+mn-cs"/>
              </a:defRPr>
            </a:pPr>
            <a:endParaRPr lang="da-DK"/>
          </a:p>
        </c:txPr>
        <c:crossAx val="2093193024"/>
        <c:crosses val="autoZero"/>
        <c:auto val="0"/>
        <c:lblAlgn val="ctr"/>
        <c:lblOffset val="100"/>
        <c:noMultiLvlLbl val="0"/>
      </c:catAx>
      <c:valAx>
        <c:axId val="2093193024"/>
        <c:scaling>
          <c:orientation val="minMax"/>
          <c:max val="1"/>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smtId="4294967295">
                <a:solidFill>
                  <a:schemeClr val="tx1"/>
                </a:solidFill>
                <a:latin typeface="+mn-lt"/>
                <a:ea typeface="+mn-ea"/>
                <a:cs typeface="+mn-cs"/>
              </a:defRPr>
            </a:pPr>
            <a:endParaRPr lang="da-DK"/>
          </a:p>
        </c:txPr>
        <c:crossAx val="2110600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smtId="4294967295">
              <a:solidFill>
                <a:schemeClr val="tx1"/>
              </a:solidFill>
              <a:latin typeface="+mn-lt"/>
              <a:ea typeface="+mn-ea"/>
              <a:cs typeface="+mn-cs"/>
            </a:defRPr>
          </a:pPr>
          <a:endParaRPr lang="da-DK"/>
        </a:p>
      </c:txPr>
    </c:legend>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lumMod val="75000"/>
              <a:lumOff val="25000"/>
            </a:schemeClr>
          </a:solidFill>
        </a:defRPr>
      </a:pPr>
      <a:endParaRPr lang="da-DK"/>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61915105439407"/>
          <c:y val="0.24206337761723573"/>
          <c:w val="0.68424002172142273"/>
          <c:h val="0.73738679763850901"/>
        </c:manualLayout>
      </c:layout>
      <c:barChart>
        <c:barDir val="bar"/>
        <c:grouping val="percentStacked"/>
        <c:varyColors val="0"/>
        <c:ser>
          <c:idx val="0"/>
          <c:order val="0"/>
          <c:tx>
            <c:strRef>
              <c:f>'Ark1'!$A$2</c:f>
              <c:strCache>
                <c:ptCount val="1"/>
                <c:pt idx="0">
                  <c:v>Helt gennemstegt (70 grader eller derover)</c:v>
                </c:pt>
              </c:strCache>
            </c:strRef>
          </c:tx>
          <c:invertIfNegative val="0"/>
          <c:dLbls>
            <c:numFmt formatCode="0%" sourceLinked="0"/>
            <c:spPr>
              <a:noFill/>
              <a:ln>
                <a:noFill/>
              </a:ln>
              <a:effectLst/>
            </c:spPr>
            <c:txPr>
              <a:bodyPr rot="0" vert="horz"/>
              <a:lstStyle/>
              <a:p>
                <a:pPr>
                  <a:defRPr>
                    <a:solidFill>
                      <a:schemeClr val="bg1"/>
                    </a:solidFill>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Nakkefilet</c:v>
                </c:pt>
                <c:pt idx="1">
                  <c:v>Flæskesteg</c:v>
                </c:pt>
                <c:pt idx="2">
                  <c:v>Ribbensteg</c:v>
                </c:pt>
                <c:pt idx="3">
                  <c:v>Hakket grisekød</c:v>
                </c:pt>
                <c:pt idx="4">
                  <c:v>Mørbrad</c:v>
                </c:pt>
                <c:pt idx="5">
                  <c:v>Kotelet</c:v>
                </c:pt>
                <c:pt idx="6">
                  <c:v>Stegeflæsk</c:v>
                </c:pt>
                <c:pt idx="7">
                  <c:v>Tern/strimler</c:v>
                </c:pt>
              </c:strCache>
            </c:strRef>
          </c:cat>
          <c:val>
            <c:numRef>
              <c:f>'Ark1'!$B$2:$I$2</c:f>
              <c:numCache>
                <c:formatCode>General</c:formatCode>
                <c:ptCount val="8"/>
                <c:pt idx="0">
                  <c:v>0.30157655250298099</c:v>
                </c:pt>
                <c:pt idx="1">
                  <c:v>0.21755685947200898</c:v>
                </c:pt>
                <c:pt idx="2">
                  <c:v>0.167008778096458</c:v>
                </c:pt>
                <c:pt idx="3">
                  <c:v>0.374438847000928</c:v>
                </c:pt>
                <c:pt idx="4">
                  <c:v>0.12837884977747199</c:v>
                </c:pt>
                <c:pt idx="5">
                  <c:v>0.14246891058238401</c:v>
                </c:pt>
                <c:pt idx="6">
                  <c:v>0.27639618965547802</c:v>
                </c:pt>
                <c:pt idx="7">
                  <c:v>0.36346739057059702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176E-4D64-87C6-AAAC13796DAA}"/>
            </c:ext>
          </c:extLst>
        </c:ser>
        <c:ser>
          <c:idx val="1"/>
          <c:order val="1"/>
          <c:tx>
            <c:strRef>
              <c:f>'Ark1'!$A$3</c:f>
              <c:strCache>
                <c:ptCount val="1"/>
                <c:pt idx="0">
                  <c:v>Gennemstegt (66-69 grader)</c:v>
                </c:pt>
              </c:strCache>
            </c:strRef>
          </c:tx>
          <c:spPr>
            <a:solidFill>
              <a:srgbClr val="C9E7D4">
                <a:lumMod val="50000"/>
              </a:srgbClr>
            </a:solidFill>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Nakkefilet</c:v>
                </c:pt>
                <c:pt idx="1">
                  <c:v>Flæskesteg</c:v>
                </c:pt>
                <c:pt idx="2">
                  <c:v>Ribbensteg</c:v>
                </c:pt>
                <c:pt idx="3">
                  <c:v>Hakket grisekød</c:v>
                </c:pt>
                <c:pt idx="4">
                  <c:v>Mørbrad</c:v>
                </c:pt>
                <c:pt idx="5">
                  <c:v>Kotelet</c:v>
                </c:pt>
                <c:pt idx="6">
                  <c:v>Stegeflæsk</c:v>
                </c:pt>
                <c:pt idx="7">
                  <c:v>Tern/strimler</c:v>
                </c:pt>
              </c:strCache>
            </c:strRef>
          </c:cat>
          <c:val>
            <c:numRef>
              <c:f>'Ark1'!$B$3:$I$3</c:f>
              <c:numCache>
                <c:formatCode>General</c:formatCode>
                <c:ptCount val="8"/>
                <c:pt idx="0">
                  <c:v>0.33374512827923702</c:v>
                </c:pt>
                <c:pt idx="1">
                  <c:v>0.413215971013565</c:v>
                </c:pt>
                <c:pt idx="2">
                  <c:v>0.391522860367371</c:v>
                </c:pt>
                <c:pt idx="3">
                  <c:v>0.28865842134798902</c:v>
                </c:pt>
                <c:pt idx="4">
                  <c:v>0.34112334480981799</c:v>
                </c:pt>
                <c:pt idx="5">
                  <c:v>0.29141282136331603</c:v>
                </c:pt>
                <c:pt idx="6">
                  <c:v>0.234692381727235</c:v>
                </c:pt>
                <c:pt idx="7">
                  <c:v>0.10133315415813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176E-4D64-87C6-AAAC13796DAA}"/>
            </c:ext>
          </c:extLst>
        </c:ser>
        <c:ser>
          <c:idx val="2"/>
          <c:order val="2"/>
          <c:tx>
            <c:strRef>
              <c:f>'Ark1'!$A$4</c:f>
              <c:strCache>
                <c:ptCount val="1"/>
                <c:pt idx="0">
                  <c:v>Let gennemstegt (62-65 grader)</c:v>
                </c:pt>
              </c:strCache>
            </c:strRef>
          </c:tx>
          <c:spPr>
            <a:solidFill>
              <a:srgbClr val="C9E7D4">
                <a:lumMod val="75000"/>
              </a:srgbClr>
            </a:solidFill>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'Ark1'!$B$1:$I$1</c:f>
              <c:strCache>
                <c:ptCount val="8"/>
                <c:pt idx="0">
                  <c:v>Nakkefilet</c:v>
                </c:pt>
                <c:pt idx="1">
                  <c:v>Flæskesteg</c:v>
                </c:pt>
                <c:pt idx="2">
                  <c:v>Ribbensteg</c:v>
                </c:pt>
                <c:pt idx="3">
                  <c:v>Hakket grisekød</c:v>
                </c:pt>
                <c:pt idx="4">
                  <c:v>Mørbrad</c:v>
                </c:pt>
                <c:pt idx="5">
                  <c:v>Kotelet</c:v>
                </c:pt>
                <c:pt idx="6">
                  <c:v>Stegeflæsk</c:v>
                </c:pt>
                <c:pt idx="7">
                  <c:v>Tern/strimler</c:v>
                </c:pt>
              </c:strCache>
            </c:strRef>
          </c:cat>
          <c:val>
            <c:numRef>
              <c:f>'Ark1'!$B$4:$I$4</c:f>
              <c:numCache>
                <c:formatCode>General</c:formatCode>
                <c:ptCount val="8"/>
                <c:pt idx="0">
                  <c:v>0.18393842705291799</c:v>
                </c:pt>
                <c:pt idx="1">
                  <c:v>0.169523040610849</c:v>
                </c:pt>
                <c:pt idx="2">
                  <c:v>0.23912881282214499</c:v>
                </c:pt>
                <c:pt idx="3">
                  <c:v>8.4886933524363606E-2</c:v>
                </c:pt>
                <c:pt idx="4">
                  <c:v>0.27757417312299298</c:v>
                </c:pt>
                <c:pt idx="5">
                  <c:v>0.16155224614213498</c:v>
                </c:pt>
                <c:pt idx="6">
                  <c:v>8.1132138406056098E-2</c:v>
                </c:pt>
                <c:pt idx="7">
                  <c:v>9.1446984741694395E-2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B-176E-4D64-87C6-AAAC13796DAA}"/>
            </c:ext>
          </c:extLst>
        </c:ser>
        <c:ser>
          <c:idx val="3"/>
          <c:order val="3"/>
          <c:tx>
            <c:strRef>
              <c:f>'Ark1'!$A$5</c:f>
              <c:strCache>
                <c:ptCount val="1"/>
                <c:pt idx="0">
                  <c:v>Let stegt (58-61 grader)</c:v>
                </c:pt>
              </c:strCache>
            </c:strRef>
          </c:tx>
          <c:spPr>
            <a:solidFill>
              <a:srgbClr val="B3CCBC"/>
            </a:solidFill>
          </c:spPr>
          <c:invertIfNegative val="1"/>
          <c:dLbls>
            <c:dLbl>
              <c:idx val="0"/>
              <c:delete val="1"/>
              <c:extLst>
                <c:ext xmlns:c15="http://schemas.microsoft.com/office/drawing/2012/chart" uri="{CE6537A1-D6FC-4f65-9D91-7224C49458BB}"/>
                <c:ext xmlns:c16="http://schemas.microsoft.com/office/drawing/2014/chart" uri="{C3380CC4-5D6E-409C-BE32-E72D297353CC}">
                  <c16:uniqueId val="{0000000C-176E-4D64-87C6-AAAC13796DAA}"/>
                </c:ext>
              </c:extLst>
            </c:dLbl>
            <c:dLbl>
              <c:idx val="1"/>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0D-176E-4D64-87C6-AAAC13796DAA}"/>
                </c:ext>
              </c:extLst>
            </c:dLbl>
            <c:dLbl>
              <c:idx val="2"/>
              <c:delete val="1"/>
              <c:extLst>
                <c:ext xmlns:c15="http://schemas.microsoft.com/office/drawing/2012/chart" uri="{CE6537A1-D6FC-4f65-9D91-7224C49458BB}"/>
                <c:ext xmlns:c16="http://schemas.microsoft.com/office/drawing/2014/chart" uri="{C3380CC4-5D6E-409C-BE32-E72D297353CC}">
                  <c16:uniqueId val="{0000000E-176E-4D64-87C6-AAAC13796DAA}"/>
                </c:ext>
              </c:extLst>
            </c:dLbl>
            <c:dLbl>
              <c:idx val="3"/>
              <c:delete val="1"/>
              <c:extLst>
                <c:ext xmlns:c15="http://schemas.microsoft.com/office/drawing/2012/chart" uri="{CE6537A1-D6FC-4f65-9D91-7224C49458BB}"/>
                <c:ext xmlns:c16="http://schemas.microsoft.com/office/drawing/2014/chart" uri="{C3380CC4-5D6E-409C-BE32-E72D297353CC}">
                  <c16:uniqueId val="{00000000-FB37-4A61-82D2-E5A1A2A294A9}"/>
                </c:ext>
              </c:extLst>
            </c:dLbl>
            <c:dLbl>
              <c:idx val="7"/>
              <c:delete val="1"/>
              <c:extLst>
                <c:ext xmlns:c15="http://schemas.microsoft.com/office/drawing/2012/chart" uri="{CE6537A1-D6FC-4f65-9D91-7224C49458BB}"/>
                <c:ext xmlns:c16="http://schemas.microsoft.com/office/drawing/2014/chart" uri="{C3380CC4-5D6E-409C-BE32-E72D297353CC}">
                  <c16:uniqueId val="{0000000F-176E-4D64-87C6-AAAC13796DA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'Ark1'!$B$1:$I$1</c:f>
              <c:strCache>
                <c:ptCount val="8"/>
                <c:pt idx="0">
                  <c:v>Nakkefilet</c:v>
                </c:pt>
                <c:pt idx="1">
                  <c:v>Flæskesteg</c:v>
                </c:pt>
                <c:pt idx="2">
                  <c:v>Ribbensteg</c:v>
                </c:pt>
                <c:pt idx="3">
                  <c:v>Hakket grisekød</c:v>
                </c:pt>
                <c:pt idx="4">
                  <c:v>Mørbrad</c:v>
                </c:pt>
                <c:pt idx="5">
                  <c:v>Kotelet</c:v>
                </c:pt>
                <c:pt idx="6">
                  <c:v>Stegeflæsk</c:v>
                </c:pt>
                <c:pt idx="7">
                  <c:v>Tern/strimler</c:v>
                </c:pt>
              </c:strCache>
            </c:strRef>
          </c:cat>
          <c:val>
            <c:numRef>
              <c:f>'Ark1'!$B$5:$I$5</c:f>
              <c:numCache>
                <c:formatCode>General</c:formatCode>
                <c:ptCount val="8"/>
                <c:pt idx="0">
                  <c:v>1.1687698163248801E-2</c:v>
                </c:pt>
                <c:pt idx="1">
                  <c:v>1.9161422509619198E-2</c:v>
                </c:pt>
                <c:pt idx="2">
                  <c:v>2.0791377616566398E-2</c:v>
                </c:pt>
                <c:pt idx="3">
                  <c:v>0</c:v>
                </c:pt>
                <c:pt idx="4">
                  <c:v>7.1793036707865993E-2</c:v>
                </c:pt>
                <c:pt idx="5">
                  <c:v>2.4812521957864601E-2</c:v>
                </c:pt>
                <c:pt idx="6">
                  <c:v>0</c:v>
                </c:pt>
                <c:pt idx="7">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0-176E-4D64-87C6-AAAC13796DAA}"/>
            </c:ext>
          </c:extLst>
        </c:ser>
        <c:ser>
          <c:idx val="4"/>
          <c:order val="4"/>
          <c:tx>
            <c:strRef>
              <c:f>'Ark1'!$A$6</c:f>
              <c:strCache>
                <c:ptCount val="1"/>
                <c:pt idx="0">
                  <c:v>Meget let stegt (57 grader eller derunder)</c:v>
                </c:pt>
              </c:strCache>
            </c:strRef>
          </c:tx>
          <c:spPr>
            <a:solidFill>
              <a:srgbClr val="AAAAA1"/>
            </a:solidFill>
          </c:spPr>
          <c:invertIfNegative val="1"/>
          <c:cat>
            <c:strRef>
              <c:f>'Ark1'!$B$1:$I$1</c:f>
              <c:strCache>
                <c:ptCount val="8"/>
                <c:pt idx="0">
                  <c:v>Nakkefilet</c:v>
                </c:pt>
                <c:pt idx="1">
                  <c:v>Flæskesteg</c:v>
                </c:pt>
                <c:pt idx="2">
                  <c:v>Ribbensteg</c:v>
                </c:pt>
                <c:pt idx="3">
                  <c:v>Hakket grisekød</c:v>
                </c:pt>
                <c:pt idx="4">
                  <c:v>Mørbrad</c:v>
                </c:pt>
                <c:pt idx="5">
                  <c:v>Kotelet</c:v>
                </c:pt>
                <c:pt idx="6">
                  <c:v>Stegeflæsk</c:v>
                </c:pt>
                <c:pt idx="7">
                  <c:v>Tern/strimler</c:v>
                </c:pt>
              </c:strCache>
            </c:strRef>
          </c:cat>
          <c:val>
            <c:numRef>
              <c:f>'Ark1'!$B$6:$I$6</c:f>
              <c:numCache>
                <c:formatCode>General</c:formatCode>
                <c:ptCount val="8"/>
                <c:pt idx="0">
                  <c:v>0</c:v>
                </c:pt>
                <c:pt idx="1">
                  <c:v>3.7484240667513004E-3</c:v>
                </c:pt>
                <c:pt idx="2">
                  <c:v>0</c:v>
                </c:pt>
                <c:pt idx="3">
                  <c:v>4.8181993890803899E-3</c:v>
                </c:pt>
                <c:pt idx="4">
                  <c:v>2.7357966043209596E-3</c:v>
                </c:pt>
                <c:pt idx="5">
                  <c:v>0</c:v>
                </c:pt>
                <c:pt idx="6">
                  <c:v>0</c:v>
                </c:pt>
                <c:pt idx="7">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1-176E-4D64-87C6-AAAC13796DAA}"/>
            </c:ext>
          </c:extLst>
        </c:ser>
        <c:ser>
          <c:idx val="5"/>
          <c:order val="5"/>
          <c:tx>
            <c:strRef>
              <c:f>'Ark1'!$A$7</c:f>
              <c:strCache>
                <c:ptCount val="1"/>
                <c:pt idx="0">
                  <c:v>Ved ikke</c:v>
                </c:pt>
              </c:strCache>
            </c:strRef>
          </c:tx>
          <c:invertIfNegative val="1"/>
          <c:dLbls>
            <c:dLbl>
              <c:idx val="0"/>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12-176E-4D64-87C6-AAAC13796DAA}"/>
                </c:ext>
              </c:extLst>
            </c:dLbl>
            <c:dLbl>
              <c:idx val="1"/>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13-176E-4D64-87C6-AAAC13796DAA}"/>
                </c:ext>
              </c:extLst>
            </c:dLbl>
            <c:dLbl>
              <c:idx val="2"/>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extLst>
                <c:ext xmlns:c16="http://schemas.microsoft.com/office/drawing/2014/chart" uri="{C3380CC4-5D6E-409C-BE32-E72D297353CC}">
                  <c16:uniqueId val="{00000014-176E-4D64-87C6-AAAC13796DA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'Ark1'!$B$1:$I$1</c:f>
              <c:strCache>
                <c:ptCount val="8"/>
                <c:pt idx="0">
                  <c:v>Nakkefilet</c:v>
                </c:pt>
                <c:pt idx="1">
                  <c:v>Flæskesteg</c:v>
                </c:pt>
                <c:pt idx="2">
                  <c:v>Ribbensteg</c:v>
                </c:pt>
                <c:pt idx="3">
                  <c:v>Hakket grisekød</c:v>
                </c:pt>
                <c:pt idx="4">
                  <c:v>Mørbrad</c:v>
                </c:pt>
                <c:pt idx="5">
                  <c:v>Kotelet</c:v>
                </c:pt>
                <c:pt idx="6">
                  <c:v>Stegeflæsk</c:v>
                </c:pt>
                <c:pt idx="7">
                  <c:v>Tern/strimler</c:v>
                </c:pt>
              </c:strCache>
            </c:strRef>
          </c:cat>
          <c:val>
            <c:numRef>
              <c:f>'Ark1'!$B$7:$I$7</c:f>
              <c:numCache>
                <c:formatCode>General</c:formatCode>
                <c:ptCount val="8"/>
                <c:pt idx="0">
                  <c:v>0.16905219400161597</c:v>
                </c:pt>
                <c:pt idx="1">
                  <c:v>0.17679428232720601</c:v>
                </c:pt>
                <c:pt idx="2">
                  <c:v>0.18154817109745999</c:v>
                </c:pt>
                <c:pt idx="3">
                  <c:v>0.247197598737638</c:v>
                </c:pt>
                <c:pt idx="4">
                  <c:v>0.17839479897753002</c:v>
                </c:pt>
                <c:pt idx="5">
                  <c:v>0.37975349995430002</c:v>
                </c:pt>
                <c:pt idx="6">
                  <c:v>0.40777929021123099</c:v>
                </c:pt>
                <c:pt idx="7">
                  <c:v>0.443752470529579</c:v>
                </c:pt>
              </c:numCache>
            </c:numRef>
          </c:val>
          <c:extLst>
            <c:ext xmlns:c16="http://schemas.microsoft.com/office/drawing/2014/chart" uri="{C3380CC4-5D6E-409C-BE32-E72D297353CC}">
              <c16:uniqueId val="{00000015-176E-4D64-87C6-AAAC13796DAA}"/>
            </c:ext>
          </c:extLst>
        </c:ser>
        <c:dLbls>
          <c:showLegendKey val="0"/>
          <c:showVal val="0"/>
          <c:showCatName val="0"/>
          <c:showSerName val="0"/>
          <c:showPercent val="0"/>
          <c:showBubbleSize val="0"/>
        </c:dLbls>
        <c:gapWidth val="100"/>
        <c:overlap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solidFill>
              </a:defRPr>
            </a:pPr>
            <a:endParaRPr lang="da-DK"/>
          </a:p>
        </c:txPr>
        <c:crossAx val="2093193024"/>
        <c:crosses val="autoZero"/>
        <c:auto val="0"/>
        <c:lblAlgn val="ctr"/>
        <c:lblOffset val="100"/>
        <c:noMultiLvlLbl val="0"/>
      </c:catAx>
      <c:valAx>
        <c:axId val="2093193024"/>
        <c:scaling>
          <c:orientation val="minMax"/>
          <c:max val="1"/>
        </c:scaling>
        <c:delete val="0"/>
        <c:axPos val="t"/>
        <c:numFmt formatCode="0%" sourceLinked="0"/>
        <c:majorTickMark val="none"/>
        <c:minorTickMark val="none"/>
        <c:tickLblPos val="nextTo"/>
        <c:spPr>
          <a:noFill/>
          <a:ln>
            <a:noFill/>
          </a:ln>
          <a:effectLst/>
        </c:spPr>
        <c:txPr>
          <a:bodyPr rot="-60000000" vert="horz"/>
          <a:lstStyle/>
          <a:p>
            <a:pPr>
              <a:defRPr>
                <a:solidFill>
                  <a:schemeClr val="tx1"/>
                </a:solidFill>
              </a:defRPr>
            </a:pPr>
            <a:endParaRPr lang="da-DK"/>
          </a:p>
        </c:txPr>
        <c:crossAx val="2110600720"/>
        <c:crosses val="autoZero"/>
        <c:crossBetween val="between"/>
      </c:valAx>
      <c:spPr>
        <a:noFill/>
        <a:ln>
          <a:noFill/>
        </a:ln>
        <a:effectLst/>
      </c:spPr>
    </c:plotArea>
    <c:legend>
      <c:legendPos val="t"/>
      <c:layout>
        <c:manualLayout>
          <c:xMode val="edge"/>
          <c:yMode val="edge"/>
          <c:x val="0.16447352701601956"/>
          <c:y val="2.5385312783318223E-2"/>
          <c:w val="0.77345750746673902"/>
          <c:h val="0.10621226290503352"/>
        </c:manualLayout>
      </c:layout>
      <c:overlay val="0"/>
      <c:spPr>
        <a:noFill/>
        <a:ln>
          <a:noFill/>
        </a:ln>
        <a:effectLst/>
      </c:spPr>
      <c:txPr>
        <a:bodyPr rot="0" vert="horz"/>
        <a:lstStyle/>
        <a:p>
          <a:pPr>
            <a:defRPr>
              <a:solidFill>
                <a:schemeClr val="tx1"/>
              </a:solidFill>
            </a:defRPr>
          </a:pPr>
          <a:endParaRPr lang="da-DK"/>
        </a:p>
      </c:txPr>
    </c:legend>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151221038661284"/>
          <c:y val="7.9619791666666662E-2"/>
          <c:w val="0.53331507237238274"/>
          <c:h val="0.89484201388888884"/>
        </c:manualLayout>
      </c:layout>
      <c:barChart>
        <c:barDir val="bar"/>
        <c:grouping val="clustered"/>
        <c:varyColors val="0"/>
        <c:ser>
          <c:idx val="0"/>
          <c:order val="0"/>
          <c:tx>
            <c:strRef>
              <c:f>'Ark1'!$B$1</c:f>
              <c:strCache>
                <c:ptCount val="1"/>
              </c:strCache>
            </c:strRef>
          </c:tx>
          <c:spPr>
            <a:solidFill>
              <a:schemeClr val="accent1"/>
            </a:solidFill>
            <a:ln>
              <a:noFill/>
            </a:ln>
            <a:effectLst/>
          </c:spPr>
          <c:invertIfNegative val="0"/>
          <c:dLbls>
            <c:dLbl>
              <c:idx val="0"/>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4E22-4C74-AFEB-C52CD298D3B8}"/>
                </c:ext>
              </c:extLst>
            </c:dLbl>
            <c:dLbl>
              <c:idx val="1"/>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1-4E22-4C74-AFEB-C52CD298D3B8}"/>
                </c:ext>
              </c:extLst>
            </c:dLbl>
            <c:dLbl>
              <c:idx val="2"/>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4E22-4C74-AFEB-C52CD298D3B8}"/>
                </c:ext>
              </c:extLst>
            </c:dLbl>
            <c:dLbl>
              <c:idx val="3"/>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3-4E22-4C74-AFEB-C52CD298D3B8}"/>
                </c:ext>
              </c:extLst>
            </c:dLbl>
            <c:dLbl>
              <c:idx val="4"/>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4E22-4C74-AFEB-C52CD298D3B8}"/>
                </c:ext>
              </c:extLst>
            </c:dLbl>
            <c:dLbl>
              <c:idx val="5"/>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5-4E22-4C74-AFEB-C52CD298D3B8}"/>
                </c:ext>
              </c:extLst>
            </c:dLbl>
            <c:dLbl>
              <c:idx val="6"/>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4E22-4C74-AFEB-C52CD298D3B8}"/>
                </c:ext>
              </c:extLst>
            </c:dLbl>
            <c:dLbl>
              <c:idx val="7"/>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7-4E22-4C74-AFEB-C52CD298D3B8}"/>
                </c:ext>
              </c:extLst>
            </c:dLbl>
            <c:dLbl>
              <c:idx val="8"/>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4E22-4C74-AFEB-C52CD298D3B8}"/>
                </c:ext>
              </c:extLst>
            </c:dLbl>
            <c:dLbl>
              <c:idx val="9"/>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4E22-4C74-AFEB-C52CD298D3B8}"/>
                </c:ext>
              </c:extLst>
            </c:dLbl>
            <c:dLbl>
              <c:idx val="10"/>
              <c:numFmt formatCode="0%" sourceLinked="0"/>
              <c:spPr>
                <a:noFill/>
                <a:ln>
                  <a:noFill/>
                </a:ln>
                <a:effectLst/>
              </c:spPr>
              <c:txPr>
                <a:bodyPr rot="0" spcFirstLastPara="1" vertOverflow="ellipsis" vert="horz" wrap="square" anchor="ctr" anchorCtr="1"/>
                <a:lstStyle/>
                <a:p>
                  <a:pPr>
                    <a:defRPr sz="1100"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4E22-4C74-AFEB-C52CD298D3B8}"/>
                </c:ext>
              </c:extLst>
            </c:dLbl>
            <c:numFmt formatCode="0%" sourceLinked="0"/>
            <c:spPr>
              <a:noFill/>
              <a:ln>
                <a:noFill/>
              </a:ln>
              <a:effectLst/>
            </c:spPr>
            <c:txPr>
              <a:bodyPr rot="0" spcFirstLastPara="1" vertOverflow="ellipsis" vert="horz" wrap="square" anchor="ctr" anchorCtr="1"/>
              <a:lstStyle/>
              <a:p>
                <a:pPr>
                  <a:defRPr sz="1100" b="0" i="0" u="none" strike="noStrike" kern="1200" baseline="0" smtId="4294967295">
                    <a:solidFill>
                      <a:schemeClr val="tx1"/>
                    </a:solidFill>
                    <a:latin typeface="+mn-lt"/>
                    <a:ea typeface="+mn-ea"/>
                    <a:cs typeface="+mn-cs"/>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'Ark1'!$A$2:$A$12</c:f>
              <c:strCache>
                <c:ptCount val="11"/>
                <c:pt idx="0">
                  <c:v>Googlesøgning</c:v>
                </c:pt>
                <c:pt idx="1">
                  <c:v>Kogebøger eller hjemmesider med opskrifter</c:v>
                </c:pt>
                <c:pt idx="2">
                  <c:v>Tilberedningsanvisning på pakken</c:v>
                </c:pt>
                <c:pt idx="3">
                  <c:v>Venner og familie</c:v>
                </c:pt>
                <c:pt idx="4">
                  <c:v>På hjemmesider om sundhed og ernæring</c:v>
                </c:pt>
                <c:pt idx="5">
                  <c:v>TV-programmer</c:v>
                </c:pt>
                <c:pt idx="6">
                  <c:v>På Fødevarestyrelsens hjemmeside</c:v>
                </c:pt>
                <c:pt idx="7">
                  <c:v>Fagblade/magasiner enten fysisk eller online</c:v>
                </c:pt>
                <c:pt idx="8">
                  <c:v>På Sundhedsstyrelsens hjemmeside</c:v>
                </c:pt>
                <c:pt idx="9">
                  <c:v>Andre steder</c:v>
                </c:pt>
                <c:pt idx="10">
                  <c:v>Ved ikke</c:v>
                </c:pt>
              </c:strCache>
            </c:strRef>
          </c:cat>
          <c:val>
            <c:numRef>
              <c:f>'Ark1'!$B$2:$B$12</c:f>
              <c:numCache>
                <c:formatCode>General</c:formatCode>
                <c:ptCount val="11"/>
                <c:pt idx="0">
                  <c:v>0.57434717642583699</c:v>
                </c:pt>
                <c:pt idx="1">
                  <c:v>0.47694065367566801</c:v>
                </c:pt>
                <c:pt idx="2">
                  <c:v>0.27875003565539302</c:v>
                </c:pt>
                <c:pt idx="3">
                  <c:v>0.242399284266577</c:v>
                </c:pt>
                <c:pt idx="4">
                  <c:v>9.3000227707186398E-2</c:v>
                </c:pt>
                <c:pt idx="5">
                  <c:v>6.3489056716729095E-2</c:v>
                </c:pt>
                <c:pt idx="6">
                  <c:v>5.0091425888715298E-2</c:v>
                </c:pt>
                <c:pt idx="7">
                  <c:v>3.8356557045760298E-2</c:v>
                </c:pt>
                <c:pt idx="8">
                  <c:v>3.3773262749929797E-2</c:v>
                </c:pt>
                <c:pt idx="9">
                  <c:v>3.1606932078125101E-2</c:v>
                </c:pt>
                <c:pt idx="10">
                  <c:v>5.5940055594436697E-2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00" b="0" i="0" u="none" strike="noStrike" kern="1200" baseline="0" smtId="4294967295">
                <a:solidFill>
                  <a:schemeClr val="tx1"/>
                </a:solidFill>
                <a:latin typeface="+mn-lt"/>
                <a:ea typeface="+mn-ea"/>
                <a:cs typeface="+mn-cs"/>
              </a:defRPr>
            </a:pPr>
            <a:endParaRPr lang="da-DK"/>
          </a:p>
        </c:txPr>
        <c:crossAx val="2093193024"/>
        <c:crosses val="autoZero"/>
        <c:auto val="0"/>
        <c:lblAlgn val="ctr"/>
        <c:lblOffset val="100"/>
        <c:noMultiLvlLbl val="0"/>
      </c:catAx>
      <c:valAx>
        <c:axId val="2093193024"/>
        <c:scaling>
          <c:orientation val="minMax"/>
          <c:max val="1"/>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smtId="4294967295">
                <a:solidFill>
                  <a:schemeClr val="tx1"/>
                </a:solidFill>
                <a:latin typeface="+mn-lt"/>
                <a:ea typeface="+mn-ea"/>
                <a:cs typeface="+mn-cs"/>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lumMod val="75000"/>
              <a:lumOff val="25000"/>
            </a:schemeClr>
          </a:solidFill>
        </a:defRPr>
      </a:pPr>
      <a:endParaRPr lang="da-DK"/>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27608826988593E-2"/>
          <c:y val="0.10210651771029669"/>
          <c:w val="0.94499218898020632"/>
          <c:h val="0.70847464953695849"/>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23CF-49FD-BA7B-B425D1F24B40}"/>
              </c:ext>
            </c:extLst>
          </c:dPt>
          <c:dPt>
            <c:idx val="2"/>
            <c:invertIfNegative val="0"/>
            <c:bubble3D val="0"/>
            <c:spPr>
              <a:solidFill>
                <a:srgbClr val="89BEE7"/>
              </a:solidFill>
              <a:ln>
                <a:noFill/>
              </a:ln>
              <a:effectLst/>
            </c:spPr>
            <c:extLst>
              <c:ext xmlns:c16="http://schemas.microsoft.com/office/drawing/2014/chart" uri="{C3380CC4-5D6E-409C-BE32-E72D297353CC}">
                <c16:uniqueId val="{00000002-23CF-49FD-BA7B-B425D1F24B40}"/>
              </c:ext>
            </c:extLst>
          </c:dPt>
          <c:dPt>
            <c:idx val="3"/>
            <c:invertIfNegative val="0"/>
            <c:bubble3D val="0"/>
            <c:spPr>
              <a:solidFill>
                <a:srgbClr val="F6CCD2"/>
              </a:solidFill>
              <a:ln>
                <a:noFill/>
              </a:ln>
              <a:effectLst/>
            </c:spPr>
            <c:extLst>
              <c:ext xmlns:c16="http://schemas.microsoft.com/office/drawing/2014/chart" uri="{C3380CC4-5D6E-409C-BE32-E72D297353CC}">
                <c16:uniqueId val="{00000003-23CF-49FD-BA7B-B425D1F24B40}"/>
              </c:ext>
            </c:extLst>
          </c:dPt>
          <c:dPt>
            <c:idx val="4"/>
            <c:invertIfNegative val="0"/>
            <c:bubble3D val="0"/>
            <c:spPr>
              <a:solidFill>
                <a:srgbClr val="E8808F"/>
              </a:solidFill>
              <a:ln>
                <a:noFill/>
              </a:ln>
              <a:effectLst/>
            </c:spPr>
            <c:extLst>
              <c:ext xmlns:c16="http://schemas.microsoft.com/office/drawing/2014/chart" uri="{C3380CC4-5D6E-409C-BE32-E72D297353CC}">
                <c16:uniqueId val="{00000004-23CF-49FD-BA7B-B425D1F24B40}"/>
              </c:ext>
            </c:extLst>
          </c:dPt>
          <c:dPt>
            <c:idx val="5"/>
            <c:invertIfNegative val="0"/>
            <c:bubble3D val="0"/>
            <c:spPr>
              <a:solidFill>
                <a:srgbClr val="AAAAA1"/>
              </a:solidFill>
              <a:ln>
                <a:noFill/>
              </a:ln>
              <a:effectLst/>
            </c:spPr>
            <c:extLst>
              <c:ext xmlns:c16="http://schemas.microsoft.com/office/drawing/2014/chart" uri="{C3380CC4-5D6E-409C-BE32-E72D297353CC}">
                <c16:uniqueId val="{00000005-23CF-49FD-BA7B-B425D1F24B40}"/>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0.40062765632951602</c:v>
                </c:pt>
                <c:pt idx="1">
                  <c:v>0.38736949988060099</c:v>
                </c:pt>
                <c:pt idx="2">
                  <c:v>9.4708941754092099E-2</c:v>
                </c:pt>
                <c:pt idx="3">
                  <c:v>2.22945059190701E-2</c:v>
                </c:pt>
                <c:pt idx="4">
                  <c:v>1.0728469709788401E-2</c:v>
                </c:pt>
                <c:pt idx="5">
                  <c:v>8.4270926406932803E-2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77209901259011E-2"/>
          <c:y val="0.15893869280160569"/>
          <c:w val="0.94613661391859127"/>
          <c:h val="0.65867761513332601"/>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43A8-4375-90BE-FD1B88F555AF}"/>
              </c:ext>
            </c:extLst>
          </c:dPt>
          <c:dPt>
            <c:idx val="2"/>
            <c:invertIfNegative val="0"/>
            <c:bubble3D val="0"/>
            <c:spPr>
              <a:solidFill>
                <a:srgbClr val="89BEE7"/>
              </a:solidFill>
              <a:ln>
                <a:noFill/>
              </a:ln>
              <a:effectLst/>
            </c:spPr>
            <c:extLst>
              <c:ext xmlns:c16="http://schemas.microsoft.com/office/drawing/2014/chart" uri="{C3380CC4-5D6E-409C-BE32-E72D297353CC}">
                <c16:uniqueId val="{00000002-43A8-4375-90BE-FD1B88F555AF}"/>
              </c:ext>
            </c:extLst>
          </c:dPt>
          <c:dPt>
            <c:idx val="3"/>
            <c:invertIfNegative val="0"/>
            <c:bubble3D val="0"/>
            <c:spPr>
              <a:solidFill>
                <a:srgbClr val="F6CCD2"/>
              </a:solidFill>
              <a:ln>
                <a:noFill/>
              </a:ln>
              <a:effectLst/>
            </c:spPr>
            <c:extLst>
              <c:ext xmlns:c16="http://schemas.microsoft.com/office/drawing/2014/chart" uri="{C3380CC4-5D6E-409C-BE32-E72D297353CC}">
                <c16:uniqueId val="{00000003-43A8-4375-90BE-FD1B88F555AF}"/>
              </c:ext>
            </c:extLst>
          </c:dPt>
          <c:dPt>
            <c:idx val="4"/>
            <c:invertIfNegative val="0"/>
            <c:bubble3D val="0"/>
            <c:spPr>
              <a:solidFill>
                <a:srgbClr val="E8808F"/>
              </a:solidFill>
              <a:ln>
                <a:noFill/>
              </a:ln>
              <a:effectLst/>
            </c:spPr>
            <c:extLst>
              <c:ext xmlns:c16="http://schemas.microsoft.com/office/drawing/2014/chart" uri="{C3380CC4-5D6E-409C-BE32-E72D297353CC}">
                <c16:uniqueId val="{00000004-43A8-4375-90BE-FD1B88F555AF}"/>
              </c:ext>
            </c:extLst>
          </c:dPt>
          <c:dPt>
            <c:idx val="5"/>
            <c:invertIfNegative val="0"/>
            <c:bubble3D val="0"/>
            <c:spPr>
              <a:solidFill>
                <a:srgbClr val="AAAAA1"/>
              </a:solidFill>
              <a:ln>
                <a:noFill/>
              </a:ln>
              <a:effectLst/>
            </c:spPr>
            <c:extLst>
              <c:ext xmlns:c16="http://schemas.microsoft.com/office/drawing/2014/chart" uri="{C3380CC4-5D6E-409C-BE32-E72D297353CC}">
                <c16:uniqueId val="{00000005-43A8-4375-90BE-FD1B88F555AF}"/>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0.20096841025884901</c:v>
                </c:pt>
                <c:pt idx="1">
                  <c:v>0.39994764889338502</c:v>
                </c:pt>
                <c:pt idx="2">
                  <c:v>0.143939540273304</c:v>
                </c:pt>
                <c:pt idx="3">
                  <c:v>3.7763898543050997E-2</c:v>
                </c:pt>
                <c:pt idx="4">
                  <c:v>1.8809183987089799E-2</c:v>
                </c:pt>
                <c:pt idx="5">
                  <c:v>0.19857131804432099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13591921520517E-2"/>
          <c:y val="0.10956776626212231"/>
          <c:w val="0.94842575513296934"/>
          <c:h val="0.71436536108798732"/>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B798-450F-9A14-CB4C62F58ABD}"/>
              </c:ext>
            </c:extLst>
          </c:dPt>
          <c:dPt>
            <c:idx val="2"/>
            <c:invertIfNegative val="0"/>
            <c:bubble3D val="0"/>
            <c:spPr>
              <a:solidFill>
                <a:srgbClr val="89BEE7"/>
              </a:solidFill>
              <a:ln>
                <a:noFill/>
              </a:ln>
              <a:effectLst/>
            </c:spPr>
            <c:extLst>
              <c:ext xmlns:c16="http://schemas.microsoft.com/office/drawing/2014/chart" uri="{C3380CC4-5D6E-409C-BE32-E72D297353CC}">
                <c16:uniqueId val="{00000002-B798-450F-9A14-CB4C62F58ABD}"/>
              </c:ext>
            </c:extLst>
          </c:dPt>
          <c:dPt>
            <c:idx val="3"/>
            <c:invertIfNegative val="0"/>
            <c:bubble3D val="0"/>
            <c:spPr>
              <a:solidFill>
                <a:srgbClr val="F6CCD2"/>
              </a:solidFill>
              <a:ln>
                <a:noFill/>
              </a:ln>
              <a:effectLst/>
            </c:spPr>
            <c:extLst>
              <c:ext xmlns:c16="http://schemas.microsoft.com/office/drawing/2014/chart" uri="{C3380CC4-5D6E-409C-BE32-E72D297353CC}">
                <c16:uniqueId val="{00000003-B798-450F-9A14-CB4C62F58ABD}"/>
              </c:ext>
            </c:extLst>
          </c:dPt>
          <c:dPt>
            <c:idx val="4"/>
            <c:invertIfNegative val="0"/>
            <c:bubble3D val="0"/>
            <c:spPr>
              <a:solidFill>
                <a:srgbClr val="E8808F"/>
              </a:solidFill>
              <a:ln>
                <a:noFill/>
              </a:ln>
              <a:effectLst/>
            </c:spPr>
            <c:extLst>
              <c:ext xmlns:c16="http://schemas.microsoft.com/office/drawing/2014/chart" uri="{C3380CC4-5D6E-409C-BE32-E72D297353CC}">
                <c16:uniqueId val="{00000004-B798-450F-9A14-CB4C62F58ABD}"/>
              </c:ext>
            </c:extLst>
          </c:dPt>
          <c:dPt>
            <c:idx val="5"/>
            <c:invertIfNegative val="0"/>
            <c:bubble3D val="0"/>
            <c:spPr>
              <a:solidFill>
                <a:srgbClr val="AAAAA1"/>
              </a:solidFill>
              <a:ln>
                <a:noFill/>
              </a:ln>
              <a:effectLst/>
            </c:spPr>
            <c:extLst>
              <c:ext xmlns:c16="http://schemas.microsoft.com/office/drawing/2014/chart" uri="{C3380CC4-5D6E-409C-BE32-E72D297353CC}">
                <c16:uniqueId val="{00000005-B798-450F-9A14-CB4C62F58ABD}"/>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0.16014646788716499</c:v>
                </c:pt>
                <c:pt idx="1">
                  <c:v>0.40878440521037801</c:v>
                </c:pt>
                <c:pt idx="2">
                  <c:v>0.220007121225541</c:v>
                </c:pt>
                <c:pt idx="3">
                  <c:v>8.5691501158366906E-2</c:v>
                </c:pt>
                <c:pt idx="4">
                  <c:v>2.3317732879146201E-2</c:v>
                </c:pt>
                <c:pt idx="5">
                  <c:v>0.102052771639403</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391406291794235E-2"/>
          <c:y val="0.14659172855989322"/>
          <c:w val="0.94608006410275369"/>
          <c:h val="0.65628128972425881"/>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2CA9-421D-9550-C52582ADBBAF}"/>
              </c:ext>
            </c:extLst>
          </c:dPt>
          <c:dPt>
            <c:idx val="2"/>
            <c:invertIfNegative val="0"/>
            <c:bubble3D val="0"/>
            <c:spPr>
              <a:solidFill>
                <a:srgbClr val="89BEE7"/>
              </a:solidFill>
              <a:ln>
                <a:noFill/>
              </a:ln>
              <a:effectLst/>
            </c:spPr>
            <c:extLst>
              <c:ext xmlns:c16="http://schemas.microsoft.com/office/drawing/2014/chart" uri="{C3380CC4-5D6E-409C-BE32-E72D297353CC}">
                <c16:uniqueId val="{00000002-2CA9-421D-9550-C52582ADBBAF}"/>
              </c:ext>
            </c:extLst>
          </c:dPt>
          <c:dPt>
            <c:idx val="3"/>
            <c:invertIfNegative val="0"/>
            <c:bubble3D val="0"/>
            <c:spPr>
              <a:solidFill>
                <a:srgbClr val="F6CCD2"/>
              </a:solidFill>
              <a:ln>
                <a:noFill/>
              </a:ln>
              <a:effectLst/>
            </c:spPr>
            <c:extLst>
              <c:ext xmlns:c16="http://schemas.microsoft.com/office/drawing/2014/chart" uri="{C3380CC4-5D6E-409C-BE32-E72D297353CC}">
                <c16:uniqueId val="{00000003-2CA9-421D-9550-C52582ADBBAF}"/>
              </c:ext>
            </c:extLst>
          </c:dPt>
          <c:dPt>
            <c:idx val="4"/>
            <c:invertIfNegative val="0"/>
            <c:bubble3D val="0"/>
            <c:spPr>
              <a:solidFill>
                <a:srgbClr val="E8808F"/>
              </a:solidFill>
              <a:ln>
                <a:noFill/>
              </a:ln>
              <a:effectLst/>
            </c:spPr>
            <c:extLst>
              <c:ext xmlns:c16="http://schemas.microsoft.com/office/drawing/2014/chart" uri="{C3380CC4-5D6E-409C-BE32-E72D297353CC}">
                <c16:uniqueId val="{00000004-2CA9-421D-9550-C52582ADBBAF}"/>
              </c:ext>
            </c:extLst>
          </c:dPt>
          <c:dPt>
            <c:idx val="5"/>
            <c:invertIfNegative val="0"/>
            <c:bubble3D val="0"/>
            <c:spPr>
              <a:solidFill>
                <a:srgbClr val="AAAAA1"/>
              </a:solidFill>
              <a:ln>
                <a:noFill/>
              </a:ln>
              <a:effectLst/>
            </c:spPr>
            <c:extLst>
              <c:ext xmlns:c16="http://schemas.microsoft.com/office/drawing/2014/chart" uri="{C3380CC4-5D6E-409C-BE32-E72D297353CC}">
                <c16:uniqueId val="{00000005-2CA9-421D-9550-C52582ADBBAF}"/>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0.27408342062100399</c:v>
                </c:pt>
                <c:pt idx="1">
                  <c:v>0.27676566379464801</c:v>
                </c:pt>
                <c:pt idx="2">
                  <c:v>0.1725257437968</c:v>
                </c:pt>
                <c:pt idx="3">
                  <c:v>0.122358892748201</c:v>
                </c:pt>
                <c:pt idx="4">
                  <c:v>4.6204335726884399E-2</c:v>
                </c:pt>
                <c:pt idx="5">
                  <c:v>0.10806194331246299</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27608826988593E-2"/>
          <c:y val="0.10653802465114501"/>
          <c:w val="0.94499236772207784"/>
          <c:h val="0.70817243612631953"/>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A27B-4F78-BD5A-8A0D4BAEF455}"/>
              </c:ext>
            </c:extLst>
          </c:dPt>
          <c:dPt>
            <c:idx val="2"/>
            <c:invertIfNegative val="0"/>
            <c:bubble3D val="0"/>
            <c:spPr>
              <a:solidFill>
                <a:srgbClr val="89BEE7"/>
              </a:solidFill>
              <a:ln>
                <a:noFill/>
              </a:ln>
              <a:effectLst/>
            </c:spPr>
            <c:extLst>
              <c:ext xmlns:c16="http://schemas.microsoft.com/office/drawing/2014/chart" uri="{C3380CC4-5D6E-409C-BE32-E72D297353CC}">
                <c16:uniqueId val="{00000002-A27B-4F78-BD5A-8A0D4BAEF455}"/>
              </c:ext>
            </c:extLst>
          </c:dPt>
          <c:dPt>
            <c:idx val="3"/>
            <c:invertIfNegative val="0"/>
            <c:bubble3D val="0"/>
            <c:spPr>
              <a:solidFill>
                <a:srgbClr val="F6CCD2"/>
              </a:solidFill>
              <a:ln>
                <a:noFill/>
              </a:ln>
              <a:effectLst/>
            </c:spPr>
            <c:extLst>
              <c:ext xmlns:c16="http://schemas.microsoft.com/office/drawing/2014/chart" uri="{C3380CC4-5D6E-409C-BE32-E72D297353CC}">
                <c16:uniqueId val="{00000003-A27B-4F78-BD5A-8A0D4BAEF455}"/>
              </c:ext>
            </c:extLst>
          </c:dPt>
          <c:dPt>
            <c:idx val="4"/>
            <c:invertIfNegative val="0"/>
            <c:bubble3D val="0"/>
            <c:spPr>
              <a:solidFill>
                <a:srgbClr val="E8808F"/>
              </a:solidFill>
              <a:ln>
                <a:noFill/>
              </a:ln>
              <a:effectLst/>
            </c:spPr>
            <c:extLst>
              <c:ext xmlns:c16="http://schemas.microsoft.com/office/drawing/2014/chart" uri="{C3380CC4-5D6E-409C-BE32-E72D297353CC}">
                <c16:uniqueId val="{00000004-A27B-4F78-BD5A-8A0D4BAEF455}"/>
              </c:ext>
            </c:extLst>
          </c:dPt>
          <c:dPt>
            <c:idx val="5"/>
            <c:invertIfNegative val="0"/>
            <c:bubble3D val="0"/>
            <c:spPr>
              <a:solidFill>
                <a:srgbClr val="AAAAA1"/>
              </a:solidFill>
              <a:ln>
                <a:noFill/>
              </a:ln>
              <a:effectLst/>
            </c:spPr>
            <c:extLst>
              <c:ext xmlns:c16="http://schemas.microsoft.com/office/drawing/2014/chart" uri="{C3380CC4-5D6E-409C-BE32-E72D297353CC}">
                <c16:uniqueId val="{00000005-A27B-4F78-BD5A-8A0D4BAEF455}"/>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0.15718907308397501</c:v>
                </c:pt>
                <c:pt idx="1">
                  <c:v>0.348167761010166</c:v>
                </c:pt>
                <c:pt idx="2">
                  <c:v>0.26019559077228099</c:v>
                </c:pt>
                <c:pt idx="3">
                  <c:v>0.10176885557763</c:v>
                </c:pt>
                <c:pt idx="4">
                  <c:v>3.5918674074981803E-2</c:v>
                </c:pt>
                <c:pt idx="5">
                  <c:v>9.67600454809667E-2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0"/>
            <c:invertIfNegative val="0"/>
            <c:bubble3D val="0"/>
            <c:spPr>
              <a:solidFill>
                <a:srgbClr val="66997A"/>
              </a:solidFill>
              <a:ln>
                <a:noFill/>
              </a:ln>
              <a:effectLst/>
            </c:spPr>
            <c:extLst>
              <c:ext xmlns:c16="http://schemas.microsoft.com/office/drawing/2014/chart" uri="{C3380CC4-5D6E-409C-BE32-E72D297353CC}">
                <c16:uniqueId val="{00000000-C9B5-4703-ACF5-87BEA2C8CB2E}"/>
              </c:ext>
            </c:extLst>
          </c:dPt>
          <c:dPt>
            <c:idx val="8"/>
            <c:invertIfNegative val="0"/>
            <c:bubble3D val="0"/>
            <c:spPr>
              <a:solidFill>
                <a:srgbClr val="66997A"/>
              </a:solidFill>
              <a:ln>
                <a:noFill/>
              </a:ln>
              <a:effectLst/>
            </c:spPr>
            <c:extLst>
              <c:ext xmlns:c16="http://schemas.microsoft.com/office/drawing/2014/chart" uri="{C3380CC4-5D6E-409C-BE32-E72D297353CC}">
                <c16:uniqueId val="{00000008-C9B5-4703-ACF5-87BEA2C8CB2E}"/>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Ark1!$A$2:$A$10</c:f>
              <c:strCache>
                <c:ptCount val="9"/>
                <c:pt idx="0">
                  <c:v>Ingen dage</c:v>
                </c:pt>
                <c:pt idx="1">
                  <c:v>1 dag</c:v>
                </c:pt>
                <c:pt idx="2">
                  <c:v>2 dage</c:v>
                </c:pt>
                <c:pt idx="3">
                  <c:v>3 dage</c:v>
                </c:pt>
                <c:pt idx="4">
                  <c:v>4 dage</c:v>
                </c:pt>
                <c:pt idx="5">
                  <c:v>5 dage</c:v>
                </c:pt>
                <c:pt idx="6">
                  <c:v>6 dage</c:v>
                </c:pt>
                <c:pt idx="7">
                  <c:v>7 dage (alle ugens dage)</c:v>
                </c:pt>
                <c:pt idx="8">
                  <c:v>Ved ikke / Ønsker ikke at oplyse</c:v>
                </c:pt>
              </c:strCache>
            </c:strRef>
          </c:cat>
          <c:val>
            <c:numRef>
              <c:f>Ark1!$B$2:$B$10</c:f>
              <c:numCache>
                <c:formatCode>0.00%</c:formatCode>
                <c:ptCount val="9"/>
                <c:pt idx="0">
                  <c:v>3.5953174500188499E-2</c:v>
                </c:pt>
                <c:pt idx="1">
                  <c:v>2.3438877066326601E-2</c:v>
                </c:pt>
                <c:pt idx="2">
                  <c:v>4.8136723069212503E-2</c:v>
                </c:pt>
                <c:pt idx="3">
                  <c:v>8.3972301144643796E-2</c:v>
                </c:pt>
                <c:pt idx="4">
                  <c:v>0.10653489622303999</c:v>
                </c:pt>
                <c:pt idx="5">
                  <c:v>0.15624249495289999</c:v>
                </c:pt>
                <c:pt idx="6">
                  <c:v>0.17251304002069501</c:v>
                </c:pt>
                <c:pt idx="7">
                  <c:v>0.35959696450052397</c:v>
                </c:pt>
                <c:pt idx="8">
                  <c:v>1.3611528522469701E-2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75708116114445E-2"/>
          <c:y val="0.12568671179495047"/>
          <c:w val="0.94152280118422593"/>
          <c:h val="0.70753467425738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9282-4E3E-9338-FC921A450F37}"/>
              </c:ext>
            </c:extLst>
          </c:dPt>
          <c:dPt>
            <c:idx val="2"/>
            <c:invertIfNegative val="0"/>
            <c:bubble3D val="0"/>
            <c:spPr>
              <a:solidFill>
                <a:srgbClr val="89BEE7"/>
              </a:solidFill>
              <a:ln>
                <a:noFill/>
              </a:ln>
              <a:effectLst/>
            </c:spPr>
            <c:extLst>
              <c:ext xmlns:c16="http://schemas.microsoft.com/office/drawing/2014/chart" uri="{C3380CC4-5D6E-409C-BE32-E72D297353CC}">
                <c16:uniqueId val="{00000002-9282-4E3E-9338-FC921A450F37}"/>
              </c:ext>
            </c:extLst>
          </c:dPt>
          <c:dPt>
            <c:idx val="3"/>
            <c:invertIfNegative val="0"/>
            <c:bubble3D val="0"/>
            <c:spPr>
              <a:solidFill>
                <a:srgbClr val="F6CCD2"/>
              </a:solidFill>
              <a:ln>
                <a:noFill/>
              </a:ln>
              <a:effectLst/>
            </c:spPr>
            <c:extLst>
              <c:ext xmlns:c16="http://schemas.microsoft.com/office/drawing/2014/chart" uri="{C3380CC4-5D6E-409C-BE32-E72D297353CC}">
                <c16:uniqueId val="{00000003-9282-4E3E-9338-FC921A450F37}"/>
              </c:ext>
            </c:extLst>
          </c:dPt>
          <c:dPt>
            <c:idx val="4"/>
            <c:invertIfNegative val="0"/>
            <c:bubble3D val="0"/>
            <c:spPr>
              <a:solidFill>
                <a:srgbClr val="E8808F"/>
              </a:solidFill>
              <a:ln>
                <a:noFill/>
              </a:ln>
              <a:effectLst/>
            </c:spPr>
            <c:extLst>
              <c:ext xmlns:c16="http://schemas.microsoft.com/office/drawing/2014/chart" uri="{C3380CC4-5D6E-409C-BE32-E72D297353CC}">
                <c16:uniqueId val="{00000004-9282-4E3E-9338-FC921A450F37}"/>
              </c:ext>
            </c:extLst>
          </c:dPt>
          <c:dPt>
            <c:idx val="5"/>
            <c:invertIfNegative val="0"/>
            <c:bubble3D val="0"/>
            <c:spPr>
              <a:solidFill>
                <a:srgbClr val="AAAAA1"/>
              </a:solidFill>
              <a:ln>
                <a:noFill/>
              </a:ln>
              <a:effectLst/>
            </c:spPr>
            <c:extLst>
              <c:ext xmlns:c16="http://schemas.microsoft.com/office/drawing/2014/chart" uri="{C3380CC4-5D6E-409C-BE32-E72D297353CC}">
                <c16:uniqueId val="{00000005-9282-4E3E-9338-FC921A450F37}"/>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0.16021257852208801</c:v>
                </c:pt>
                <c:pt idx="1">
                  <c:v>0.35276391243695698</c:v>
                </c:pt>
                <c:pt idx="2">
                  <c:v>0.14485823665033601</c:v>
                </c:pt>
                <c:pt idx="3">
                  <c:v>0.116043345421115</c:v>
                </c:pt>
                <c:pt idx="4">
                  <c:v>5.1382614985115697E-2</c:v>
                </c:pt>
                <c:pt idx="5">
                  <c:v>0.174739311984387</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77209901259011E-2"/>
          <c:y val="0.10523509588194091"/>
          <c:w val="0.94163532895618673"/>
          <c:h val="0.6811300307220175"/>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E138-4B7A-8ABA-FB6DFDA3DC57}"/>
              </c:ext>
            </c:extLst>
          </c:dPt>
          <c:dPt>
            <c:idx val="2"/>
            <c:invertIfNegative val="0"/>
            <c:bubble3D val="0"/>
            <c:spPr>
              <a:solidFill>
                <a:srgbClr val="89BEE7"/>
              </a:solidFill>
              <a:ln>
                <a:noFill/>
              </a:ln>
              <a:effectLst/>
            </c:spPr>
            <c:extLst>
              <c:ext xmlns:c16="http://schemas.microsoft.com/office/drawing/2014/chart" uri="{C3380CC4-5D6E-409C-BE32-E72D297353CC}">
                <c16:uniqueId val="{00000002-E138-4B7A-8ABA-FB6DFDA3DC57}"/>
              </c:ext>
            </c:extLst>
          </c:dPt>
          <c:dPt>
            <c:idx val="3"/>
            <c:invertIfNegative val="0"/>
            <c:bubble3D val="0"/>
            <c:spPr>
              <a:solidFill>
                <a:srgbClr val="F6CCD2"/>
              </a:solidFill>
              <a:ln>
                <a:noFill/>
              </a:ln>
              <a:effectLst/>
            </c:spPr>
            <c:extLst>
              <c:ext xmlns:c16="http://schemas.microsoft.com/office/drawing/2014/chart" uri="{C3380CC4-5D6E-409C-BE32-E72D297353CC}">
                <c16:uniqueId val="{00000003-E138-4B7A-8ABA-FB6DFDA3DC57}"/>
              </c:ext>
            </c:extLst>
          </c:dPt>
          <c:dPt>
            <c:idx val="4"/>
            <c:invertIfNegative val="0"/>
            <c:bubble3D val="0"/>
            <c:spPr>
              <a:solidFill>
                <a:srgbClr val="E8808F"/>
              </a:solidFill>
              <a:ln>
                <a:noFill/>
              </a:ln>
              <a:effectLst/>
            </c:spPr>
            <c:extLst>
              <c:ext xmlns:c16="http://schemas.microsoft.com/office/drawing/2014/chart" uri="{C3380CC4-5D6E-409C-BE32-E72D297353CC}">
                <c16:uniqueId val="{00000004-E138-4B7A-8ABA-FB6DFDA3DC57}"/>
              </c:ext>
            </c:extLst>
          </c:dPt>
          <c:dPt>
            <c:idx val="5"/>
            <c:invertIfNegative val="0"/>
            <c:bubble3D val="0"/>
            <c:spPr>
              <a:solidFill>
                <a:srgbClr val="AAAAA1"/>
              </a:solidFill>
              <a:ln>
                <a:noFill/>
              </a:ln>
              <a:effectLst/>
            </c:spPr>
            <c:extLst>
              <c:ext xmlns:c16="http://schemas.microsoft.com/office/drawing/2014/chart" uri="{C3380CC4-5D6E-409C-BE32-E72D297353CC}">
                <c16:uniqueId val="{00000005-E138-4B7A-8ABA-FB6DFDA3DC57}"/>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0.103583863972316</c:v>
                </c:pt>
                <c:pt idx="1">
                  <c:v>0.27083444521123701</c:v>
                </c:pt>
                <c:pt idx="2">
                  <c:v>0.19298284289465001</c:v>
                </c:pt>
                <c:pt idx="3">
                  <c:v>0.12973512191598699</c:v>
                </c:pt>
                <c:pt idx="4">
                  <c:v>4.94078008716856E-2</c:v>
                </c:pt>
                <c:pt idx="5">
                  <c:v>0.25345592513412402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849057485324978E-2"/>
          <c:y val="9.7285772658680547E-2"/>
          <c:w val="0.93487939649045304"/>
          <c:h val="0.69465110978953171"/>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D7BA-4751-9D64-BAE331334451}"/>
              </c:ext>
            </c:extLst>
          </c:dPt>
          <c:dPt>
            <c:idx val="2"/>
            <c:invertIfNegative val="0"/>
            <c:bubble3D val="0"/>
            <c:spPr>
              <a:solidFill>
                <a:srgbClr val="89BEE7"/>
              </a:solidFill>
              <a:ln>
                <a:noFill/>
              </a:ln>
              <a:effectLst/>
            </c:spPr>
            <c:extLst>
              <c:ext xmlns:c16="http://schemas.microsoft.com/office/drawing/2014/chart" uri="{C3380CC4-5D6E-409C-BE32-E72D297353CC}">
                <c16:uniqueId val="{00000002-D7BA-4751-9D64-BAE331334451}"/>
              </c:ext>
            </c:extLst>
          </c:dPt>
          <c:dPt>
            <c:idx val="3"/>
            <c:invertIfNegative val="0"/>
            <c:bubble3D val="0"/>
            <c:spPr>
              <a:solidFill>
                <a:srgbClr val="F6CCD2"/>
              </a:solidFill>
              <a:ln>
                <a:noFill/>
              </a:ln>
              <a:effectLst/>
            </c:spPr>
            <c:extLst>
              <c:ext xmlns:c16="http://schemas.microsoft.com/office/drawing/2014/chart" uri="{C3380CC4-5D6E-409C-BE32-E72D297353CC}">
                <c16:uniqueId val="{00000003-D7BA-4751-9D64-BAE331334451}"/>
              </c:ext>
            </c:extLst>
          </c:dPt>
          <c:dPt>
            <c:idx val="4"/>
            <c:invertIfNegative val="0"/>
            <c:bubble3D val="0"/>
            <c:spPr>
              <a:solidFill>
                <a:srgbClr val="E8808F"/>
              </a:solidFill>
              <a:ln>
                <a:noFill/>
              </a:ln>
              <a:effectLst/>
            </c:spPr>
            <c:extLst>
              <c:ext xmlns:c16="http://schemas.microsoft.com/office/drawing/2014/chart" uri="{C3380CC4-5D6E-409C-BE32-E72D297353CC}">
                <c16:uniqueId val="{00000004-D7BA-4751-9D64-BAE331334451}"/>
              </c:ext>
            </c:extLst>
          </c:dPt>
          <c:dPt>
            <c:idx val="5"/>
            <c:invertIfNegative val="0"/>
            <c:bubble3D val="0"/>
            <c:spPr>
              <a:solidFill>
                <a:srgbClr val="AAAAA1"/>
              </a:solidFill>
              <a:ln>
                <a:noFill/>
              </a:ln>
              <a:effectLst/>
            </c:spPr>
            <c:extLst>
              <c:ext xmlns:c16="http://schemas.microsoft.com/office/drawing/2014/chart" uri="{C3380CC4-5D6E-409C-BE32-E72D297353CC}">
                <c16:uniqueId val="{00000005-D7BA-4751-9D64-BAE331334451}"/>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6.1335492837086003E-2</c:v>
                </c:pt>
                <c:pt idx="1">
                  <c:v>0.26441432426262002</c:v>
                </c:pt>
                <c:pt idx="2">
                  <c:v>0.25500283260475398</c:v>
                </c:pt>
                <c:pt idx="3">
                  <c:v>0.172519688380918</c:v>
                </c:pt>
                <c:pt idx="4">
                  <c:v>6.0111939980840398E-2</c:v>
                </c:pt>
                <c:pt idx="5">
                  <c:v>0.18661572193378001</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27608826988593E-2"/>
          <c:y val="0.17115705679216123"/>
          <c:w val="0.94385717809482617"/>
          <c:h val="0.67513500878512012"/>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A492-4A8F-8BC1-C2537DCE9CBB}"/>
              </c:ext>
            </c:extLst>
          </c:dPt>
          <c:dPt>
            <c:idx val="2"/>
            <c:invertIfNegative val="0"/>
            <c:bubble3D val="0"/>
            <c:spPr>
              <a:solidFill>
                <a:srgbClr val="89BEE7"/>
              </a:solidFill>
              <a:ln>
                <a:noFill/>
              </a:ln>
              <a:effectLst/>
            </c:spPr>
            <c:extLst>
              <c:ext xmlns:c16="http://schemas.microsoft.com/office/drawing/2014/chart" uri="{C3380CC4-5D6E-409C-BE32-E72D297353CC}">
                <c16:uniqueId val="{00000002-A492-4A8F-8BC1-C2537DCE9CBB}"/>
              </c:ext>
            </c:extLst>
          </c:dPt>
          <c:dPt>
            <c:idx val="3"/>
            <c:invertIfNegative val="0"/>
            <c:bubble3D val="0"/>
            <c:spPr>
              <a:solidFill>
                <a:srgbClr val="F6CCD2"/>
              </a:solidFill>
              <a:ln>
                <a:noFill/>
              </a:ln>
              <a:effectLst/>
            </c:spPr>
            <c:extLst>
              <c:ext xmlns:c16="http://schemas.microsoft.com/office/drawing/2014/chart" uri="{C3380CC4-5D6E-409C-BE32-E72D297353CC}">
                <c16:uniqueId val="{00000003-A492-4A8F-8BC1-C2537DCE9CBB}"/>
              </c:ext>
            </c:extLst>
          </c:dPt>
          <c:dPt>
            <c:idx val="4"/>
            <c:invertIfNegative val="0"/>
            <c:bubble3D val="0"/>
            <c:spPr>
              <a:solidFill>
                <a:srgbClr val="E8808F"/>
              </a:solidFill>
              <a:ln>
                <a:noFill/>
              </a:ln>
              <a:effectLst/>
            </c:spPr>
            <c:extLst>
              <c:ext xmlns:c16="http://schemas.microsoft.com/office/drawing/2014/chart" uri="{C3380CC4-5D6E-409C-BE32-E72D297353CC}">
                <c16:uniqueId val="{00000004-A492-4A8F-8BC1-C2537DCE9CBB}"/>
              </c:ext>
            </c:extLst>
          </c:dPt>
          <c:dPt>
            <c:idx val="5"/>
            <c:invertIfNegative val="0"/>
            <c:bubble3D val="0"/>
            <c:spPr>
              <a:solidFill>
                <a:srgbClr val="AAAAA1"/>
              </a:solidFill>
              <a:ln>
                <a:noFill/>
              </a:ln>
              <a:effectLst/>
            </c:spPr>
            <c:extLst>
              <c:ext xmlns:c16="http://schemas.microsoft.com/office/drawing/2014/chart" uri="{C3380CC4-5D6E-409C-BE32-E72D297353CC}">
                <c16:uniqueId val="{00000005-A492-4A8F-8BC1-C2537DCE9CBB}"/>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2.1125742465430399E-2</c:v>
                </c:pt>
                <c:pt idx="1">
                  <c:v>8.7645769393687595E-2</c:v>
                </c:pt>
                <c:pt idx="2">
                  <c:v>0.215593698535652</c:v>
                </c:pt>
                <c:pt idx="3">
                  <c:v>0.32313016206589201</c:v>
                </c:pt>
                <c:pt idx="4">
                  <c:v>0.25875663296915902</c:v>
                </c:pt>
                <c:pt idx="5">
                  <c:v>9.3747994570179405E-2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07573630339566E-2"/>
          <c:y val="0.12569159580035003"/>
          <c:w val="0.94054937148916939"/>
          <c:h val="0.66705211148632093"/>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1"/>
            <c:invertIfNegative val="0"/>
            <c:bubble3D val="0"/>
            <c:spPr>
              <a:solidFill>
                <a:srgbClr val="66BC84"/>
              </a:solidFill>
              <a:ln>
                <a:noFill/>
              </a:ln>
              <a:effectLst/>
            </c:spPr>
            <c:extLst>
              <c:ext xmlns:c16="http://schemas.microsoft.com/office/drawing/2014/chart" uri="{C3380CC4-5D6E-409C-BE32-E72D297353CC}">
                <c16:uniqueId val="{00000001-20EF-41B0-B1A7-2C3C9441BF0F}"/>
              </c:ext>
            </c:extLst>
          </c:dPt>
          <c:dPt>
            <c:idx val="2"/>
            <c:invertIfNegative val="0"/>
            <c:bubble3D val="0"/>
            <c:spPr>
              <a:solidFill>
                <a:srgbClr val="89BEE7"/>
              </a:solidFill>
              <a:ln>
                <a:noFill/>
              </a:ln>
              <a:effectLst/>
            </c:spPr>
            <c:extLst>
              <c:ext xmlns:c16="http://schemas.microsoft.com/office/drawing/2014/chart" uri="{C3380CC4-5D6E-409C-BE32-E72D297353CC}">
                <c16:uniqueId val="{00000002-20EF-41B0-B1A7-2C3C9441BF0F}"/>
              </c:ext>
            </c:extLst>
          </c:dPt>
          <c:dPt>
            <c:idx val="3"/>
            <c:invertIfNegative val="0"/>
            <c:bubble3D val="0"/>
            <c:spPr>
              <a:solidFill>
                <a:srgbClr val="F6CCD2"/>
              </a:solidFill>
              <a:ln>
                <a:noFill/>
              </a:ln>
              <a:effectLst/>
            </c:spPr>
            <c:extLst>
              <c:ext xmlns:c16="http://schemas.microsoft.com/office/drawing/2014/chart" uri="{C3380CC4-5D6E-409C-BE32-E72D297353CC}">
                <c16:uniqueId val="{00000003-20EF-41B0-B1A7-2C3C9441BF0F}"/>
              </c:ext>
            </c:extLst>
          </c:dPt>
          <c:dPt>
            <c:idx val="4"/>
            <c:invertIfNegative val="0"/>
            <c:bubble3D val="0"/>
            <c:spPr>
              <a:solidFill>
                <a:srgbClr val="E8808F"/>
              </a:solidFill>
              <a:ln>
                <a:noFill/>
              </a:ln>
              <a:effectLst/>
            </c:spPr>
            <c:extLst>
              <c:ext xmlns:c16="http://schemas.microsoft.com/office/drawing/2014/chart" uri="{C3380CC4-5D6E-409C-BE32-E72D297353CC}">
                <c16:uniqueId val="{00000004-20EF-41B0-B1A7-2C3C9441BF0F}"/>
              </c:ext>
            </c:extLst>
          </c:dPt>
          <c:dPt>
            <c:idx val="5"/>
            <c:invertIfNegative val="0"/>
            <c:bubble3D val="0"/>
            <c:spPr>
              <a:solidFill>
                <a:srgbClr val="AAAAA1"/>
              </a:solidFill>
              <a:ln>
                <a:noFill/>
              </a:ln>
              <a:effectLst/>
            </c:spPr>
            <c:extLst>
              <c:ext xmlns:c16="http://schemas.microsoft.com/office/drawing/2014/chart" uri="{C3380CC4-5D6E-409C-BE32-E72D297353CC}">
                <c16:uniqueId val="{00000005-20EF-41B0-B1A7-2C3C9441BF0F}"/>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Ark1!$A$2:$A$7</c:f>
              <c:strCache>
                <c:ptCount val="6"/>
                <c:pt idx="0">
                  <c:v>Altid sandt</c:v>
                </c:pt>
                <c:pt idx="1">
                  <c:v>Overvejende sandt</c:v>
                </c:pt>
                <c:pt idx="2">
                  <c:v>Hverken/eller – det afhænger af den konkrete udskæring</c:v>
                </c:pt>
                <c:pt idx="3">
                  <c:v>Overvejende usandt</c:v>
                </c:pt>
                <c:pt idx="4">
                  <c:v>Altid usandt</c:v>
                </c:pt>
                <c:pt idx="5">
                  <c:v>Ved ikke</c:v>
                </c:pt>
              </c:strCache>
            </c:strRef>
          </c:cat>
          <c:val>
            <c:numRef>
              <c:f>Ark1!$B$2:$B$7</c:f>
              <c:numCache>
                <c:formatCode>0.00%</c:formatCode>
                <c:ptCount val="6"/>
                <c:pt idx="0">
                  <c:v>1.6507196479754099E-2</c:v>
                </c:pt>
                <c:pt idx="1">
                  <c:v>7.8035449060077894E-2</c:v>
                </c:pt>
                <c:pt idx="2">
                  <c:v>0.20644141607681099</c:v>
                </c:pt>
                <c:pt idx="3">
                  <c:v>0.119144508838415</c:v>
                </c:pt>
                <c:pt idx="4">
                  <c:v>9.27558607596847E-2</c:v>
                </c:pt>
                <c:pt idx="5">
                  <c:v>0.48711556878525702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0.70000000000000007"/>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defRPr>
      </a:pPr>
      <a:endParaRPr lang="da-DK"/>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148125256648202E-2"/>
          <c:y val="3.4336516203703697E-2"/>
          <c:w val="0.95756569856320206"/>
          <c:h val="0.8541582754629629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'Ark1'!$A$2:$A$9</c:f>
              <c:strCache>
                <c:ptCount val="8"/>
                <c:pt idx="0">
                  <c:v>Oksekød</c:v>
                </c:pt>
                <c:pt idx="1">
                  <c:v>Kalvekød</c:v>
                </c:pt>
                <c:pt idx="2">
                  <c:v>Grisekød</c:v>
                </c:pt>
                <c:pt idx="3">
                  <c:v>Lam</c:v>
                </c:pt>
                <c:pt idx="4">
                  <c:v>Kylling</c:v>
                </c:pt>
                <c:pt idx="5">
                  <c:v>Fisk</c:v>
                </c:pt>
                <c:pt idx="6">
                  <c:v>Skaldyr</c:v>
                </c:pt>
                <c:pt idx="7">
                  <c:v>Muslinger</c:v>
                </c:pt>
              </c:strCache>
            </c:strRef>
          </c:cat>
          <c:val>
            <c:numRef>
              <c:f>'Ark1'!$B$2:$B$9</c:f>
              <c:numCache>
                <c:formatCode>General</c:formatCode>
                <c:ptCount val="8"/>
                <c:pt idx="0">
                  <c:v>6.3799600000000005</c:v>
                </c:pt>
                <c:pt idx="1">
                  <c:v>5.2482620000000004</c:v>
                </c:pt>
                <c:pt idx="2">
                  <c:v>4.4190670000000001</c:v>
                </c:pt>
                <c:pt idx="3">
                  <c:v>3.8282030000000002</c:v>
                </c:pt>
                <c:pt idx="4">
                  <c:v>2.7132940000000003</c:v>
                </c:pt>
                <c:pt idx="5">
                  <c:v>2.0902779999999996</c:v>
                </c:pt>
                <c:pt idx="6">
                  <c:v>1.8123139999999998</c:v>
                </c:pt>
                <c:pt idx="7">
                  <c:v>1.5094339999999997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8"/>
          <c:min val="1"/>
        </c:scaling>
        <c:delete val="0"/>
        <c:axPos val="l"/>
        <c:numFmt formatCode="#,##0.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Pt>
            <c:idx val="0"/>
            <c:invertIfNegative val="0"/>
            <c:bubble3D val="0"/>
            <c:spPr>
              <a:solidFill>
                <a:srgbClr val="66997A"/>
              </a:solidFill>
              <a:ln>
                <a:noFill/>
              </a:ln>
              <a:effectLst/>
            </c:spPr>
            <c:extLst>
              <c:ext xmlns:c16="http://schemas.microsoft.com/office/drawing/2014/chart" uri="{C3380CC4-5D6E-409C-BE32-E72D297353CC}">
                <c16:uniqueId val="{00000000-4ABF-46C0-9947-72270F8DA15B}"/>
              </c:ext>
            </c:extLst>
          </c:dPt>
          <c:dPt>
            <c:idx val="1"/>
            <c:invertIfNegative val="0"/>
            <c:bubble3D val="0"/>
            <c:spPr>
              <a:solidFill>
                <a:srgbClr val="E8808F"/>
              </a:solidFill>
              <a:ln>
                <a:noFill/>
              </a:ln>
              <a:effectLst/>
            </c:spPr>
            <c:extLst>
              <c:ext xmlns:c16="http://schemas.microsoft.com/office/drawing/2014/chart" uri="{C3380CC4-5D6E-409C-BE32-E72D297353CC}">
                <c16:uniqueId val="{00000001-4ABF-46C0-9947-72270F8DA15B}"/>
              </c:ext>
            </c:extLst>
          </c:dPt>
          <c:dPt>
            <c:idx val="2"/>
            <c:invertIfNegative val="0"/>
            <c:bubble3D val="0"/>
            <c:spPr>
              <a:solidFill>
                <a:srgbClr val="32322D">
                  <a:lumMod val="50000"/>
                  <a:lumOff val="50000"/>
                </a:srgbClr>
              </a:solidFill>
              <a:ln>
                <a:noFill/>
              </a:ln>
              <a:effectLst/>
            </c:spPr>
            <c:extLst>
              <c:ext xmlns:c16="http://schemas.microsoft.com/office/drawing/2014/chart" uri="{C3380CC4-5D6E-409C-BE32-E72D297353CC}">
                <c16:uniqueId val="{00000002-4ABF-46C0-9947-72270F8DA15B}"/>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Ark1!$A$2:$A$4</c:f>
              <c:strCache>
                <c:ptCount val="3"/>
                <c:pt idx="0">
                  <c:v>Ja</c:v>
                </c:pt>
                <c:pt idx="1">
                  <c:v>Nej</c:v>
                </c:pt>
                <c:pt idx="2">
                  <c:v>Ved ikke</c:v>
                </c:pt>
              </c:strCache>
            </c:strRef>
          </c:cat>
          <c:val>
            <c:numRef>
              <c:f>Ark1!$B$2:$B$4</c:f>
              <c:numCache>
                <c:formatCode>0.00%</c:formatCode>
                <c:ptCount val="3"/>
                <c:pt idx="0">
                  <c:v>0.41567020141562</c:v>
                </c:pt>
                <c:pt idx="1">
                  <c:v>0.52068223803814295</c:v>
                </c:pt>
                <c:pt idx="2">
                  <c:v>6.3647560546237603E-2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701092576951171E-2"/>
          <c:y val="3.8011284722222219E-2"/>
          <c:w val="0.95629890742304879"/>
          <c:h val="0.8541582754629629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'Ark1'!$A$2:$A$6</c:f>
              <c:strCache>
                <c:ptCount val="5"/>
                <c:pt idx="0">
                  <c:v>Står for alle indkøb</c:v>
                </c:pt>
                <c:pt idx="1">
                  <c:v>Står for de fleste indkøb</c:v>
                </c:pt>
                <c:pt idx="2">
                  <c:v>Deles ligeligt med andre</c:v>
                </c:pt>
                <c:pt idx="3">
                  <c:v>Deltager men sjældnere</c:v>
                </c:pt>
                <c:pt idx="4">
                  <c:v>Foretager aldrig indkøb</c:v>
                </c:pt>
              </c:strCache>
            </c:strRef>
          </c:cat>
          <c:val>
            <c:numRef>
              <c:f>'Ark1'!$B$2:$B$6</c:f>
              <c:numCache>
                <c:formatCode>General</c:formatCode>
                <c:ptCount val="5"/>
                <c:pt idx="0">
                  <c:v>0.419028914279575</c:v>
                </c:pt>
                <c:pt idx="1">
                  <c:v>0.2347056567786</c:v>
                </c:pt>
                <c:pt idx="2">
                  <c:v>0.23033528441571399</c:v>
                </c:pt>
                <c:pt idx="3">
                  <c:v>0.103240058808389</c:v>
                </c:pt>
                <c:pt idx="4">
                  <c:v>1.26900857177225E-2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9289458076674"/>
          <c:y val="5.738572791591285E-2"/>
          <c:w val="0.84170767771700472"/>
          <c:h val="0.59190369815176158"/>
        </c:manualLayout>
      </c:layout>
      <c:barChart>
        <c:barDir val="col"/>
        <c:grouping val="clustered"/>
        <c:varyColors val="0"/>
        <c:ser>
          <c:idx val="0"/>
          <c:order val="0"/>
          <c:tx>
            <c:strRef>
              <c:f>'Ark1'!$B$1</c:f>
              <c:strCache>
                <c:ptCount val="1"/>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Mørt/ingen sener</c:v>
                </c:pt>
                <c:pt idx="1">
                  <c:v>Saftigt</c:v>
                </c:pt>
                <c:pt idx="2">
                  <c:v>Sikker på resultatet</c:v>
                </c:pt>
                <c:pt idx="3">
                  <c:v>Sjovt at eksperimentere med</c:v>
                </c:pt>
                <c:pt idx="4">
                  <c:v>Rig på protein</c:v>
                </c:pt>
                <c:pt idx="5">
                  <c:v>Én af familiens livretter</c:v>
                </c:pt>
                <c:pt idx="6">
                  <c:v>Velkendt</c:v>
                </c:pt>
                <c:pt idx="7">
                  <c:v>Indbydende og lækkert</c:v>
                </c:pt>
                <c:pt idx="8">
                  <c:v>Hurtig at tilberede</c:v>
                </c:pt>
                <c:pt idx="9">
                  <c:v>Nem at tilberede</c:v>
                </c:pt>
                <c:pt idx="10">
                  <c:v>Nemt at finde i butikken</c:v>
                </c:pt>
                <c:pt idx="11">
                  <c:v>Smager godt</c:v>
                </c:pt>
                <c:pt idx="12">
                  <c:v>Rig på jern</c:v>
                </c:pt>
                <c:pt idx="13">
                  <c:v>Klimavenligt</c:v>
                </c:pt>
                <c:pt idx="14">
                  <c:v>Dufter godt</c:v>
                </c:pt>
                <c:pt idx="15">
                  <c:v>Sundt</c:v>
                </c:pt>
                <c:pt idx="16">
                  <c:v>Bæredygtigt</c:v>
                </c:pt>
                <c:pt idx="17">
                  <c:v>Lavt fedtindhold</c:v>
                </c:pt>
                <c:pt idx="18">
                  <c:v>Giver mange variationsmuligheder</c:v>
                </c:pt>
                <c:pt idx="19">
                  <c:v>Tilpas fedtmarmorering</c:v>
                </c:pt>
                <c:pt idx="20">
                  <c:v>Mætter godt</c:v>
                </c:pt>
                <c:pt idx="21">
                  <c:v>Godt til hverdagsmad</c:v>
                </c:pt>
                <c:pt idx="22">
                  <c:v>Børnevenlig mad</c:v>
                </c:pt>
                <c:pt idx="23">
                  <c:v>Godt til særlige lejligheder</c:v>
                </c:pt>
              </c:strCache>
            </c:strRef>
          </c:cat>
          <c:val>
            <c:numRef>
              <c:f>'Ark1'!$B$2:$B$25</c:f>
              <c:numCache>
                <c:formatCode>0%</c:formatCode>
                <c:ptCount val="24"/>
                <c:pt idx="0">
                  <c:v>0.02</c:v>
                </c:pt>
                <c:pt idx="1">
                  <c:v>0.02</c:v>
                </c:pt>
                <c:pt idx="2">
                  <c:v>0.02</c:v>
                </c:pt>
                <c:pt idx="3">
                  <c:v>0.04</c:v>
                </c:pt>
                <c:pt idx="4">
                  <c:v>0.08</c:v>
                </c:pt>
                <c:pt idx="5">
                  <c:v>0.09</c:v>
                </c:pt>
                <c:pt idx="6">
                  <c:v>0.11</c:v>
                </c:pt>
                <c:pt idx="7">
                  <c:v>0.12</c:v>
                </c:pt>
                <c:pt idx="8">
                  <c:v>0.12</c:v>
                </c:pt>
                <c:pt idx="9">
                  <c:v>0.12</c:v>
                </c:pt>
                <c:pt idx="10">
                  <c:v>0.18</c:v>
                </c:pt>
                <c:pt idx="11">
                  <c:v>0.2</c:v>
                </c:pt>
                <c:pt idx="12">
                  <c:v>0.22</c:v>
                </c:pt>
                <c:pt idx="13">
                  <c:v>0.23</c:v>
                </c:pt>
                <c:pt idx="14">
                  <c:v>0.23</c:v>
                </c:pt>
                <c:pt idx="15">
                  <c:v>0.23</c:v>
                </c:pt>
                <c:pt idx="16">
                  <c:v>0.26</c:v>
                </c:pt>
                <c:pt idx="17">
                  <c:v>0.3</c:v>
                </c:pt>
                <c:pt idx="18">
                  <c:v>0.3</c:v>
                </c:pt>
                <c:pt idx="19">
                  <c:v>0.31</c:v>
                </c:pt>
                <c:pt idx="20">
                  <c:v>0.33</c:v>
                </c:pt>
                <c:pt idx="21">
                  <c:v>0.33</c:v>
                </c:pt>
                <c:pt idx="22">
                  <c:v>0.45</c:v>
                </c:pt>
                <c:pt idx="23">
                  <c:v>0.64</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314103936946535E-2"/>
          <c:y val="6.3921355114408274E-2"/>
          <c:w val="0.86167838188293333"/>
          <c:h val="0.58288934984496588"/>
        </c:manualLayout>
      </c:layout>
      <c:barChart>
        <c:barDir val="col"/>
        <c:grouping val="clustered"/>
        <c:varyColors val="0"/>
        <c:ser>
          <c:idx val="0"/>
          <c:order val="0"/>
          <c:tx>
            <c:strRef>
              <c:f>'Ark1'!$B$1</c:f>
              <c:strCache>
                <c:ptCount val="1"/>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Mørt/ingen sener</c:v>
                </c:pt>
                <c:pt idx="1">
                  <c:v>Saftigt</c:v>
                </c:pt>
                <c:pt idx="2">
                  <c:v>Sikker på resultatet</c:v>
                </c:pt>
                <c:pt idx="3">
                  <c:v>Lavt fedtindhold</c:v>
                </c:pt>
                <c:pt idx="4">
                  <c:v>Hurtig at tilberede</c:v>
                </c:pt>
                <c:pt idx="5">
                  <c:v>Én af familiens livretter</c:v>
                </c:pt>
                <c:pt idx="6">
                  <c:v>Klimavenligt</c:v>
                </c:pt>
                <c:pt idx="7">
                  <c:v>Tilpas fedtmarmorering</c:v>
                </c:pt>
                <c:pt idx="8">
                  <c:v>Velkendt</c:v>
                </c:pt>
                <c:pt idx="9">
                  <c:v>Indbydende og lækkert</c:v>
                </c:pt>
                <c:pt idx="10">
                  <c:v>Sjovt at eksperimentere med</c:v>
                </c:pt>
                <c:pt idx="11">
                  <c:v>Mætter godt</c:v>
                </c:pt>
                <c:pt idx="12">
                  <c:v>Rig på protein</c:v>
                </c:pt>
                <c:pt idx="13">
                  <c:v>Dufter godt</c:v>
                </c:pt>
                <c:pt idx="14">
                  <c:v>Bæredygtigt</c:v>
                </c:pt>
                <c:pt idx="15">
                  <c:v>Giver mange variationsmuligheder</c:v>
                </c:pt>
                <c:pt idx="16">
                  <c:v>Godt til hverdagsmad</c:v>
                </c:pt>
                <c:pt idx="17">
                  <c:v>Nemt at finde i butikken</c:v>
                </c:pt>
                <c:pt idx="18">
                  <c:v>Rig på jern</c:v>
                </c:pt>
                <c:pt idx="19">
                  <c:v>Smager godt</c:v>
                </c:pt>
                <c:pt idx="20">
                  <c:v>Nem at tilberede</c:v>
                </c:pt>
                <c:pt idx="21">
                  <c:v>Sundt</c:v>
                </c:pt>
                <c:pt idx="22">
                  <c:v>Børnevenlig mad</c:v>
                </c:pt>
                <c:pt idx="23">
                  <c:v>Godt til særlige lejligheder</c:v>
                </c:pt>
              </c:strCache>
            </c:strRef>
          </c:cat>
          <c:val>
            <c:numRef>
              <c:f>'Ark1'!$B$2:$B$25</c:f>
              <c:numCache>
                <c:formatCode>0%</c:formatCode>
                <c:ptCount val="24"/>
                <c:pt idx="0">
                  <c:v>0.01</c:v>
                </c:pt>
                <c:pt idx="1">
                  <c:v>0.02</c:v>
                </c:pt>
                <c:pt idx="2">
                  <c:v>0.02</c:v>
                </c:pt>
                <c:pt idx="3">
                  <c:v>0.03</c:v>
                </c:pt>
                <c:pt idx="4">
                  <c:v>0.03</c:v>
                </c:pt>
                <c:pt idx="5">
                  <c:v>0.05</c:v>
                </c:pt>
                <c:pt idx="6">
                  <c:v>0.06</c:v>
                </c:pt>
                <c:pt idx="7">
                  <c:v>0.06</c:v>
                </c:pt>
                <c:pt idx="8">
                  <c:v>0.06</c:v>
                </c:pt>
                <c:pt idx="9">
                  <c:v>7.0000000000000007E-2</c:v>
                </c:pt>
                <c:pt idx="10">
                  <c:v>0.1</c:v>
                </c:pt>
                <c:pt idx="11">
                  <c:v>0.11</c:v>
                </c:pt>
                <c:pt idx="12">
                  <c:v>0.12</c:v>
                </c:pt>
                <c:pt idx="13">
                  <c:v>0.14000000000000001</c:v>
                </c:pt>
                <c:pt idx="14">
                  <c:v>0.27</c:v>
                </c:pt>
                <c:pt idx="15">
                  <c:v>0.28000000000000003</c:v>
                </c:pt>
                <c:pt idx="16">
                  <c:v>0.28999999999999998</c:v>
                </c:pt>
                <c:pt idx="17">
                  <c:v>0.3</c:v>
                </c:pt>
                <c:pt idx="18">
                  <c:v>0.32</c:v>
                </c:pt>
                <c:pt idx="19">
                  <c:v>0.34</c:v>
                </c:pt>
                <c:pt idx="20">
                  <c:v>0.36</c:v>
                </c:pt>
                <c:pt idx="21">
                  <c:v>0.38</c:v>
                </c:pt>
                <c:pt idx="22">
                  <c:v>0.41</c:v>
                </c:pt>
                <c:pt idx="23">
                  <c:v>0.74</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4613661391859127"/>
          <c:h val="0.7659638310185185"/>
        </c:manualLayout>
      </c:layout>
      <c:barChart>
        <c:barDir val="col"/>
        <c:grouping val="clustered"/>
        <c:varyColors val="0"/>
        <c:ser>
          <c:idx val="0"/>
          <c:order val="0"/>
          <c:tx>
            <c:strRef>
              <c:f>'Ark1'!$B$1</c:f>
              <c:strCache>
                <c:ptCount val="1"/>
                <c:pt idx="0">
                  <c:v>Grisekød</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dLblPos val="outEnd"/>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'Ark1'!$A$2:$A$10</c:f>
              <c:strCache>
                <c:ptCount val="9"/>
                <c:pt idx="0">
                  <c:v>Flere gange 
om ugen</c:v>
                </c:pt>
                <c:pt idx="1">
                  <c:v>Ca. 1 gang 
om ugen</c:v>
                </c:pt>
                <c:pt idx="2">
                  <c:v>Ca. 1 gang 
hver 14. dag</c:v>
                </c:pt>
                <c:pt idx="3">
                  <c:v>Ca. 1 gang 
om måneden</c:v>
                </c:pt>
                <c:pt idx="4">
                  <c:v>Sjældnere</c:v>
                </c:pt>
                <c:pt idx="5">
                  <c:v>Aldrig</c:v>
                </c:pt>
                <c:pt idx="6">
                  <c:v>Ugentligt 
(sammenlagt)</c:v>
                </c:pt>
                <c:pt idx="7">
                  <c:v>Månedligt
(sammenlagt)</c:v>
                </c:pt>
                <c:pt idx="8">
                  <c:v>Sjældnere/aldrig 
(sammenlagt)</c:v>
                </c:pt>
              </c:strCache>
            </c:strRef>
          </c:cat>
          <c:val>
            <c:numRef>
              <c:f>'Ark1'!$B$2:$B$10</c:f>
              <c:numCache>
                <c:formatCode>General</c:formatCode>
                <c:ptCount val="9"/>
                <c:pt idx="0">
                  <c:v>0.36547088283748802</c:v>
                </c:pt>
                <c:pt idx="1">
                  <c:v>0.33184273315011198</c:v>
                </c:pt>
                <c:pt idx="2">
                  <c:v>0.131174862772373</c:v>
                </c:pt>
                <c:pt idx="3">
                  <c:v>7.1699087305741496E-2</c:v>
                </c:pt>
                <c:pt idx="4">
                  <c:v>5.5206800944749702E-2</c:v>
                </c:pt>
                <c:pt idx="5">
                  <c:v>4.4605632989535599E-2</c:v>
                </c:pt>
                <c:pt idx="6">
                  <c:v>0.6973136159876</c:v>
                </c:pt>
                <c:pt idx="7">
                  <c:v>0.20287395007811401</c:v>
                </c:pt>
                <c:pt idx="8">
                  <c:v>9.9812433934285294E-2</c:v>
                </c:pt>
              </c:numCache>
            </c:numRef>
          </c:val>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9-BC63-47D9-97CC-5D8942DF1A84}"/>
            </c:ext>
          </c:extLst>
        </c:ser>
        <c:ser>
          <c:idx val="1"/>
          <c:order val="1"/>
          <c:tx>
            <c:strRef>
              <c:f>'Ark1'!$C$1</c:f>
              <c:strCache>
                <c:ptCount val="1"/>
                <c:pt idx="0">
                  <c:v>Kylling</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'Ark1'!$A$2:$A$10</c:f>
              <c:strCache>
                <c:ptCount val="9"/>
                <c:pt idx="0">
                  <c:v>Flere gange 
om ugen</c:v>
                </c:pt>
                <c:pt idx="1">
                  <c:v>Ca. 1 gang 
om ugen</c:v>
                </c:pt>
                <c:pt idx="2">
                  <c:v>Ca. 1 gang 
hver 14. dag</c:v>
                </c:pt>
                <c:pt idx="3">
                  <c:v>Ca. 1 gang 
om måneden</c:v>
                </c:pt>
                <c:pt idx="4">
                  <c:v>Sjældnere</c:v>
                </c:pt>
                <c:pt idx="5">
                  <c:v>Aldrig</c:v>
                </c:pt>
                <c:pt idx="6">
                  <c:v>Ugentligt 
(sammenlagt)</c:v>
                </c:pt>
                <c:pt idx="7">
                  <c:v>Månedligt
(sammenlagt)</c:v>
                </c:pt>
                <c:pt idx="8">
                  <c:v>Sjældnere/aldrig 
(sammenlagt)</c:v>
                </c:pt>
              </c:strCache>
            </c:strRef>
          </c:cat>
          <c:val>
            <c:numRef>
              <c:f>'Ark1'!$C$2:$C$10</c:f>
              <c:numCache>
                <c:formatCode>General</c:formatCode>
                <c:ptCount val="9"/>
                <c:pt idx="0">
                  <c:v>0.52638611099999999</c:v>
                </c:pt>
                <c:pt idx="1">
                  <c:v>0.3062048</c:v>
                </c:pt>
                <c:pt idx="2">
                  <c:v>9.9508183E-2</c:v>
                </c:pt>
                <c:pt idx="3">
                  <c:v>4.1579897999999997E-2</c:v>
                </c:pt>
                <c:pt idx="4">
                  <c:v>1.9224187E-2</c:v>
                </c:pt>
                <c:pt idx="5">
                  <c:v>7.0968209999999997E-3</c:v>
                </c:pt>
                <c:pt idx="6">
                  <c:v>0.83259091200000002</c:v>
                </c:pt>
                <c:pt idx="7">
                  <c:v>0.14108808</c:v>
                </c:pt>
                <c:pt idx="8">
                  <c:v>2.6321008E-2</c:v>
                </c:pt>
              </c:numCache>
            </c:numRef>
          </c:val>
          <c:extLst>
            <c:ext xmlns:c16="http://schemas.microsoft.com/office/drawing/2014/chart" uri="{C3380CC4-5D6E-409C-BE32-E72D297353CC}">
              <c16:uniqueId val="{0000000A-BC63-47D9-97CC-5D8942DF1A84}"/>
            </c:ext>
          </c:extLst>
        </c:ser>
        <c:ser>
          <c:idx val="2"/>
          <c:order val="2"/>
          <c:tx>
            <c:strRef>
              <c:f>'Ark1'!$D$1</c:f>
              <c:strCache>
                <c:ptCount val="1"/>
                <c:pt idx="0">
                  <c:v>Oksekød</c:v>
                </c:pt>
              </c:strCache>
            </c:strRef>
          </c:tx>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'Ark1'!$A$2:$A$10</c:f>
              <c:strCache>
                <c:ptCount val="9"/>
                <c:pt idx="0">
                  <c:v>Flere gange 
om ugen</c:v>
                </c:pt>
                <c:pt idx="1">
                  <c:v>Ca. 1 gang 
om ugen</c:v>
                </c:pt>
                <c:pt idx="2">
                  <c:v>Ca. 1 gang 
hver 14. dag</c:v>
                </c:pt>
                <c:pt idx="3">
                  <c:v>Ca. 1 gang 
om måneden</c:v>
                </c:pt>
                <c:pt idx="4">
                  <c:v>Sjældnere</c:v>
                </c:pt>
                <c:pt idx="5">
                  <c:v>Aldrig</c:v>
                </c:pt>
                <c:pt idx="6">
                  <c:v>Ugentligt 
(sammenlagt)</c:v>
                </c:pt>
                <c:pt idx="7">
                  <c:v>Månedligt
(sammenlagt)</c:v>
                </c:pt>
                <c:pt idx="8">
                  <c:v>Sjældnere/aldrig 
(sammenlagt)</c:v>
                </c:pt>
              </c:strCache>
            </c:strRef>
          </c:cat>
          <c:val>
            <c:numRef>
              <c:f>'Ark1'!$D$2:$D$10</c:f>
              <c:numCache>
                <c:formatCode>General</c:formatCode>
                <c:ptCount val="9"/>
                <c:pt idx="0">
                  <c:v>0.35534308799999997</c:v>
                </c:pt>
                <c:pt idx="1">
                  <c:v>0.36764819100000001</c:v>
                </c:pt>
                <c:pt idx="2">
                  <c:v>0.148142564</c:v>
                </c:pt>
                <c:pt idx="3">
                  <c:v>6.6193163999999999E-2</c:v>
                </c:pt>
                <c:pt idx="4">
                  <c:v>4.7986503999999999E-2</c:v>
                </c:pt>
                <c:pt idx="5">
                  <c:v>1.468649E-2</c:v>
                </c:pt>
                <c:pt idx="6">
                  <c:v>0.72299127799999996</c:v>
                </c:pt>
                <c:pt idx="7">
                  <c:v>0.214335728</c:v>
                </c:pt>
                <c:pt idx="8">
                  <c:v>6.2672993999999996E-2</c:v>
                </c:pt>
              </c:numCache>
            </c:numRef>
          </c:val>
          <c:extLst>
            <c:ext xmlns:c16="http://schemas.microsoft.com/office/drawing/2014/chart" uri="{C3380CC4-5D6E-409C-BE32-E72D297353CC}">
              <c16:uniqueId val="{0000000B-BC63-47D9-97CC-5D8942DF1A84}"/>
            </c:ext>
          </c:extLst>
        </c:ser>
        <c:dLbls>
          <c:dLblPos val="outEnd"/>
          <c:showLegendKey val="0"/>
          <c:showVal val="1"/>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legend>
      <c:legendPos val="b"/>
      <c:layout>
        <c:manualLayout>
          <c:xMode val="edge"/>
          <c:yMode val="edge"/>
          <c:x val="0.34288630823557342"/>
          <c:y val="4.0635706018518528E-2"/>
          <c:w val="0.19993644708995256"/>
          <c:h val="7.0070312499999995E-2"/>
        </c:manualLayout>
      </c:layout>
      <c:overlay val="0"/>
    </c:legend>
    <c:plotVisOnly val="1"/>
    <c:dispBlanksAs val="gap"/>
    <c:showDLblsOverMax val="0"/>
    <c:extLst xmlns:a14="http://schemas.microsoft.com/office/drawing/2010/main" xmlns:wp="http://schemas.openxmlformats.org/drawingml/2006/wordprocessingDrawing" xmlns:w="http://schemas.openxmlformats.org/wordprocessingml/2006/main" xmlns:m="http://schemas.openxmlformats.org/officeDocument/2006/math"/>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7881610034097"/>
          <c:y val="6.3859416969555785E-2"/>
          <c:w val="0.84300389245450347"/>
          <c:h val="0.58668677743390452"/>
        </c:manualLayout>
      </c:layout>
      <c:barChart>
        <c:barDir val="col"/>
        <c:grouping val="clustered"/>
        <c:varyColors val="0"/>
        <c:ser>
          <c:idx val="0"/>
          <c:order val="0"/>
          <c:tx>
            <c:strRef>
              <c:f>'Ark1'!$B$1</c:f>
              <c:strCache>
                <c:ptCount val="1"/>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Mørt/ingen sener</c:v>
                </c:pt>
                <c:pt idx="1">
                  <c:v>Sundt</c:v>
                </c:pt>
                <c:pt idx="2">
                  <c:v>Saftigt</c:v>
                </c:pt>
                <c:pt idx="3">
                  <c:v>Sikker på resultatet</c:v>
                </c:pt>
                <c:pt idx="4">
                  <c:v>Velkendt</c:v>
                </c:pt>
                <c:pt idx="5">
                  <c:v>Indbydende og lækkert</c:v>
                </c:pt>
                <c:pt idx="6">
                  <c:v>Lavt fedtindhold</c:v>
                </c:pt>
                <c:pt idx="7">
                  <c:v>Én af familiens livretter</c:v>
                </c:pt>
                <c:pt idx="8">
                  <c:v>Hurtig at tilberede</c:v>
                </c:pt>
                <c:pt idx="9">
                  <c:v>Giver mange variationsmuligheder</c:v>
                </c:pt>
                <c:pt idx="10">
                  <c:v>Nem at tilberede</c:v>
                </c:pt>
                <c:pt idx="11">
                  <c:v>Mætter godt</c:v>
                </c:pt>
                <c:pt idx="12">
                  <c:v>Sjovt at eksperimentere med</c:v>
                </c:pt>
                <c:pt idx="13">
                  <c:v>Godt til hverdagsmad</c:v>
                </c:pt>
                <c:pt idx="14">
                  <c:v>Rig på protein</c:v>
                </c:pt>
                <c:pt idx="15">
                  <c:v>Nemt at finde i butikken</c:v>
                </c:pt>
                <c:pt idx="16">
                  <c:v>Smager godt</c:v>
                </c:pt>
                <c:pt idx="17">
                  <c:v>Rig på jern</c:v>
                </c:pt>
                <c:pt idx="18">
                  <c:v>Tilpas fedtmarmorering</c:v>
                </c:pt>
                <c:pt idx="19">
                  <c:v>Bæredygtigt</c:v>
                </c:pt>
                <c:pt idx="20">
                  <c:v>Klimavenligt</c:v>
                </c:pt>
                <c:pt idx="21">
                  <c:v>Godt til særlige lejligheder</c:v>
                </c:pt>
                <c:pt idx="22">
                  <c:v>Børnevenlig mad</c:v>
                </c:pt>
                <c:pt idx="23">
                  <c:v>Dufter godt</c:v>
                </c:pt>
              </c:strCache>
            </c:strRef>
          </c:cat>
          <c:val>
            <c:numRef>
              <c:f>'Ark1'!$B$2:$B$25</c:f>
              <c:numCache>
                <c:formatCode>0%</c:formatCode>
                <c:ptCount val="24"/>
                <c:pt idx="0">
                  <c:v>0.01</c:v>
                </c:pt>
                <c:pt idx="1">
                  <c:v>0.02</c:v>
                </c:pt>
                <c:pt idx="2">
                  <c:v>0.02</c:v>
                </c:pt>
                <c:pt idx="3">
                  <c:v>0.02</c:v>
                </c:pt>
                <c:pt idx="4">
                  <c:v>0.03</c:v>
                </c:pt>
                <c:pt idx="5">
                  <c:v>0.06</c:v>
                </c:pt>
                <c:pt idx="6">
                  <c:v>0.08</c:v>
                </c:pt>
                <c:pt idx="7">
                  <c:v>0.09</c:v>
                </c:pt>
                <c:pt idx="8">
                  <c:v>0.09</c:v>
                </c:pt>
                <c:pt idx="9">
                  <c:v>0.11</c:v>
                </c:pt>
                <c:pt idx="10">
                  <c:v>0.11</c:v>
                </c:pt>
                <c:pt idx="11">
                  <c:v>0.12</c:v>
                </c:pt>
                <c:pt idx="12">
                  <c:v>0.15</c:v>
                </c:pt>
                <c:pt idx="13">
                  <c:v>0.15</c:v>
                </c:pt>
                <c:pt idx="14">
                  <c:v>0.2</c:v>
                </c:pt>
                <c:pt idx="15">
                  <c:v>0.24</c:v>
                </c:pt>
                <c:pt idx="16">
                  <c:v>0.24</c:v>
                </c:pt>
                <c:pt idx="17">
                  <c:v>0.28999999999999998</c:v>
                </c:pt>
                <c:pt idx="18">
                  <c:v>0.32</c:v>
                </c:pt>
                <c:pt idx="19">
                  <c:v>0.33</c:v>
                </c:pt>
                <c:pt idx="20">
                  <c:v>0.46</c:v>
                </c:pt>
                <c:pt idx="21">
                  <c:v>0.49</c:v>
                </c:pt>
                <c:pt idx="22">
                  <c:v>0.53</c:v>
                </c:pt>
                <c:pt idx="23">
                  <c:v>0.6</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35699680873085E-2"/>
          <c:y val="6.3500941854302884E-2"/>
          <c:w val="0.86146567047106859"/>
          <c:h val="0.58709644405669159"/>
        </c:manualLayout>
      </c:layout>
      <c:barChart>
        <c:barDir val="col"/>
        <c:grouping val="clustered"/>
        <c:varyColors val="0"/>
        <c:ser>
          <c:idx val="0"/>
          <c:order val="0"/>
          <c:tx>
            <c:strRef>
              <c:f>'Ark1'!$B$1</c:f>
              <c:strCache>
                <c:ptCount val="1"/>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Mørt/ingen sener</c:v>
                </c:pt>
                <c:pt idx="1">
                  <c:v>Saftigt</c:v>
                </c:pt>
                <c:pt idx="2">
                  <c:v>Sikker på resultatet</c:v>
                </c:pt>
                <c:pt idx="3">
                  <c:v>Hurtig at tilberede</c:v>
                </c:pt>
                <c:pt idx="4">
                  <c:v>Sundt</c:v>
                </c:pt>
                <c:pt idx="5">
                  <c:v>Sjovt at eksperimentere med</c:v>
                </c:pt>
                <c:pt idx="6">
                  <c:v>Velkendt</c:v>
                </c:pt>
                <c:pt idx="7">
                  <c:v>Én af familiens livretter</c:v>
                </c:pt>
                <c:pt idx="8">
                  <c:v>Rig på protein</c:v>
                </c:pt>
                <c:pt idx="9">
                  <c:v>Mætter godt</c:v>
                </c:pt>
                <c:pt idx="10">
                  <c:v>Nem at tilberede</c:v>
                </c:pt>
                <c:pt idx="11">
                  <c:v>Indbydende og lækkert</c:v>
                </c:pt>
                <c:pt idx="12">
                  <c:v>Lavt fedtindhold</c:v>
                </c:pt>
                <c:pt idx="13">
                  <c:v>Tilpas fedtmarmorering</c:v>
                </c:pt>
                <c:pt idx="14">
                  <c:v>Giver mange variationsmuligheder</c:v>
                </c:pt>
                <c:pt idx="15">
                  <c:v>Smager godt</c:v>
                </c:pt>
                <c:pt idx="16">
                  <c:v>Godt til hverdagsmad</c:v>
                </c:pt>
                <c:pt idx="17">
                  <c:v>Bæredygtigt</c:v>
                </c:pt>
                <c:pt idx="18">
                  <c:v>Nemt at finde i butikken</c:v>
                </c:pt>
                <c:pt idx="19">
                  <c:v>Rig på jern</c:v>
                </c:pt>
                <c:pt idx="20">
                  <c:v>Klimavenligt</c:v>
                </c:pt>
                <c:pt idx="21">
                  <c:v>Dufter godt</c:v>
                </c:pt>
                <c:pt idx="22">
                  <c:v>Børnevenlig mad</c:v>
                </c:pt>
                <c:pt idx="23">
                  <c:v>Godt til særlige lejligheder</c:v>
                </c:pt>
              </c:strCache>
            </c:strRef>
          </c:cat>
          <c:val>
            <c:numRef>
              <c:f>'Ark1'!$B$2:$B$25</c:f>
              <c:numCache>
                <c:formatCode>0%</c:formatCode>
                <c:ptCount val="24"/>
                <c:pt idx="0">
                  <c:v>0.02</c:v>
                </c:pt>
                <c:pt idx="1">
                  <c:v>0.02</c:v>
                </c:pt>
                <c:pt idx="2">
                  <c:v>0.02</c:v>
                </c:pt>
                <c:pt idx="3">
                  <c:v>0.02</c:v>
                </c:pt>
                <c:pt idx="4">
                  <c:v>0.04</c:v>
                </c:pt>
                <c:pt idx="5">
                  <c:v>0.06</c:v>
                </c:pt>
                <c:pt idx="6">
                  <c:v>7.0000000000000007E-2</c:v>
                </c:pt>
                <c:pt idx="7">
                  <c:v>0.08</c:v>
                </c:pt>
                <c:pt idx="8">
                  <c:v>0.12</c:v>
                </c:pt>
                <c:pt idx="9">
                  <c:v>0.13</c:v>
                </c:pt>
                <c:pt idx="10">
                  <c:v>0.13</c:v>
                </c:pt>
                <c:pt idx="11">
                  <c:v>0.15</c:v>
                </c:pt>
                <c:pt idx="12">
                  <c:v>0.15</c:v>
                </c:pt>
                <c:pt idx="13">
                  <c:v>0.18</c:v>
                </c:pt>
                <c:pt idx="14">
                  <c:v>0.18</c:v>
                </c:pt>
                <c:pt idx="15">
                  <c:v>0.18</c:v>
                </c:pt>
                <c:pt idx="16">
                  <c:v>0.2</c:v>
                </c:pt>
                <c:pt idx="17">
                  <c:v>0.22</c:v>
                </c:pt>
                <c:pt idx="18">
                  <c:v>0.26</c:v>
                </c:pt>
                <c:pt idx="19">
                  <c:v>0.28000000000000003</c:v>
                </c:pt>
                <c:pt idx="20">
                  <c:v>0.38</c:v>
                </c:pt>
                <c:pt idx="21">
                  <c:v>0.44</c:v>
                </c:pt>
                <c:pt idx="22">
                  <c:v>0.52</c:v>
                </c:pt>
                <c:pt idx="23">
                  <c:v>0.59</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26040140289706"/>
          <c:y val="4.467249291768885E-2"/>
          <c:w val="0.85144630010652345"/>
          <c:h val="0.58268093839290303"/>
        </c:manualLayout>
      </c:layout>
      <c:barChart>
        <c:barDir val="col"/>
        <c:grouping val="clustered"/>
        <c:varyColors val="0"/>
        <c:ser>
          <c:idx val="0"/>
          <c:order val="0"/>
          <c:tx>
            <c:strRef>
              <c:f>'Ark1'!$B$1</c:f>
              <c:strCache>
                <c:ptCount val="1"/>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Saftigt</c:v>
                </c:pt>
                <c:pt idx="1">
                  <c:v>Lavt fedtindhold</c:v>
                </c:pt>
                <c:pt idx="2">
                  <c:v>Sikker på resultatet</c:v>
                </c:pt>
                <c:pt idx="3">
                  <c:v>Mørt/ingen sener</c:v>
                </c:pt>
                <c:pt idx="4">
                  <c:v>Tilpas fedtmarmorering</c:v>
                </c:pt>
                <c:pt idx="5">
                  <c:v>Velkendt</c:v>
                </c:pt>
                <c:pt idx="6">
                  <c:v>Hurtig at tilberede</c:v>
                </c:pt>
                <c:pt idx="7">
                  <c:v>Én af familiens livretter</c:v>
                </c:pt>
                <c:pt idx="8">
                  <c:v>Indbydende og lækkert</c:v>
                </c:pt>
                <c:pt idx="9">
                  <c:v>Sundt</c:v>
                </c:pt>
                <c:pt idx="10">
                  <c:v>Sjovt at eksperimentere med</c:v>
                </c:pt>
                <c:pt idx="11">
                  <c:v>Mætter godt</c:v>
                </c:pt>
                <c:pt idx="12">
                  <c:v>Giver mange variationsmuligheder</c:v>
                </c:pt>
                <c:pt idx="13">
                  <c:v>Rig på protein</c:v>
                </c:pt>
                <c:pt idx="14">
                  <c:v>Bæredygtigt</c:v>
                </c:pt>
                <c:pt idx="15">
                  <c:v>Klimavenligt</c:v>
                </c:pt>
                <c:pt idx="16">
                  <c:v>Nemt at finde i butikken</c:v>
                </c:pt>
                <c:pt idx="17">
                  <c:v>Godt til hverdagsmad</c:v>
                </c:pt>
                <c:pt idx="18">
                  <c:v>Dufter godt</c:v>
                </c:pt>
                <c:pt idx="19">
                  <c:v>Rig på jern</c:v>
                </c:pt>
                <c:pt idx="20">
                  <c:v>Nem at tilberede</c:v>
                </c:pt>
                <c:pt idx="21">
                  <c:v>Smager godt</c:v>
                </c:pt>
                <c:pt idx="22">
                  <c:v>Børnevenlig mad</c:v>
                </c:pt>
                <c:pt idx="23">
                  <c:v>Godt til særlige lejligheder</c:v>
                </c:pt>
              </c:strCache>
            </c:strRef>
          </c:cat>
          <c:val>
            <c:numRef>
              <c:f>'Ark1'!$B$2:$B$25</c:f>
              <c:numCache>
                <c:formatCode>0%</c:formatCode>
                <c:ptCount val="24"/>
                <c:pt idx="0">
                  <c:v>0</c:v>
                </c:pt>
                <c:pt idx="1">
                  <c:v>0</c:v>
                </c:pt>
                <c:pt idx="2">
                  <c:v>0.01</c:v>
                </c:pt>
                <c:pt idx="3">
                  <c:v>0.02</c:v>
                </c:pt>
                <c:pt idx="4">
                  <c:v>0.04</c:v>
                </c:pt>
                <c:pt idx="5">
                  <c:v>0.04</c:v>
                </c:pt>
                <c:pt idx="6">
                  <c:v>0.05</c:v>
                </c:pt>
                <c:pt idx="7">
                  <c:v>0.08</c:v>
                </c:pt>
                <c:pt idx="8">
                  <c:v>0.09</c:v>
                </c:pt>
                <c:pt idx="9">
                  <c:v>0.1</c:v>
                </c:pt>
                <c:pt idx="10">
                  <c:v>0.1</c:v>
                </c:pt>
                <c:pt idx="11">
                  <c:v>0.1</c:v>
                </c:pt>
                <c:pt idx="12">
                  <c:v>0.1</c:v>
                </c:pt>
                <c:pt idx="13">
                  <c:v>0.12</c:v>
                </c:pt>
                <c:pt idx="14">
                  <c:v>0.22</c:v>
                </c:pt>
                <c:pt idx="15">
                  <c:v>0.22</c:v>
                </c:pt>
                <c:pt idx="16">
                  <c:v>0.22</c:v>
                </c:pt>
                <c:pt idx="17">
                  <c:v>0.24</c:v>
                </c:pt>
                <c:pt idx="18">
                  <c:v>0.25</c:v>
                </c:pt>
                <c:pt idx="19">
                  <c:v>0.28999999999999998</c:v>
                </c:pt>
                <c:pt idx="20">
                  <c:v>0.37</c:v>
                </c:pt>
                <c:pt idx="21">
                  <c:v>0.4</c:v>
                </c:pt>
                <c:pt idx="22">
                  <c:v>0.43</c:v>
                </c:pt>
                <c:pt idx="23">
                  <c:v>0.73</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1343433350843"/>
          <c:y val="6.3750748651174902E-2"/>
          <c:w val="0.84988163818481233"/>
          <c:h val="0.57787400607942341"/>
        </c:manualLayout>
      </c:layout>
      <c:barChart>
        <c:barDir val="col"/>
        <c:grouping val="clustered"/>
        <c:varyColors val="0"/>
        <c:ser>
          <c:idx val="0"/>
          <c:order val="0"/>
          <c:tx>
            <c:strRef>
              <c:f>'Ark1'!$B$1</c:f>
              <c:strCache>
                <c:ptCount val="1"/>
                <c:pt idx="0">
                  <c:v>0%</c:v>
                </c:pt>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'Ark1'!$A$2:$A$24</c:f>
              <c:strCache>
                <c:ptCount val="23"/>
                <c:pt idx="0">
                  <c:v>Lavt fedtindhold</c:v>
                </c:pt>
                <c:pt idx="1">
                  <c:v>Mørt/ingen sener</c:v>
                </c:pt>
                <c:pt idx="2">
                  <c:v>Sikker på resultatet</c:v>
                </c:pt>
                <c:pt idx="3">
                  <c:v>Sjovt at eksperimentere med</c:v>
                </c:pt>
                <c:pt idx="4">
                  <c:v>Én af familiens livretter</c:v>
                </c:pt>
                <c:pt idx="5">
                  <c:v>Rig på protein</c:v>
                </c:pt>
                <c:pt idx="6">
                  <c:v>Hurtig at tilberede</c:v>
                </c:pt>
                <c:pt idx="7">
                  <c:v>Klimavenligt</c:v>
                </c:pt>
                <c:pt idx="8">
                  <c:v>Tilpas fedtmarmorering</c:v>
                </c:pt>
                <c:pt idx="9">
                  <c:v>Indbydende og lækkert</c:v>
                </c:pt>
                <c:pt idx="10">
                  <c:v>Mætter godt</c:v>
                </c:pt>
                <c:pt idx="11">
                  <c:v>Dufter godt</c:v>
                </c:pt>
                <c:pt idx="12">
                  <c:v>Velkendt</c:v>
                </c:pt>
                <c:pt idx="13">
                  <c:v>Sundt</c:v>
                </c:pt>
                <c:pt idx="14">
                  <c:v>Bæredygtigt</c:v>
                </c:pt>
                <c:pt idx="15">
                  <c:v>Nemt at finde i butikken</c:v>
                </c:pt>
                <c:pt idx="16">
                  <c:v>Rig på jern</c:v>
                </c:pt>
                <c:pt idx="17">
                  <c:v>Smager godt</c:v>
                </c:pt>
                <c:pt idx="18">
                  <c:v>Godt til hverdagsmad</c:v>
                </c:pt>
                <c:pt idx="19">
                  <c:v>Nem at tilberede</c:v>
                </c:pt>
                <c:pt idx="20">
                  <c:v>Børnevenlig mad</c:v>
                </c:pt>
                <c:pt idx="21">
                  <c:v>Giver mange variationsmuligheder</c:v>
                </c:pt>
                <c:pt idx="22">
                  <c:v>Godt til særlige lejligheder</c:v>
                </c:pt>
              </c:strCache>
            </c:strRef>
          </c:cat>
          <c:val>
            <c:numRef>
              <c:f>'Ark1'!$B$2:$B$24</c:f>
              <c:numCache>
                <c:formatCode>0%</c:formatCode>
                <c:ptCount val="23"/>
                <c:pt idx="0">
                  <c:v>0</c:v>
                </c:pt>
                <c:pt idx="1">
                  <c:v>0.01</c:v>
                </c:pt>
                <c:pt idx="2">
                  <c:v>0.01</c:v>
                </c:pt>
                <c:pt idx="3">
                  <c:v>0.05</c:v>
                </c:pt>
                <c:pt idx="4">
                  <c:v>0.05</c:v>
                </c:pt>
                <c:pt idx="5">
                  <c:v>7.0000000000000007E-2</c:v>
                </c:pt>
                <c:pt idx="6">
                  <c:v>7.0000000000000007E-2</c:v>
                </c:pt>
                <c:pt idx="7">
                  <c:v>0.08</c:v>
                </c:pt>
                <c:pt idx="8">
                  <c:v>0.09</c:v>
                </c:pt>
                <c:pt idx="9">
                  <c:v>0.09</c:v>
                </c:pt>
                <c:pt idx="10">
                  <c:v>0.17</c:v>
                </c:pt>
                <c:pt idx="11">
                  <c:v>0.19</c:v>
                </c:pt>
                <c:pt idx="12">
                  <c:v>0.19</c:v>
                </c:pt>
                <c:pt idx="13">
                  <c:v>0.23</c:v>
                </c:pt>
                <c:pt idx="14">
                  <c:v>0.25</c:v>
                </c:pt>
                <c:pt idx="15">
                  <c:v>0.25</c:v>
                </c:pt>
                <c:pt idx="16">
                  <c:v>0.28000000000000003</c:v>
                </c:pt>
                <c:pt idx="17">
                  <c:v>0.3</c:v>
                </c:pt>
                <c:pt idx="18">
                  <c:v>0.34</c:v>
                </c:pt>
                <c:pt idx="19">
                  <c:v>0.39</c:v>
                </c:pt>
                <c:pt idx="20">
                  <c:v>0.42</c:v>
                </c:pt>
                <c:pt idx="21">
                  <c:v>0.48</c:v>
                </c:pt>
                <c:pt idx="22">
                  <c:v>0.76</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1058337020608"/>
          <c:y val="6.3762780323548929E-2"/>
          <c:w val="0.84401834034702405"/>
          <c:h val="0.57720691244656142"/>
        </c:manualLayout>
      </c:layout>
      <c:barChart>
        <c:barDir val="col"/>
        <c:grouping val="clustered"/>
        <c:varyColors val="0"/>
        <c:ser>
          <c:idx val="0"/>
          <c:order val="0"/>
          <c:tx>
            <c:strRef>
              <c:f>'Ark1'!$B$1</c:f>
              <c:strCache>
                <c:ptCount val="1"/>
              </c:strCache>
            </c:strRef>
          </c:tx>
          <c:spPr>
            <a:solidFill>
              <a:srgbClr val="C9E7D4">
                <a:lumMod val="50000"/>
              </a:srgbClr>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Mørt/ingen sener</c:v>
                </c:pt>
                <c:pt idx="1">
                  <c:v>Rig på protein</c:v>
                </c:pt>
                <c:pt idx="2">
                  <c:v>Sikker på resultatet</c:v>
                </c:pt>
                <c:pt idx="3">
                  <c:v>Lavt fedtindhold</c:v>
                </c:pt>
                <c:pt idx="4">
                  <c:v>Saftigt</c:v>
                </c:pt>
                <c:pt idx="5">
                  <c:v>Én af familiens livretter</c:v>
                </c:pt>
                <c:pt idx="6">
                  <c:v>Sjovt at eksperimentere med</c:v>
                </c:pt>
                <c:pt idx="7">
                  <c:v>Klimavenligt</c:v>
                </c:pt>
                <c:pt idx="8">
                  <c:v>Indbydende og lækkert</c:v>
                </c:pt>
                <c:pt idx="9">
                  <c:v>Hurtig at tilberede</c:v>
                </c:pt>
                <c:pt idx="10">
                  <c:v>Rig på jern</c:v>
                </c:pt>
                <c:pt idx="11">
                  <c:v>Smager godt</c:v>
                </c:pt>
                <c:pt idx="12">
                  <c:v>Nem at tilberede</c:v>
                </c:pt>
                <c:pt idx="13">
                  <c:v>Nemt at finde i butikken</c:v>
                </c:pt>
                <c:pt idx="14">
                  <c:v>Godt til hverdagsmad</c:v>
                </c:pt>
                <c:pt idx="15">
                  <c:v>Sundt</c:v>
                </c:pt>
                <c:pt idx="16">
                  <c:v>Mætter godt</c:v>
                </c:pt>
                <c:pt idx="17">
                  <c:v>Velkendt</c:v>
                </c:pt>
                <c:pt idx="18">
                  <c:v>Dufter godt</c:v>
                </c:pt>
                <c:pt idx="19">
                  <c:v>Bæredygtigt</c:v>
                </c:pt>
                <c:pt idx="20">
                  <c:v>Tilpas fedtmarmorering</c:v>
                </c:pt>
                <c:pt idx="21">
                  <c:v>Børnevenlig mad</c:v>
                </c:pt>
                <c:pt idx="22">
                  <c:v>Giver mange variationsmuligheder</c:v>
                </c:pt>
                <c:pt idx="23">
                  <c:v>Godt til særlige lejligheder</c:v>
                </c:pt>
              </c:strCache>
            </c:strRef>
          </c:cat>
          <c:val>
            <c:numRef>
              <c:f>'Ark1'!$B$2:$B$25</c:f>
              <c:numCache>
                <c:formatCode>0%</c:formatCode>
                <c:ptCount val="24"/>
                <c:pt idx="0">
                  <c:v>0.01</c:v>
                </c:pt>
                <c:pt idx="1">
                  <c:v>0.03</c:v>
                </c:pt>
                <c:pt idx="2">
                  <c:v>0.03</c:v>
                </c:pt>
                <c:pt idx="3">
                  <c:v>0.03</c:v>
                </c:pt>
                <c:pt idx="4">
                  <c:v>0.04</c:v>
                </c:pt>
                <c:pt idx="5">
                  <c:v>0.08</c:v>
                </c:pt>
                <c:pt idx="6">
                  <c:v>0.09</c:v>
                </c:pt>
                <c:pt idx="7">
                  <c:v>0.11</c:v>
                </c:pt>
                <c:pt idx="8">
                  <c:v>0.11</c:v>
                </c:pt>
                <c:pt idx="9">
                  <c:v>0.13</c:v>
                </c:pt>
                <c:pt idx="10">
                  <c:v>0.17</c:v>
                </c:pt>
                <c:pt idx="11">
                  <c:v>0.22</c:v>
                </c:pt>
                <c:pt idx="12">
                  <c:v>0.22</c:v>
                </c:pt>
                <c:pt idx="13">
                  <c:v>0.23</c:v>
                </c:pt>
                <c:pt idx="14">
                  <c:v>0.23</c:v>
                </c:pt>
                <c:pt idx="15">
                  <c:v>0.24</c:v>
                </c:pt>
                <c:pt idx="16">
                  <c:v>0.24</c:v>
                </c:pt>
                <c:pt idx="17">
                  <c:v>0.28999999999999998</c:v>
                </c:pt>
                <c:pt idx="18">
                  <c:v>0.3</c:v>
                </c:pt>
                <c:pt idx="19">
                  <c:v>0.34</c:v>
                </c:pt>
                <c:pt idx="20">
                  <c:v>0.38</c:v>
                </c:pt>
                <c:pt idx="21">
                  <c:v>0.41</c:v>
                </c:pt>
                <c:pt idx="22">
                  <c:v>0.51</c:v>
                </c:pt>
                <c:pt idx="23">
                  <c:v>0.54</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0045501448359E-2"/>
          <c:y val="6.3680480898433117E-2"/>
          <c:w val="0.87807193934119776"/>
          <c:h val="0.56858046637591897"/>
        </c:manualLayout>
      </c:layout>
      <c:barChart>
        <c:barDir val="col"/>
        <c:grouping val="clustered"/>
        <c:varyColors val="0"/>
        <c:ser>
          <c:idx val="0"/>
          <c:order val="0"/>
          <c:tx>
            <c:strRef>
              <c:f>'Ark1'!$B$1</c:f>
              <c:strCache>
                <c:ptCount val="1"/>
              </c:strCache>
            </c:strRef>
          </c:tx>
          <c:spPr>
            <a:pattFill prst="dkUpDiag">
              <a:fgClr>
                <a:srgbClr val="C9E7D4">
                  <a:lumMod val="50000"/>
                </a:srgbClr>
              </a:fgClr>
              <a:bgClr>
                <a:sysClr val="window" lastClr="FFFFFF"/>
              </a:bgClr>
            </a:patt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'Ark1'!$A$2:$A$25</c:f>
              <c:strCache>
                <c:ptCount val="24"/>
                <c:pt idx="0">
                  <c:v>Godt til særlige lejligheder</c:v>
                </c:pt>
                <c:pt idx="1">
                  <c:v>Rig på jern</c:v>
                </c:pt>
                <c:pt idx="2">
                  <c:v>Bæredygtigt</c:v>
                </c:pt>
                <c:pt idx="3">
                  <c:v>Børnevenlig mad</c:v>
                </c:pt>
                <c:pt idx="4">
                  <c:v>Klimavenligt</c:v>
                </c:pt>
                <c:pt idx="5">
                  <c:v>Tilpas fedtmarmorering</c:v>
                </c:pt>
                <c:pt idx="6">
                  <c:v>Dufter godt</c:v>
                </c:pt>
                <c:pt idx="7">
                  <c:v>Sundt</c:v>
                </c:pt>
                <c:pt idx="8">
                  <c:v>Sjovt at eksperimentere med</c:v>
                </c:pt>
                <c:pt idx="9">
                  <c:v>Rig på protein</c:v>
                </c:pt>
                <c:pt idx="10">
                  <c:v>Mørt/ingen sener</c:v>
                </c:pt>
                <c:pt idx="11">
                  <c:v>Saftigt</c:v>
                </c:pt>
                <c:pt idx="12">
                  <c:v>Nemt at finde i butikken</c:v>
                </c:pt>
                <c:pt idx="13">
                  <c:v>Én af familiens livretter</c:v>
                </c:pt>
                <c:pt idx="14">
                  <c:v>Indbydende og lækkert</c:v>
                </c:pt>
                <c:pt idx="15">
                  <c:v>Sikker på resultatet</c:v>
                </c:pt>
                <c:pt idx="16">
                  <c:v>Lavt fedtindhold</c:v>
                </c:pt>
                <c:pt idx="17">
                  <c:v>Mætter godt</c:v>
                </c:pt>
                <c:pt idx="18">
                  <c:v>Velkendt</c:v>
                </c:pt>
                <c:pt idx="19">
                  <c:v>Giver mange variationsmuligheder</c:v>
                </c:pt>
                <c:pt idx="20">
                  <c:v>Godt til hverdagsmad</c:v>
                </c:pt>
                <c:pt idx="21">
                  <c:v>Smager godt</c:v>
                </c:pt>
                <c:pt idx="22">
                  <c:v>Hurtig at tilberede</c:v>
                </c:pt>
                <c:pt idx="23">
                  <c:v>Nem at tilberede</c:v>
                </c:pt>
              </c:strCache>
            </c:strRef>
          </c:cat>
          <c:val>
            <c:numRef>
              <c:f>'Ark1'!$B$2:$B$25</c:f>
              <c:numCache>
                <c:formatCode>0%</c:formatCode>
                <c:ptCount val="24"/>
                <c:pt idx="0">
                  <c:v>0.02</c:v>
                </c:pt>
                <c:pt idx="1">
                  <c:v>0.02</c:v>
                </c:pt>
                <c:pt idx="2">
                  <c:v>0.03</c:v>
                </c:pt>
                <c:pt idx="3">
                  <c:v>0.04</c:v>
                </c:pt>
                <c:pt idx="4">
                  <c:v>0.06</c:v>
                </c:pt>
                <c:pt idx="5">
                  <c:v>0.06</c:v>
                </c:pt>
                <c:pt idx="6">
                  <c:v>7.0000000000000007E-2</c:v>
                </c:pt>
                <c:pt idx="7">
                  <c:v>0.1</c:v>
                </c:pt>
                <c:pt idx="8">
                  <c:v>0.11</c:v>
                </c:pt>
                <c:pt idx="9">
                  <c:v>0.12</c:v>
                </c:pt>
                <c:pt idx="10">
                  <c:v>0.12</c:v>
                </c:pt>
                <c:pt idx="11">
                  <c:v>0.14000000000000001</c:v>
                </c:pt>
                <c:pt idx="12">
                  <c:v>0.16</c:v>
                </c:pt>
                <c:pt idx="13">
                  <c:v>0.18</c:v>
                </c:pt>
                <c:pt idx="14">
                  <c:v>0.19</c:v>
                </c:pt>
                <c:pt idx="15">
                  <c:v>0.2</c:v>
                </c:pt>
                <c:pt idx="16">
                  <c:v>0.2</c:v>
                </c:pt>
                <c:pt idx="17">
                  <c:v>0.23</c:v>
                </c:pt>
                <c:pt idx="18">
                  <c:v>0.28000000000000003</c:v>
                </c:pt>
                <c:pt idx="19">
                  <c:v>0.32</c:v>
                </c:pt>
                <c:pt idx="20">
                  <c:v>0.42</c:v>
                </c:pt>
                <c:pt idx="21">
                  <c:v>0.52</c:v>
                </c:pt>
                <c:pt idx="22">
                  <c:v>0.55000000000000004</c:v>
                </c:pt>
                <c:pt idx="23">
                  <c:v>0.67</c:v>
                </c:pt>
              </c:numCache>
            </c:numRef>
          </c:val>
          <c:extLst>
            <c:ext xmlns:c16="http://schemas.microsoft.com/office/drawing/2014/chart" uri="{C3380CC4-5D6E-409C-BE32-E72D297353CC}">
              <c16:uniqueId val="{00000000-04A4-4C79-ABE2-886D149556D6}"/>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r"/>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900">
          <a:solidFill>
            <a:schemeClr val="tx1"/>
          </a:solidFill>
          <a:latin typeface="+mn-lt"/>
        </a:defRPr>
      </a:pPr>
      <a:endParaRPr lang="da-DK"/>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0.78900000000000003</c:v>
                </c:pt>
                <c:pt idx="1">
                  <c:v>9.1999999999999998E-2</c:v>
                </c:pt>
                <c:pt idx="2">
                  <c:v>3.1E-2</c:v>
                </c:pt>
                <c:pt idx="3">
                  <c:v>1.6E-2</c:v>
                </c:pt>
                <c:pt idx="4">
                  <c:v>2.3E-2</c:v>
                </c:pt>
                <c:pt idx="5">
                  <c:v>6.0000000000000001E-3</c:v>
                </c:pt>
                <c:pt idx="6">
                  <c:v>5.0000000000000001E-3</c:v>
                </c:pt>
                <c:pt idx="7">
                  <c:v>3.7999999999999999E-2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w="25400">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3.5000000000000003E-2</c:v>
                </c:pt>
                <c:pt idx="1">
                  <c:v>0.58699999999999997</c:v>
                </c:pt>
                <c:pt idx="2">
                  <c:v>0.192</c:v>
                </c:pt>
                <c:pt idx="3">
                  <c:v>7.6999999999999999E-2</c:v>
                </c:pt>
                <c:pt idx="4">
                  <c:v>4.4999999999999998E-2</c:v>
                </c:pt>
                <c:pt idx="5">
                  <c:v>2.5000000000000001E-2</c:v>
                </c:pt>
                <c:pt idx="6">
                  <c:v>2.8000000000000001E-2</c:v>
                </c:pt>
                <c:pt idx="7">
                  <c:v>1.0999999999999999E-2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0.04</c:v>
                </c:pt>
                <c:pt idx="1">
                  <c:v>0.155</c:v>
                </c:pt>
                <c:pt idx="2">
                  <c:v>0.41</c:v>
                </c:pt>
                <c:pt idx="3">
                  <c:v>0.215</c:v>
                </c:pt>
                <c:pt idx="4">
                  <c:v>4.2999999999999997E-2</c:v>
                </c:pt>
                <c:pt idx="5">
                  <c:v>5.7000000000000002E-2</c:v>
                </c:pt>
                <c:pt idx="6">
                  <c:v>5.8000000000000003E-2</c:v>
                </c:pt>
                <c:pt idx="7">
                  <c:v>2.1999999999999999E-2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solidFill>
                  <a:schemeClr val="tx1"/>
                </a:solidFill>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3.2000000000000001E-2</c:v>
                </c:pt>
                <c:pt idx="1">
                  <c:v>4.5999999999999999E-2</c:v>
                </c:pt>
                <c:pt idx="2">
                  <c:v>0.21199999999999999</c:v>
                </c:pt>
                <c:pt idx="3">
                  <c:v>0.40300000000000002</c:v>
                </c:pt>
                <c:pt idx="4">
                  <c:v>0.158</c:v>
                </c:pt>
                <c:pt idx="5">
                  <c:v>6.8000000000000005E-2</c:v>
                </c:pt>
                <c:pt idx="6">
                  <c:v>4.2000000000000003E-2</c:v>
                </c:pt>
                <c:pt idx="7">
                  <c:v>3.7999999999999999E-2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5392324213"/>
          <c:y val="5.738572791591285E-2"/>
          <c:w val="0.54848152175908071"/>
          <c:h val="0.91684256077914084"/>
        </c:manualLayout>
      </c:layout>
      <c:barChart>
        <c:barDir val="bar"/>
        <c:grouping val="clustered"/>
        <c:varyColors val="0"/>
        <c:ser>
          <c:idx val="0"/>
          <c:order val="0"/>
          <c:tx>
            <c:strRef>
              <c:f>'Ark1'!$B$1</c:f>
              <c:strCache>
                <c:ptCount val="1"/>
              </c:strCache>
            </c:strRef>
          </c:tx>
          <c:spPr>
            <a:solidFill>
              <a:srgbClr val="66997A"/>
            </a:solidFill>
            <a:ln>
              <a:noFill/>
            </a:ln>
            <a:effectLst/>
          </c:spPr>
          <c:invertIfNegative val="0"/>
          <c:dPt>
            <c:idx val="0"/>
            <c:invertIfNegative val="0"/>
            <c:bubble3D val="0"/>
            <c:spPr>
              <a:solidFill>
                <a:srgbClr val="005521"/>
              </a:solidFill>
              <a:ln>
                <a:noFill/>
              </a:ln>
              <a:effectLst/>
            </c:spPr>
            <c:extLst>
              <c:ext xmlns:c16="http://schemas.microsoft.com/office/drawing/2014/chart" uri="{C3380CC4-5D6E-409C-BE32-E72D297353CC}">
                <c16:uniqueId val="{00000000-1586-42C7-8450-99B0EABA9550}"/>
              </c:ext>
            </c:extLst>
          </c:dPt>
          <c:dPt>
            <c:idx val="1"/>
            <c:invertIfNegative val="0"/>
            <c:bubble3D val="0"/>
            <c:spPr>
              <a:solidFill>
                <a:srgbClr val="005521"/>
              </a:solidFill>
              <a:ln>
                <a:noFill/>
              </a:ln>
              <a:effectLst/>
            </c:spPr>
            <c:extLst>
              <c:ext xmlns:c16="http://schemas.microsoft.com/office/drawing/2014/chart" uri="{C3380CC4-5D6E-409C-BE32-E72D297353CC}">
                <c16:uniqueId val="{00000001-1586-42C7-8450-99B0EABA9550}"/>
              </c:ext>
            </c:extLst>
          </c:dPt>
          <c:dPt>
            <c:idx val="2"/>
            <c:invertIfNegative val="0"/>
            <c:bubble3D val="0"/>
            <c:spPr>
              <a:solidFill>
                <a:srgbClr val="005521"/>
              </a:solidFill>
              <a:ln>
                <a:noFill/>
              </a:ln>
              <a:effectLst/>
            </c:spPr>
            <c:extLst>
              <c:ext xmlns:c16="http://schemas.microsoft.com/office/drawing/2014/chart" uri="{C3380CC4-5D6E-409C-BE32-E72D297353CC}">
                <c16:uniqueId val="{00000002-1586-42C7-8450-99B0EABA9550}"/>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'Ark1'!$A$2:$A$14</c:f>
              <c:strCache>
                <c:ptCount val="13"/>
                <c:pt idx="0">
                  <c:v>Smager godt</c:v>
                </c:pt>
                <c:pt idx="1">
                  <c:v>Godt til hverdagsmad</c:v>
                </c:pt>
                <c:pt idx="2">
                  <c:v>Nem at tilberede</c:v>
                </c:pt>
                <c:pt idx="3">
                  <c:v>Velkendt</c:v>
                </c:pt>
                <c:pt idx="4">
                  <c:v>Giver mange variationsmuligheder</c:v>
                </c:pt>
                <c:pt idx="5">
                  <c:v>Hurtig at tilberede</c:v>
                </c:pt>
                <c:pt idx="6">
                  <c:v>Mætter godt</c:v>
                </c:pt>
                <c:pt idx="7">
                  <c:v>Sikker på resultatet</c:v>
                </c:pt>
                <c:pt idx="8">
                  <c:v>Én af familiens livretter</c:v>
                </c:pt>
                <c:pt idx="9">
                  <c:v>Nemt at finde i butikken</c:v>
                </c:pt>
                <c:pt idx="10">
                  <c:v>Indbydende og lækkert</c:v>
                </c:pt>
                <c:pt idx="11">
                  <c:v>Børnevenlig mad</c:v>
                </c:pt>
                <c:pt idx="12">
                  <c:v>Saftigt</c:v>
                </c:pt>
              </c:strCache>
            </c:strRef>
          </c:cat>
          <c:val>
            <c:numRef>
              <c:f>'Ark1'!$B$2:$B$14</c:f>
              <c:numCache>
                <c:formatCode>General</c:formatCode>
                <c:ptCount val="13"/>
                <c:pt idx="0">
                  <c:v>0.54576817869459404</c:v>
                </c:pt>
                <c:pt idx="1">
                  <c:v>0.46316113614920101</c:v>
                </c:pt>
                <c:pt idx="2">
                  <c:v>0.40640249059913303</c:v>
                </c:pt>
                <c:pt idx="3">
                  <c:v>0.31440678038561098</c:v>
                </c:pt>
                <c:pt idx="4">
                  <c:v>0.30797489351274798</c:v>
                </c:pt>
                <c:pt idx="5">
                  <c:v>0.28353618544440601</c:v>
                </c:pt>
                <c:pt idx="6">
                  <c:v>0.26491500890629299</c:v>
                </c:pt>
                <c:pt idx="7">
                  <c:v>0.198936151143598</c:v>
                </c:pt>
                <c:pt idx="8">
                  <c:v>0.178514983024088</c:v>
                </c:pt>
                <c:pt idx="9">
                  <c:v>0.167633591979862</c:v>
                </c:pt>
                <c:pt idx="10">
                  <c:v>0.14660911970979501</c:v>
                </c:pt>
                <c:pt idx="11">
                  <c:v>0.106752606431436</c:v>
                </c:pt>
                <c:pt idx="12">
                  <c:v>0.104950954717249</c:v>
                </c:pt>
              </c:numCache>
            </c:numRef>
          </c:val>
          <c:extLst>
            <c:ext xmlns:c16="http://schemas.microsoft.com/office/drawing/2014/chart" uri="{C3380CC4-5D6E-409C-BE32-E72D297353CC}">
              <c16:uniqueId val="{00000000-C140-4B67-A938-E7DCEF00924D}"/>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latin typeface="+mn-lt"/>
        </a:defRPr>
      </a:pPr>
      <a:endParaRPr lang="da-DK"/>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2.1000000000000001E-2</c:v>
                </c:pt>
                <c:pt idx="1">
                  <c:v>1.6E-2</c:v>
                </c:pt>
                <c:pt idx="2">
                  <c:v>3.2000000000000001E-2</c:v>
                </c:pt>
                <c:pt idx="3">
                  <c:v>0.13500000000000001</c:v>
                </c:pt>
                <c:pt idx="4">
                  <c:v>0.498</c:v>
                </c:pt>
                <c:pt idx="5">
                  <c:v>0.1</c:v>
                </c:pt>
                <c:pt idx="6">
                  <c:v>7.2999999999999995E-2</c:v>
                </c:pt>
                <c:pt idx="7">
                  <c:v>0.125</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0.03</c:v>
                </c:pt>
                <c:pt idx="1">
                  <c:v>2.3E-2</c:v>
                </c:pt>
                <c:pt idx="2">
                  <c:v>5.6000000000000001E-2</c:v>
                </c:pt>
                <c:pt idx="3">
                  <c:v>4.8000000000000001E-2</c:v>
                </c:pt>
                <c:pt idx="4">
                  <c:v>7.6999999999999999E-2</c:v>
                </c:pt>
                <c:pt idx="5">
                  <c:v>0.441</c:v>
                </c:pt>
                <c:pt idx="6">
                  <c:v>0.153</c:v>
                </c:pt>
                <c:pt idx="7">
                  <c:v>0.17</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2.7E-2</c:v>
                </c:pt>
                <c:pt idx="1">
                  <c:v>3.5999999999999997E-2</c:v>
                </c:pt>
                <c:pt idx="2">
                  <c:v>4.2000000000000003E-2</c:v>
                </c:pt>
                <c:pt idx="3">
                  <c:v>0.05</c:v>
                </c:pt>
                <c:pt idx="4">
                  <c:v>8.6999999999999994E-2</c:v>
                </c:pt>
                <c:pt idx="5">
                  <c:v>0.16600000000000001</c:v>
                </c:pt>
                <c:pt idx="6">
                  <c:v>0.40899999999999997</c:v>
                </c:pt>
                <c:pt idx="7">
                  <c:v>0.183</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577568054199219E-2"/>
          <c:y val="6.7409433424472809E-2"/>
          <c:w val="0.93813627958297729"/>
          <c:h val="0.79903674125671387"/>
        </c:manualLayout>
      </c:layout>
      <c:barChart>
        <c:barDir val="col"/>
        <c:grouping val="clustered"/>
        <c:varyColors val="0"/>
        <c:ser>
          <c:idx val="0"/>
          <c:order val="0"/>
          <c:tx>
            <c:strRef>
              <c:f>'Ark1'!$B$1</c:f>
              <c:strCache>
                <c:ptCount val="1"/>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'Ark1'!$A$2:$A$9</c:f>
              <c:numCache>
                <c:formatCode>General</c:formatCode>
                <c:ptCount val="8"/>
                <c:pt idx="0">
                  <c:v>8</c:v>
                </c:pt>
                <c:pt idx="1">
                  <c:v>7</c:v>
                </c:pt>
                <c:pt idx="2">
                  <c:v>6</c:v>
                </c:pt>
                <c:pt idx="3">
                  <c:v>5</c:v>
                </c:pt>
                <c:pt idx="4">
                  <c:v>4</c:v>
                </c:pt>
                <c:pt idx="5">
                  <c:v>3</c:v>
                </c:pt>
                <c:pt idx="6">
                  <c:v>2</c:v>
                </c:pt>
                <c:pt idx="7">
                  <c:v>1</c:v>
                </c:pt>
              </c:numCache>
            </c:numRef>
          </c:cat>
          <c:val>
            <c:numRef>
              <c:f>'Ark1'!$B$2:$B$9</c:f>
              <c:numCache>
                <c:formatCode>0.00%</c:formatCode>
                <c:ptCount val="8"/>
                <c:pt idx="0">
                  <c:v>2.5999999999999999E-2</c:v>
                </c:pt>
                <c:pt idx="1">
                  <c:v>4.4999999999999998E-2</c:v>
                </c:pt>
                <c:pt idx="2">
                  <c:v>2.5000000000000001E-2</c:v>
                </c:pt>
                <c:pt idx="3">
                  <c:v>5.6000000000000001E-2</c:v>
                </c:pt>
                <c:pt idx="4">
                  <c:v>6.7000000000000004E-2</c:v>
                </c:pt>
                <c:pt idx="5">
                  <c:v>0.13600000000000001</c:v>
                </c:pt>
                <c:pt idx="6">
                  <c:v>0.23200000000000001</c:v>
                </c:pt>
                <c:pt idx="7">
                  <c:v>0.41299999999999998</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0-22ED-4FB5-9CF7-C7C421E337FF}"/>
            </c:ext>
          </c:extLst>
        </c:ser>
        <c:dLbls>
          <c:showLegendKey val="0"/>
          <c:showVal val="0"/>
          <c:showCatName val="0"/>
          <c:showSerName val="0"/>
          <c:showPercent val="0"/>
          <c:showBubbleSize val="0"/>
        </c:dLbls>
        <c:gapWidth val="219"/>
        <c:overlap val="-27"/>
        <c:axId val="2110600720"/>
        <c:axId val="2093193024"/>
      </c:barChart>
      <c:catAx>
        <c:axId val="211060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0"/>
        <c:lblAlgn val="ctr"/>
        <c:lblOffset val="100"/>
        <c:noMultiLvlLbl val="0"/>
      </c:catAx>
      <c:valAx>
        <c:axId val="2093193024"/>
        <c:scaling>
          <c:orientation val="minMax"/>
          <c:max val="1"/>
        </c:scaling>
        <c:delete val="0"/>
        <c:axPos val="l"/>
        <c:numFmt formatCode="0%" sourceLinked="0"/>
        <c:majorTickMark val="none"/>
        <c:minorTickMark val="none"/>
        <c:tickLblPos val="nextTo"/>
        <c:spPr>
          <a:noFill/>
          <a:ln>
            <a:noFill/>
          </a:ln>
          <a:effectLst/>
        </c:spPr>
        <c:txPr>
          <a:bodyPr rot="-60000000" vert="horz"/>
          <a:lstStyle/>
          <a:p>
            <a:pPr>
              <a:defRPr/>
            </a:pPr>
            <a:endParaRPr lang="da-DK"/>
          </a:p>
        </c:txPr>
        <c:crossAx val="2110600720"/>
        <c:crosses val="autoZero"/>
        <c:crossBetween val="between"/>
      </c:valAx>
      <c:spPr>
        <a:noFill/>
        <a:ln w="25400">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chart>
  <c:spPr>
    <a:noFill/>
    <a:ln w="9525" cap="flat" cmpd="sng" algn="ctr">
      <a:noFill/>
      <a:round/>
    </a:ln>
    <a:effectLst/>
  </c:spPr>
  <c:txPr>
    <a:bodyPr/>
    <a:lstStyle/>
    <a:p>
      <a:pPr>
        <a:defRPr sz="1100" smtId="4294967295">
          <a:solidFill>
            <a:schemeClr val="tx1"/>
          </a:solidFill>
          <a:latin typeface="+mn-lt"/>
        </a:defRPr>
      </a:pPr>
      <a:endParaRPr lang="da-DK"/>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5392324213"/>
          <c:y val="5.738572791591285E-2"/>
          <c:w val="0.54848152175908071"/>
          <c:h val="0.91684256077914084"/>
        </c:manualLayout>
      </c:layout>
      <c:barChart>
        <c:barDir val="bar"/>
        <c:grouping val="clustered"/>
        <c:varyColors val="0"/>
        <c:ser>
          <c:idx val="0"/>
          <c:order val="0"/>
          <c:tx>
            <c:strRef>
              <c:f>'Ark1'!$B$1</c:f>
              <c:strCache>
                <c:ptCount val="1"/>
              </c:strCache>
            </c:strRef>
          </c:tx>
          <c:spPr>
            <a:solidFill>
              <a:srgbClr val="66997A"/>
            </a:solidFill>
            <a:ln>
              <a:noFill/>
            </a:ln>
            <a:effectLst/>
          </c:spPr>
          <c:invertIfNegative val="0"/>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'Ark1'!$A$15:$A$27</c:f>
              <c:strCache>
                <c:ptCount val="13"/>
                <c:pt idx="0">
                  <c:v>Rig på protein</c:v>
                </c:pt>
                <c:pt idx="1">
                  <c:v>Dufter godt</c:v>
                </c:pt>
                <c:pt idx="2">
                  <c:v>Sundt</c:v>
                </c:pt>
                <c:pt idx="3">
                  <c:v>Mørt/ingen sener</c:v>
                </c:pt>
                <c:pt idx="4">
                  <c:v>Godt til særlige lejligheder</c:v>
                </c:pt>
                <c:pt idx="5">
                  <c:v>Sjovt at eksperimentere med</c:v>
                </c:pt>
                <c:pt idx="6">
                  <c:v>Lavt fedtindhold</c:v>
                </c:pt>
                <c:pt idx="7">
                  <c:v>Tilpas fedtmarmorering</c:v>
                </c:pt>
                <c:pt idx="8">
                  <c:v>Klimavenligt</c:v>
                </c:pt>
                <c:pt idx="9">
                  <c:v>Bæredygtigt</c:v>
                </c:pt>
                <c:pt idx="10">
                  <c:v>Rig på jern</c:v>
                </c:pt>
                <c:pt idx="11">
                  <c:v>Ingen af disse</c:v>
                </c:pt>
                <c:pt idx="12">
                  <c:v>Ved ikke</c:v>
                </c:pt>
              </c:strCache>
            </c:strRef>
          </c:cat>
          <c:val>
            <c:numRef>
              <c:f>'Ark1'!$B$15:$B$27</c:f>
              <c:numCache>
                <c:formatCode>General</c:formatCode>
                <c:ptCount val="13"/>
                <c:pt idx="0">
                  <c:v>9.9453983190641193E-2</c:v>
                </c:pt>
                <c:pt idx="1">
                  <c:v>8.9664691970057997E-2</c:v>
                </c:pt>
                <c:pt idx="2">
                  <c:v>8.4651059757274105E-2</c:v>
                </c:pt>
                <c:pt idx="3">
                  <c:v>7.0859608895840198E-2</c:v>
                </c:pt>
                <c:pt idx="4">
                  <c:v>6.5328299987857205E-2</c:v>
                </c:pt>
                <c:pt idx="5">
                  <c:v>6.5100303114994401E-2</c:v>
                </c:pt>
                <c:pt idx="6">
                  <c:v>5.3065452354609202E-2</c:v>
                </c:pt>
                <c:pt idx="7">
                  <c:v>4.0515168452310402E-2</c:v>
                </c:pt>
                <c:pt idx="8">
                  <c:v>2.5790008519541E-2</c:v>
                </c:pt>
                <c:pt idx="9">
                  <c:v>2.30758350701794E-2</c:v>
                </c:pt>
                <c:pt idx="10">
                  <c:v>2.03781376957359E-2</c:v>
                </c:pt>
                <c:pt idx="11">
                  <c:v>1.8510042498780899E-2</c:v>
                </c:pt>
                <c:pt idx="12">
                  <c:v>1.9258260793514101E-2</c:v>
                </c:pt>
              </c:numCache>
            </c:numRef>
          </c:val>
          <c:extLst>
            <c:ext xmlns:c16="http://schemas.microsoft.com/office/drawing/2014/chart" uri="{C3380CC4-5D6E-409C-BE32-E72D297353CC}">
              <c16:uniqueId val="{00000000-F755-475B-A043-FE4D7305CB03}"/>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latin typeface="+mn-lt"/>
        </a:defRPr>
      </a:pPr>
      <a:endParaRPr lang="da-DK"/>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6264569597206"/>
          <c:y val="1.4262921308999465E-3"/>
          <c:w val="0.54848152175908071"/>
          <c:h val="0.91684256077914084"/>
        </c:manualLayout>
      </c:layout>
      <c:barChart>
        <c:barDir val="bar"/>
        <c:grouping val="clustered"/>
        <c:varyColors val="0"/>
        <c:ser>
          <c:idx val="0"/>
          <c:order val="0"/>
          <c:tx>
            <c:strRef>
              <c:f>'Ark1'!$B$1</c:f>
              <c:strCache>
                <c:ptCount val="1"/>
              </c:strCache>
            </c:strRef>
          </c:tx>
          <c:spPr>
            <a:solidFill>
              <a:srgbClr val="66997A"/>
            </a:solidFill>
            <a:ln>
              <a:noFill/>
            </a:ln>
            <a:effectLst/>
          </c:spPr>
          <c:invertIfNegative val="0"/>
          <c:dPt>
            <c:idx val="0"/>
            <c:invertIfNegative val="0"/>
            <c:bubble3D val="0"/>
            <c:spPr>
              <a:solidFill>
                <a:srgbClr val="005521"/>
              </a:solidFill>
              <a:ln>
                <a:noFill/>
              </a:ln>
              <a:effectLst/>
            </c:spPr>
            <c:extLst>
              <c:ext xmlns:c16="http://schemas.microsoft.com/office/drawing/2014/chart" uri="{C3380CC4-5D6E-409C-BE32-E72D297353CC}">
                <c16:uniqueId val="{00000000-8034-47F6-A590-780A187BA0D4}"/>
              </c:ext>
            </c:extLst>
          </c:dPt>
          <c:dPt>
            <c:idx val="1"/>
            <c:invertIfNegative val="0"/>
            <c:bubble3D val="0"/>
            <c:spPr>
              <a:solidFill>
                <a:srgbClr val="005521"/>
              </a:solidFill>
              <a:ln>
                <a:noFill/>
              </a:ln>
              <a:effectLst/>
            </c:spPr>
            <c:extLst>
              <c:ext xmlns:c16="http://schemas.microsoft.com/office/drawing/2014/chart" uri="{C3380CC4-5D6E-409C-BE32-E72D297353CC}">
                <c16:uniqueId val="{00000001-8034-47F6-A590-780A187BA0D4}"/>
              </c:ext>
            </c:extLst>
          </c:dPt>
          <c:dPt>
            <c:idx val="2"/>
            <c:invertIfNegative val="0"/>
            <c:bubble3D val="0"/>
            <c:spPr>
              <a:solidFill>
                <a:srgbClr val="005521"/>
              </a:solidFill>
              <a:ln>
                <a:noFill/>
              </a:ln>
              <a:effectLst/>
            </c:spPr>
            <c:extLst>
              <c:ext xmlns:c16="http://schemas.microsoft.com/office/drawing/2014/chart" uri="{C3380CC4-5D6E-409C-BE32-E72D297353CC}">
                <c16:uniqueId val="{00000002-8034-47F6-A590-780A187BA0D4}"/>
              </c:ext>
            </c:extLst>
          </c:dPt>
          <c:dPt>
            <c:idx val="3"/>
            <c:invertIfNegative val="0"/>
            <c:bubble3D val="0"/>
            <c:spPr>
              <a:solidFill>
                <a:srgbClr val="005521"/>
              </a:solidFill>
              <a:ln>
                <a:noFill/>
              </a:ln>
              <a:effectLst/>
            </c:spPr>
            <c:extLst>
              <c:ext xmlns:c16="http://schemas.microsoft.com/office/drawing/2014/chart" uri="{C3380CC4-5D6E-409C-BE32-E72D297353CC}">
                <c16:uniqueId val="{00000003-8034-47F6-A590-780A187BA0D4}"/>
              </c:ext>
            </c:extLst>
          </c:dPt>
          <c:dPt>
            <c:idx val="4"/>
            <c:invertIfNegative val="0"/>
            <c:bubble3D val="0"/>
            <c:spPr>
              <a:solidFill>
                <a:srgbClr val="005521"/>
              </a:solidFill>
              <a:ln>
                <a:noFill/>
              </a:ln>
              <a:effectLst/>
            </c:spPr>
            <c:extLst>
              <c:ext xmlns:c16="http://schemas.microsoft.com/office/drawing/2014/chart" uri="{C3380CC4-5D6E-409C-BE32-E72D297353CC}">
                <c16:uniqueId val="{00000004-8034-47F6-A590-780A187BA0D4}"/>
              </c:ext>
            </c:extLst>
          </c:dPt>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'Ark1'!$A$2:$A$14</c:f>
              <c:strCache>
                <c:ptCount val="13"/>
                <c:pt idx="0">
                  <c:v>Smager godt</c:v>
                </c:pt>
                <c:pt idx="1">
                  <c:v>Nem at tilberede</c:v>
                </c:pt>
                <c:pt idx="2">
                  <c:v>Godt til hverdagsmad</c:v>
                </c:pt>
                <c:pt idx="3">
                  <c:v>Sundt</c:v>
                </c:pt>
                <c:pt idx="4">
                  <c:v>Lavt fedtindhold</c:v>
                </c:pt>
                <c:pt idx="5">
                  <c:v>Hurtig at tilberede</c:v>
                </c:pt>
                <c:pt idx="6">
                  <c:v>Giver mange variationsmuligheder</c:v>
                </c:pt>
                <c:pt idx="7">
                  <c:v>Rig på protein</c:v>
                </c:pt>
                <c:pt idx="8">
                  <c:v>Mætter godt</c:v>
                </c:pt>
                <c:pt idx="9">
                  <c:v>Velkendt</c:v>
                </c:pt>
                <c:pt idx="10">
                  <c:v>Indbydende og lækkert</c:v>
                </c:pt>
                <c:pt idx="11">
                  <c:v>Én af familiens livretter</c:v>
                </c:pt>
                <c:pt idx="12">
                  <c:v>Klimavenligt</c:v>
                </c:pt>
              </c:strCache>
            </c:strRef>
          </c:cat>
          <c:val>
            <c:numRef>
              <c:f>'Ark1'!$B$2:$B$14</c:f>
              <c:numCache>
                <c:formatCode>General</c:formatCode>
                <c:ptCount val="13"/>
                <c:pt idx="0">
                  <c:v>0.59938041685756205</c:v>
                </c:pt>
                <c:pt idx="1">
                  <c:v>0.47721597642147601</c:v>
                </c:pt>
                <c:pt idx="2">
                  <c:v>0.44006032777348802</c:v>
                </c:pt>
                <c:pt idx="3">
                  <c:v>0.43275386695243301</c:v>
                </c:pt>
                <c:pt idx="4">
                  <c:v>0.41932689367616599</c:v>
                </c:pt>
                <c:pt idx="5">
                  <c:v>0.37663224968936798</c:v>
                </c:pt>
                <c:pt idx="6">
                  <c:v>0.31092339862169499</c:v>
                </c:pt>
                <c:pt idx="7">
                  <c:v>0.27983271399988402</c:v>
                </c:pt>
                <c:pt idx="8">
                  <c:v>0.23760352361613701</c:v>
                </c:pt>
                <c:pt idx="9">
                  <c:v>0.201014554033565</c:v>
                </c:pt>
                <c:pt idx="10">
                  <c:v>0.19601940159107401</c:v>
                </c:pt>
                <c:pt idx="11">
                  <c:v>0.156897998506663</c:v>
                </c:pt>
                <c:pt idx="12">
                  <c:v>0.15073419614918901</c:v>
                </c:pt>
              </c:numCache>
            </c:numRef>
          </c:val>
          <c:extLst>
            <c:ext xmlns:c16="http://schemas.microsoft.com/office/drawing/2014/chart" uri="{C3380CC4-5D6E-409C-BE32-E72D297353CC}">
              <c16:uniqueId val="{00000000-96B8-40BD-8E48-CD8EA9515F9D}"/>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latin typeface="+mn-lt"/>
        </a:defRPr>
      </a:pPr>
      <a:endParaRPr lang="da-DK"/>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1075605553"/>
          <c:y val="2.0712872512269741E-5"/>
          <c:w val="0.54848152175908071"/>
          <c:h val="0.91684256077914084"/>
        </c:manualLayout>
      </c:layout>
      <c:barChart>
        <c:barDir val="bar"/>
        <c:grouping val="clustered"/>
        <c:varyColors val="0"/>
        <c:ser>
          <c:idx val="0"/>
          <c:order val="0"/>
          <c:tx>
            <c:strRef>
              <c:f>'Ark1'!$B$1</c:f>
              <c:strCache>
                <c:ptCount val="1"/>
              </c:strCache>
            </c:strRef>
          </c:tx>
          <c:spPr>
            <a:solidFill>
              <a:srgbClr val="66997A"/>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'Ark1'!$A$2:$A$14</c:f>
              <c:strCache>
                <c:ptCount val="13"/>
                <c:pt idx="0">
                  <c:v>Nemt at finde i butikken</c:v>
                </c:pt>
                <c:pt idx="1">
                  <c:v>Sikker på resultatet</c:v>
                </c:pt>
                <c:pt idx="2">
                  <c:v>Saftigt</c:v>
                </c:pt>
                <c:pt idx="3">
                  <c:v>Mørt/ingen sener</c:v>
                </c:pt>
                <c:pt idx="4">
                  <c:v>Børnevenlig mad</c:v>
                </c:pt>
                <c:pt idx="5">
                  <c:v>Bæredygtigt</c:v>
                </c:pt>
                <c:pt idx="6">
                  <c:v>Dufter godt</c:v>
                </c:pt>
                <c:pt idx="7">
                  <c:v>Tilpas fedtmarmorering</c:v>
                </c:pt>
                <c:pt idx="8">
                  <c:v>Sjovt at eksperimentere med</c:v>
                </c:pt>
                <c:pt idx="9">
                  <c:v>Godt til særlige lejligheder</c:v>
                </c:pt>
                <c:pt idx="10">
                  <c:v>Rig på jern</c:v>
                </c:pt>
                <c:pt idx="11">
                  <c:v>Ingen af disse</c:v>
                </c:pt>
                <c:pt idx="12">
                  <c:v>Ved ikke</c:v>
                </c:pt>
              </c:strCache>
            </c:strRef>
          </c:cat>
          <c:val>
            <c:numRef>
              <c:f>'Ark1'!$B$2:$B$14</c:f>
              <c:numCache>
                <c:formatCode>General</c:formatCode>
                <c:ptCount val="13"/>
                <c:pt idx="0">
                  <c:v>0.14670333992335499</c:v>
                </c:pt>
                <c:pt idx="1">
                  <c:v>0.14530203733674499</c:v>
                </c:pt>
                <c:pt idx="2">
                  <c:v>0.13415216953185199</c:v>
                </c:pt>
                <c:pt idx="3">
                  <c:v>0.11500840960039301</c:v>
                </c:pt>
                <c:pt idx="4">
                  <c:v>0.112691853023838</c:v>
                </c:pt>
                <c:pt idx="5">
                  <c:v>9.4129295852753994E-2</c:v>
                </c:pt>
                <c:pt idx="6">
                  <c:v>6.2560688211015E-2</c:v>
                </c:pt>
                <c:pt idx="7">
                  <c:v>5.7600967945451199E-2</c:v>
                </c:pt>
                <c:pt idx="8">
                  <c:v>5.1447416864086298E-2</c:v>
                </c:pt>
                <c:pt idx="9">
                  <c:v>2.87254219159312E-2</c:v>
                </c:pt>
                <c:pt idx="10">
                  <c:v>1.02397140296337E-2</c:v>
                </c:pt>
                <c:pt idx="11">
                  <c:v>1.24425840099957E-2</c:v>
                </c:pt>
                <c:pt idx="12">
                  <c:v>1.29095460243189E-2</c:v>
                </c:pt>
              </c:numCache>
            </c:numRef>
          </c:val>
          <c:extLst>
            <c:ext xmlns:c16="http://schemas.microsoft.com/office/drawing/2014/chart" uri="{C3380CC4-5D6E-409C-BE32-E72D297353CC}">
              <c16:uniqueId val="{00000000-E8E8-4961-B250-E98183904CD2}"/>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latin typeface="+mn-lt"/>
        </a:defRPr>
      </a:pPr>
      <a:endParaRPr lang="da-DK"/>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07875392324213"/>
          <c:y val="5.738572791591285E-2"/>
          <c:w val="0.54848152175908071"/>
          <c:h val="0.91684256077914084"/>
        </c:manualLayout>
      </c:layout>
      <c:barChart>
        <c:barDir val="bar"/>
        <c:grouping val="clustered"/>
        <c:varyColors val="0"/>
        <c:ser>
          <c:idx val="0"/>
          <c:order val="0"/>
          <c:tx>
            <c:strRef>
              <c:f>'Ark1'!$B$1</c:f>
              <c:strCache>
                <c:ptCount val="1"/>
              </c:strCache>
            </c:strRef>
          </c:tx>
          <c:spPr>
            <a:solidFill>
              <a:srgbClr val="66997A"/>
            </a:solidFill>
            <a:ln>
              <a:noFill/>
            </a:ln>
            <a:effectLst/>
          </c:spPr>
          <c:invertIfNegative val="0"/>
          <c:dPt>
            <c:idx val="0"/>
            <c:invertIfNegative val="0"/>
            <c:bubble3D val="0"/>
            <c:spPr>
              <a:solidFill>
                <a:srgbClr val="005521"/>
              </a:solidFill>
              <a:ln>
                <a:noFill/>
              </a:ln>
              <a:effectLst/>
            </c:spPr>
            <c:extLst>
              <c:ext xmlns:c16="http://schemas.microsoft.com/office/drawing/2014/chart" uri="{C3380CC4-5D6E-409C-BE32-E72D297353CC}">
                <c16:uniqueId val="{00000000-F418-4293-A40A-11B3BA255D69}"/>
              </c:ext>
            </c:extLst>
          </c:dPt>
          <c:dLbls>
            <c:numFmt formatCode="0%" sourceLinked="0"/>
            <c:spPr>
              <a:noFill/>
              <a:ln>
                <a:noFill/>
              </a:ln>
              <a:effectLst/>
            </c:spPr>
            <c:txPr>
              <a:bodyPr rot="0" vert="horz"/>
              <a:lstStyle/>
              <a:p>
                <a:pPr>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'Ark1'!$A$2:$A$14</c:f>
              <c:strCache>
                <c:ptCount val="13"/>
                <c:pt idx="0">
                  <c:v>Smager godt</c:v>
                </c:pt>
                <c:pt idx="1">
                  <c:v>Nem at tilberede</c:v>
                </c:pt>
                <c:pt idx="2">
                  <c:v>Godt til hverdagsmad</c:v>
                </c:pt>
                <c:pt idx="3">
                  <c:v>Mætter godt</c:v>
                </c:pt>
                <c:pt idx="4">
                  <c:v>Giver mange variationsmuligheder</c:v>
                </c:pt>
                <c:pt idx="5">
                  <c:v>Én af familiens livretter</c:v>
                </c:pt>
                <c:pt idx="6">
                  <c:v>Velkendt</c:v>
                </c:pt>
                <c:pt idx="7">
                  <c:v>Hurtig at tilberede</c:v>
                </c:pt>
                <c:pt idx="8">
                  <c:v>Indbydende og lækkert</c:v>
                </c:pt>
                <c:pt idx="9">
                  <c:v>Rig på protein</c:v>
                </c:pt>
                <c:pt idx="10">
                  <c:v>Sikker på resultatet</c:v>
                </c:pt>
                <c:pt idx="11">
                  <c:v>Saftigt</c:v>
                </c:pt>
                <c:pt idx="12">
                  <c:v>Godt til særlige lejligheder</c:v>
                </c:pt>
              </c:strCache>
            </c:strRef>
          </c:cat>
          <c:val>
            <c:numRef>
              <c:f>'Ark1'!$B$2:$B$14</c:f>
              <c:numCache>
                <c:formatCode>General</c:formatCode>
                <c:ptCount val="13"/>
                <c:pt idx="0">
                  <c:v>0.628769596285636</c:v>
                </c:pt>
                <c:pt idx="1">
                  <c:v>0.373628624484516</c:v>
                </c:pt>
                <c:pt idx="2">
                  <c:v>0.35767725948027401</c:v>
                </c:pt>
                <c:pt idx="3">
                  <c:v>0.313517364815038</c:v>
                </c:pt>
                <c:pt idx="4">
                  <c:v>0.299450075013312</c:v>
                </c:pt>
                <c:pt idx="5">
                  <c:v>0.25473072991114698</c:v>
                </c:pt>
                <c:pt idx="6">
                  <c:v>0.253606347293097</c:v>
                </c:pt>
                <c:pt idx="7">
                  <c:v>0.25119741660933598</c:v>
                </c:pt>
                <c:pt idx="8">
                  <c:v>0.23691506577909899</c:v>
                </c:pt>
                <c:pt idx="9">
                  <c:v>0.227995083154865</c:v>
                </c:pt>
                <c:pt idx="10">
                  <c:v>0.18498409528596199</c:v>
                </c:pt>
                <c:pt idx="11">
                  <c:v>0.18255702722969</c:v>
                </c:pt>
                <c:pt idx="12">
                  <c:v>0.146072474154611</c:v>
                </c:pt>
              </c:numCache>
            </c:numRef>
          </c:val>
          <c:extLst>
            <c:ext xmlns:c16="http://schemas.microsoft.com/office/drawing/2014/chart" uri="{C3380CC4-5D6E-409C-BE32-E72D297353CC}">
              <c16:uniqueId val="{00000000-96B8-40BD-8E48-CD8EA9515F9D}"/>
            </c:ext>
          </c:extLst>
        </c:ser>
        <c:dLbls>
          <c:showLegendKey val="0"/>
          <c:showVal val="0"/>
          <c:showCatName val="0"/>
          <c:showSerName val="0"/>
          <c:showPercent val="0"/>
          <c:showBubbleSize val="0"/>
        </c:dLbls>
        <c:gapWidth val="100"/>
        <c:axId val="2110600720"/>
        <c:axId val="2093193024"/>
      </c:barChart>
      <c:catAx>
        <c:axId val="211060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a-DK"/>
          </a:p>
        </c:txPr>
        <c:crossAx val="2093193024"/>
        <c:crosses val="autoZero"/>
        <c:auto val="1"/>
        <c:lblAlgn val="ctr"/>
        <c:lblOffset val="100"/>
        <c:noMultiLvlLbl val="0"/>
      </c:catAx>
      <c:valAx>
        <c:axId val="2093193024"/>
        <c:scaling>
          <c:orientation val="minMax"/>
          <c:max val="1"/>
        </c:scaling>
        <c:delete val="0"/>
        <c:axPos val="t"/>
        <c:numFmt formatCode="0%" sourceLinked="0"/>
        <c:majorTickMark val="none"/>
        <c:minorTickMark val="none"/>
        <c:tickLblPos val="high"/>
        <c:spPr>
          <a:noFill/>
          <a:ln>
            <a:noFill/>
          </a:ln>
          <a:effectLst/>
        </c:spPr>
        <c:txPr>
          <a:bodyPr rot="-60000000" vert="horz"/>
          <a:lstStyle/>
          <a:p>
            <a:pPr>
              <a:defRPr/>
            </a:pPr>
            <a:endParaRPr lang="da-DK"/>
          </a:p>
        </c:txPr>
        <c:crossAx val="2110600720"/>
        <c:crosses val="autoZero"/>
        <c:crossBetween val="between"/>
        <c:majorUnit val="0.2"/>
      </c:valAx>
      <c:spPr>
        <a:noFill/>
        <a:ln>
          <a:noFill/>
        </a:ln>
        <a:effectLst/>
      </c:spPr>
    </c:plotArea>
    <c:plotVisOnly val="1"/>
    <c:dispBlanksAs val="gap"/>
    <c:showDLblsOverMax val="0"/>
    <c:extLst/>
  </c:chart>
  <c:spPr>
    <a:noFill/>
    <a:ln w="9525" cap="flat" cmpd="sng" algn="ctr">
      <a:noFill/>
      <a:round/>
    </a:ln>
    <a:effectLst/>
  </c:spPr>
  <c:txPr>
    <a:bodyPr/>
    <a:lstStyle/>
    <a:p>
      <a:pPr>
        <a:defRPr sz="1100">
          <a:solidFill>
            <a:schemeClr val="tx1"/>
          </a:solidFill>
          <a:latin typeface="+mn-lt"/>
        </a:defRPr>
      </a:pPr>
      <a:endParaRPr lang="da-DK"/>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0.08027</cdr:x>
      <cdr:y>0.3162</cdr:y>
    </cdr:from>
    <cdr:to>
      <cdr:x>0.5</cdr:x>
      <cdr:y>0.39595</cdr:y>
    </cdr:to>
    <cdr:sp macro="" textlink="">
      <cdr:nvSpPr>
        <cdr:cNvPr id="2" name="Venstre klammeparentes 1">
          <a:extLst xmlns:a="http://schemas.openxmlformats.org/drawingml/2006/main">
            <a:ext uri="{FF2B5EF4-FFF2-40B4-BE49-F238E27FC236}">
              <a16:creationId xmlns:a16="http://schemas.microsoft.com/office/drawing/2014/main" id="{B55A78B5-BAEE-0D8A-F224-EDB0C1916A59}"/>
            </a:ext>
          </a:extLst>
        </cdr:cNvPr>
        <cdr:cNvSpPr/>
      </cdr:nvSpPr>
      <cdr:spPr>
        <a:xfrm xmlns:a="http://schemas.openxmlformats.org/drawingml/2006/main" rot="5400000">
          <a:off x="3086174" y="-1101415"/>
          <a:ext cx="275635" cy="4664014"/>
        </a:xfrm>
        <a:prstGeom xmlns:a="http://schemas.openxmlformats.org/drawingml/2006/main" prst="leftBrace">
          <a:avLst>
            <a:gd name="adj1" fmla="val 37975"/>
            <a:gd name="adj2" fmla="val 50000"/>
          </a:avLst>
        </a:prstGeom>
        <a:ln xmlns:a="http://schemas.openxmlformats.org/drawingml/2006/main" w="19050" cap="rnd">
          <a:prstDash val="sysDot"/>
          <a:miter lim="800000"/>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da-DK"/>
        </a:p>
      </cdr:txBody>
    </cdr:sp>
  </cdr:relSizeAnchor>
</c:userShapes>
</file>

<file path=ppt/drawings/drawing10.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0.74062</cdr:x>
      <cdr:y>0.06261</cdr:y>
    </cdr:from>
    <cdr:to>
      <cdr:x>1</cdr:x>
      <cdr:y>0.17629</cdr:y>
    </cdr:to>
    <cdr:sp macro="" textlink="">
      <cdr:nvSpPr>
        <cdr:cNvPr id="3" name="Tekstfelt 9">
          <a:extLst xmlns:a="http://schemas.openxmlformats.org/drawingml/2006/main">
            <a:ext uri="{FF2B5EF4-FFF2-40B4-BE49-F238E27FC236}">
              <a16:creationId xmlns:a16="http://schemas.microsoft.com/office/drawing/2014/main" id="{30C4B8C8-0926-69CE-69C3-DAB1E31F974E}"/>
            </a:ext>
          </a:extLst>
        </cdr:cNvPr>
        <cdr:cNvSpPr txBox="1"/>
      </cdr:nvSpPr>
      <cdr:spPr>
        <a:xfrm xmlns:a="http://schemas.openxmlformats.org/drawingml/2006/main">
          <a:off x="3386115" y="171553"/>
          <a:ext cx="1185885" cy="3114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a-DK" sz="1400" dirty="0">
            <a:highlight>
              <a:srgbClr val="FF00FF"/>
            </a:highligh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0.75615</cdr:x>
      <cdr:y>0.20188</cdr:y>
    </cdr:from>
    <cdr:to>
      <cdr:x>0.86555</cdr:x>
      <cdr:y>0.30874</cdr:y>
    </cdr:to>
    <cdr:sp macro="" textlink="">
      <cdr:nvSpPr>
        <cdr:cNvPr id="2" name="Tekstfelt 3">
          <a:extLst xmlns:a="http://schemas.openxmlformats.org/drawingml/2006/main">
            <a:ext uri="{FF2B5EF4-FFF2-40B4-BE49-F238E27FC236}">
              <a16:creationId xmlns:a16="http://schemas.microsoft.com/office/drawing/2014/main" id="{BBB91744-8087-AE5A-8574-7B36FE9FD098}"/>
            </a:ext>
          </a:extLst>
        </cdr:cNvPr>
        <cdr:cNvSpPr txBox="1"/>
      </cdr:nvSpPr>
      <cdr:spPr>
        <a:xfrm xmlns:a="http://schemas.openxmlformats.org/drawingml/2006/main">
          <a:off x="8402340" y="697707"/>
          <a:ext cx="1215652" cy="36930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b="1" dirty="0">
              <a:solidFill>
                <a:schemeClr val="tx2"/>
              </a:solidFill>
              <a:latin typeface="+mj-lt"/>
            </a:rPr>
            <a:t>66%</a:t>
          </a:r>
        </a:p>
      </cdr:txBody>
    </cdr:sp>
  </cdr:relSizeAnchor>
</c:userShapes>
</file>

<file path=ppt/drawings/drawing9.xml><?xml version="1.0" encoding="utf-8"?>
<c:userShapes xmlns:c="http://schemas.openxmlformats.org/drawingml/2006/chart">
  <cdr:relSizeAnchor xmlns:cdr="http://schemas.openxmlformats.org/drawingml/2006/chartDrawing">
    <cdr:from>
      <cdr:x>0.08717</cdr:x>
      <cdr:y>0.5512</cdr:y>
    </cdr:from>
    <cdr:to>
      <cdr:x>0.46369</cdr:x>
      <cdr:y>0.63095</cdr:y>
    </cdr:to>
    <cdr:sp macro="" textlink="">
      <cdr:nvSpPr>
        <cdr:cNvPr id="2" name="Venstre klammeparentes 1">
          <a:extLst xmlns:a="http://schemas.openxmlformats.org/drawingml/2006/main">
            <a:ext uri="{FF2B5EF4-FFF2-40B4-BE49-F238E27FC236}">
              <a16:creationId xmlns:a16="http://schemas.microsoft.com/office/drawing/2014/main" id="{75933382-3A57-EDDD-5910-02EB147C4BE0}"/>
            </a:ext>
          </a:extLst>
        </cdr:cNvPr>
        <cdr:cNvSpPr/>
      </cdr:nvSpPr>
      <cdr:spPr>
        <a:xfrm xmlns:a="http://schemas.openxmlformats.org/drawingml/2006/main" rot="5400000">
          <a:off x="2922771" y="-49190"/>
          <a:ext cx="275616" cy="4183891"/>
        </a:xfrm>
        <a:prstGeom xmlns:a="http://schemas.openxmlformats.org/drawingml/2006/main" prst="leftBrace">
          <a:avLst>
            <a:gd name="adj1" fmla="val 37975"/>
            <a:gd name="adj2" fmla="val 50000"/>
          </a:avLst>
        </a:prstGeom>
        <a:ln xmlns:a="http://schemas.openxmlformats.org/drawingml/2006/main" w="19050" cap="rnd">
          <a:prstDash val="sysDot"/>
          <a:miter lim="800000"/>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da-DK"/>
        </a:p>
      </cdr:txBody>
    </cdr:sp>
  </cdr:relSizeAnchor>
  <cdr:relSizeAnchor xmlns:cdr="http://schemas.openxmlformats.org/drawingml/2006/chartDrawing">
    <cdr:from>
      <cdr:x>0.18352</cdr:x>
      <cdr:y>0.38608</cdr:y>
    </cdr:from>
    <cdr:to>
      <cdr:x>0.37268</cdr:x>
      <cdr:y>0.51967</cdr:y>
    </cdr:to>
    <cdr:sp macro="" textlink="">
      <cdr:nvSpPr>
        <cdr:cNvPr id="3" name="Tekstfelt 12">
          <a:extLst xmlns:a="http://schemas.openxmlformats.org/drawingml/2006/main">
            <a:ext uri="{FF2B5EF4-FFF2-40B4-BE49-F238E27FC236}">
              <a16:creationId xmlns:a16="http://schemas.microsoft.com/office/drawing/2014/main" id="{7B134827-A8B2-DFB5-CF50-10BEAF6611C0}"/>
            </a:ext>
          </a:extLst>
        </cdr:cNvPr>
        <cdr:cNvSpPr txBox="1"/>
      </cdr:nvSpPr>
      <cdr:spPr>
        <a:xfrm xmlns:a="http://schemas.openxmlformats.org/drawingml/2006/main">
          <a:off x="2039274" y="1334301"/>
          <a:ext cx="2101947" cy="4616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lang="en-US" sz="1200" b="0" i="0" u="none" strike="noStrike" kern="1200" spc="0" baseline="0" dirty="0">
              <a:solidFill>
                <a:srgbClr val="32322D"/>
              </a:solidFill>
              <a:latin typeface="+mn-lt"/>
              <a:ea typeface="+mn-ea"/>
              <a:cs typeface="+mn-cs"/>
            </a:defRPr>
          </a:pPr>
          <a:r>
            <a:rPr lang="da-DK" dirty="0">
              <a:solidFill>
                <a:schemeClr val="tx2"/>
              </a:solidFill>
            </a:rPr>
            <a:t>Langtidssteger hver anden gang eller oftere</a:t>
          </a:r>
        </a:p>
      </cdr:txBody>
    </cdr:sp>
  </cdr:relSizeAnchor>
  <cdr:relSizeAnchor xmlns:cdr="http://schemas.openxmlformats.org/drawingml/2006/chartDrawing">
    <cdr:from>
      <cdr:x>0.22202</cdr:x>
      <cdr:y>0.28407</cdr:y>
    </cdr:from>
    <cdr:to>
      <cdr:x>0.33142</cdr:x>
      <cdr:y>0.39094</cdr:y>
    </cdr:to>
    <cdr:sp macro="" textlink="">
      <cdr:nvSpPr>
        <cdr:cNvPr id="4" name="Tekstfelt 1">
          <a:extLst xmlns:a="http://schemas.openxmlformats.org/drawingml/2006/main">
            <a:ext uri="{FF2B5EF4-FFF2-40B4-BE49-F238E27FC236}">
              <a16:creationId xmlns:a16="http://schemas.microsoft.com/office/drawing/2014/main" id="{24D3432C-6FB1-1F7F-9F48-826B3E5BE30E}"/>
            </a:ext>
          </a:extLst>
        </cdr:cNvPr>
        <cdr:cNvSpPr txBox="1"/>
      </cdr:nvSpPr>
      <cdr:spPr>
        <a:xfrm xmlns:a="http://schemas.openxmlformats.org/drawingml/2006/main">
          <a:off x="2467086" y="981742"/>
          <a:ext cx="1215653" cy="3693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a-DK" sz="1800" b="1" dirty="0">
              <a:solidFill>
                <a:schemeClr val="tx2"/>
              </a:solidFill>
              <a:latin typeface="+mj-lt"/>
            </a:rPr>
            <a:t>26%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378D8-BE49-4FE3-AC3A-FBF930FF3A22}" type="datetimeFigureOut">
              <a:rPr lang="da-DK" smtClean="0"/>
              <a:t>30-07-2025</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5F16F-3962-45D6-BF98-037B3FCF95BC}" type="slidenum">
              <a:rPr lang="da-DK" smtClean="0"/>
              <a:t>‹nr.›</a:t>
            </a:fld>
            <a:endParaRPr lang="da-DK"/>
          </a:p>
        </p:txBody>
      </p:sp>
    </p:spTree>
    <p:extLst>
      <p:ext uri="{BB962C8B-B14F-4D97-AF65-F5344CB8AC3E}">
        <p14:creationId xmlns:p14="http://schemas.microsoft.com/office/powerpoint/2010/main" val="17615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5D5F16F-3962-45D6-BF98-037B3FCF95BC}" type="slidenum">
              <a:rPr lang="da-DK" smtClean="0"/>
              <a:t>4</a:t>
            </a:fld>
            <a:endParaRPr lang="da-DK"/>
          </a:p>
        </p:txBody>
      </p:sp>
    </p:spTree>
    <p:extLst>
      <p:ext uri="{BB962C8B-B14F-4D97-AF65-F5344CB8AC3E}">
        <p14:creationId xmlns:p14="http://schemas.microsoft.com/office/powerpoint/2010/main" val="5507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473F-F3F5-425D-982C-77D0FAAE182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47C9B70-F405-7450-B7C8-858B27CC24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0821419-6561-D32D-0EC1-10D4D5E69C59}"/>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C355595-DFD4-9B2D-DABF-D0CC950F582C}"/>
              </a:ext>
            </a:extLst>
          </p:cNvPr>
          <p:cNvSpPr>
            <a:spLocks noGrp="1"/>
          </p:cNvSpPr>
          <p:nvPr>
            <p:ph type="sldNum" sz="quarter" idx="5"/>
          </p:nvPr>
        </p:nvSpPr>
        <p:spPr/>
        <p:txBody>
          <a:bodyPr/>
          <a:lstStyle/>
          <a:p>
            <a:fld id="{05D5F16F-3962-45D6-BF98-037B3FCF95BC}" type="slidenum">
              <a:rPr lang="da-DK" smtClean="0"/>
              <a:t>46</a:t>
            </a:fld>
            <a:endParaRPr lang="da-DK"/>
          </a:p>
        </p:txBody>
      </p:sp>
    </p:spTree>
    <p:extLst>
      <p:ext uri="{BB962C8B-B14F-4D97-AF65-F5344CB8AC3E}">
        <p14:creationId xmlns:p14="http://schemas.microsoft.com/office/powerpoint/2010/main" val="267448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CA9E-C20E-18D7-1AD4-7079D9AD1D8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B0B6B48-FCB5-57A9-471B-9AA4630AA6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39654FE-9641-6E8A-D390-8C2FE15F639B}"/>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2BD18C3-5675-8B14-5FF7-53B3A836C2FD}"/>
              </a:ext>
            </a:extLst>
          </p:cNvPr>
          <p:cNvSpPr>
            <a:spLocks noGrp="1"/>
          </p:cNvSpPr>
          <p:nvPr>
            <p:ph type="sldNum" sz="quarter" idx="5"/>
          </p:nvPr>
        </p:nvSpPr>
        <p:spPr/>
        <p:txBody>
          <a:bodyPr/>
          <a:lstStyle/>
          <a:p>
            <a:fld id="{05D5F16F-3962-45D6-BF98-037B3FCF95BC}" type="slidenum">
              <a:rPr lang="da-DK" smtClean="0"/>
              <a:t>47</a:t>
            </a:fld>
            <a:endParaRPr lang="da-DK"/>
          </a:p>
        </p:txBody>
      </p:sp>
    </p:spTree>
    <p:extLst>
      <p:ext uri="{BB962C8B-B14F-4D97-AF65-F5344CB8AC3E}">
        <p14:creationId xmlns:p14="http://schemas.microsoft.com/office/powerpoint/2010/main" val="392713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6459-CE9B-7698-9166-381339E4A30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D8A358-CA9C-B8CE-E006-66D0BC733AE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06E2320-C504-7B5B-3D78-3AD8722F291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F4A44B5-D752-5C80-3959-1C6945272B3D}"/>
              </a:ext>
            </a:extLst>
          </p:cNvPr>
          <p:cNvSpPr>
            <a:spLocks noGrp="1"/>
          </p:cNvSpPr>
          <p:nvPr>
            <p:ph type="sldNum" sz="quarter" idx="5"/>
          </p:nvPr>
        </p:nvSpPr>
        <p:spPr/>
        <p:txBody>
          <a:bodyPr/>
          <a:lstStyle/>
          <a:p>
            <a:fld id="{05D5F16F-3962-45D6-BF98-037B3FCF95BC}" type="slidenum">
              <a:rPr lang="da-DK" smtClean="0"/>
              <a:t>48</a:t>
            </a:fld>
            <a:endParaRPr lang="da-DK"/>
          </a:p>
        </p:txBody>
      </p:sp>
    </p:spTree>
    <p:extLst>
      <p:ext uri="{BB962C8B-B14F-4D97-AF65-F5344CB8AC3E}">
        <p14:creationId xmlns:p14="http://schemas.microsoft.com/office/powerpoint/2010/main" val="240575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6977D-C02F-DEC1-9336-A9629C7A3E7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79EB57C-4F84-96E9-220F-17F13BCDC91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73953DB-D10A-DE69-E868-7BAAD3AE09A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1593618-FECC-5A99-C1C0-EA95502B75F6}"/>
              </a:ext>
            </a:extLst>
          </p:cNvPr>
          <p:cNvSpPr>
            <a:spLocks noGrp="1"/>
          </p:cNvSpPr>
          <p:nvPr>
            <p:ph type="sldNum" sz="quarter" idx="5"/>
          </p:nvPr>
        </p:nvSpPr>
        <p:spPr/>
        <p:txBody>
          <a:bodyPr/>
          <a:lstStyle/>
          <a:p>
            <a:fld id="{05D5F16F-3962-45D6-BF98-037B3FCF95BC}" type="slidenum">
              <a:rPr lang="da-DK" smtClean="0"/>
              <a:t>49</a:t>
            </a:fld>
            <a:endParaRPr lang="da-DK"/>
          </a:p>
        </p:txBody>
      </p:sp>
    </p:spTree>
    <p:extLst>
      <p:ext uri="{BB962C8B-B14F-4D97-AF65-F5344CB8AC3E}">
        <p14:creationId xmlns:p14="http://schemas.microsoft.com/office/powerpoint/2010/main" val="377065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539A-D717-1F1D-D2F3-964E8454A78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1FB20DC-E25F-5363-B4F4-15FAE5C2A12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C3D7785-28AE-9791-6A90-E0890B2AD6E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198AD26A-A5F5-0623-4313-9A8BC8D8AF66}"/>
              </a:ext>
            </a:extLst>
          </p:cNvPr>
          <p:cNvSpPr>
            <a:spLocks noGrp="1"/>
          </p:cNvSpPr>
          <p:nvPr>
            <p:ph type="sldNum" sz="quarter" idx="5"/>
          </p:nvPr>
        </p:nvSpPr>
        <p:spPr/>
        <p:txBody>
          <a:bodyPr/>
          <a:lstStyle/>
          <a:p>
            <a:fld id="{05D5F16F-3962-45D6-BF98-037B3FCF95BC}" type="slidenum">
              <a:rPr lang="da-DK" smtClean="0"/>
              <a:t>50</a:t>
            </a:fld>
            <a:endParaRPr lang="da-DK"/>
          </a:p>
        </p:txBody>
      </p:sp>
    </p:spTree>
    <p:extLst>
      <p:ext uri="{BB962C8B-B14F-4D97-AF65-F5344CB8AC3E}">
        <p14:creationId xmlns:p14="http://schemas.microsoft.com/office/powerpoint/2010/main" val="10763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D91D-4D12-B0EE-881A-2EB4DB2F41F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DD8CB32-1529-D27D-923A-FE4BEF97D21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04951BF-DCB3-C482-7FDF-C4781A9272A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DF39C414-A912-9237-169F-F1B5414D890D}"/>
              </a:ext>
            </a:extLst>
          </p:cNvPr>
          <p:cNvSpPr>
            <a:spLocks noGrp="1"/>
          </p:cNvSpPr>
          <p:nvPr>
            <p:ph type="sldNum" sz="quarter" idx="5"/>
          </p:nvPr>
        </p:nvSpPr>
        <p:spPr/>
        <p:txBody>
          <a:bodyPr/>
          <a:lstStyle/>
          <a:p>
            <a:fld id="{05D5F16F-3962-45D6-BF98-037B3FCF95BC}" type="slidenum">
              <a:rPr lang="da-DK" smtClean="0"/>
              <a:t>51</a:t>
            </a:fld>
            <a:endParaRPr lang="da-DK"/>
          </a:p>
        </p:txBody>
      </p:sp>
    </p:spTree>
    <p:extLst>
      <p:ext uri="{BB962C8B-B14F-4D97-AF65-F5344CB8AC3E}">
        <p14:creationId xmlns:p14="http://schemas.microsoft.com/office/powerpoint/2010/main" val="184478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FAEB4-02AB-9A66-07A1-826710D14DD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05B74B1-CC2B-38D8-4237-8E937DF790F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8D56F74-6F63-1EB1-5AE1-D0241799236E}"/>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7D5BC4E9-9E3B-7CA1-1CBA-A69460C7827F}"/>
              </a:ext>
            </a:extLst>
          </p:cNvPr>
          <p:cNvSpPr>
            <a:spLocks noGrp="1"/>
          </p:cNvSpPr>
          <p:nvPr>
            <p:ph type="sldNum" sz="quarter" idx="5"/>
          </p:nvPr>
        </p:nvSpPr>
        <p:spPr/>
        <p:txBody>
          <a:bodyPr/>
          <a:lstStyle/>
          <a:p>
            <a:fld id="{05D5F16F-3962-45D6-BF98-037B3FCF95BC}" type="slidenum">
              <a:rPr lang="da-DK" smtClean="0"/>
              <a:t>52</a:t>
            </a:fld>
            <a:endParaRPr lang="da-DK"/>
          </a:p>
        </p:txBody>
      </p:sp>
    </p:spTree>
    <p:extLst>
      <p:ext uri="{BB962C8B-B14F-4D97-AF65-F5344CB8AC3E}">
        <p14:creationId xmlns:p14="http://schemas.microsoft.com/office/powerpoint/2010/main" val="60664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HALVDELEN</a:t>
            </a:r>
          </a:p>
        </p:txBody>
      </p:sp>
      <p:sp>
        <p:nvSpPr>
          <p:cNvPr id="4" name="Pladsholder til slidenummer 3"/>
          <p:cNvSpPr>
            <a:spLocks noGrp="1"/>
          </p:cNvSpPr>
          <p:nvPr>
            <p:ph type="sldNum" sz="quarter" idx="5"/>
          </p:nvPr>
        </p:nvSpPr>
        <p:spPr/>
        <p:txBody>
          <a:bodyPr/>
          <a:lstStyle/>
          <a:p>
            <a:fld id="{05D5F16F-3962-45D6-BF98-037B3FCF95BC}" type="slidenum">
              <a:rPr lang="da-DK" smtClean="0"/>
              <a:t>7</a:t>
            </a:fld>
            <a:endParaRPr lang="da-DK"/>
          </a:p>
        </p:txBody>
      </p:sp>
    </p:spTree>
    <p:extLst>
      <p:ext uri="{BB962C8B-B14F-4D97-AF65-F5344CB8AC3E}">
        <p14:creationId xmlns:p14="http://schemas.microsoft.com/office/powerpoint/2010/main" val="187623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9/10</a:t>
            </a:r>
          </a:p>
        </p:txBody>
      </p:sp>
      <p:sp>
        <p:nvSpPr>
          <p:cNvPr id="4" name="Pladsholder til slidenummer 3"/>
          <p:cNvSpPr>
            <a:spLocks noGrp="1"/>
          </p:cNvSpPr>
          <p:nvPr>
            <p:ph type="sldNum" sz="quarter" idx="5"/>
          </p:nvPr>
        </p:nvSpPr>
        <p:spPr/>
        <p:txBody>
          <a:bodyPr/>
          <a:lstStyle/>
          <a:p>
            <a:fld id="{05D5F16F-3962-45D6-BF98-037B3FCF95BC}" type="slidenum">
              <a:rPr lang="da-DK" smtClean="0"/>
              <a:t>8</a:t>
            </a:fld>
            <a:endParaRPr lang="da-DK"/>
          </a:p>
        </p:txBody>
      </p:sp>
    </p:spTree>
    <p:extLst>
      <p:ext uri="{BB962C8B-B14F-4D97-AF65-F5344CB8AC3E}">
        <p14:creationId xmlns:p14="http://schemas.microsoft.com/office/powerpoint/2010/main" val="12267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sammenlign</a:t>
            </a:r>
            <a:r>
              <a:rPr lang="da-DK" sz="1200" dirty="0" err="1"/>
              <a:t>Denne</a:t>
            </a:r>
            <a:r>
              <a:rPr lang="da-DK" sz="1200" dirty="0"/>
              <a:t> tekst er fjernet fra siden: 13 % af kvinderne og 7 % af mændene fravælger grisekød.</a:t>
            </a:r>
            <a:br>
              <a:rPr lang="da-DK" sz="1200" dirty="0"/>
            </a:br>
            <a:r>
              <a:rPr lang="da-DK" sz="1200" dirty="0"/>
              <a:t>44 % af mændene og 30 % af kvinderne spiser grisekød flere gange om ugen. </a:t>
            </a:r>
            <a:br>
              <a:rPr lang="da-DK" sz="1200" dirty="0"/>
            </a:br>
            <a:r>
              <a:rPr lang="da-DK" sz="1200" dirty="0"/>
              <a:t>20 % af de 18-29 årige og 48,6 % af de 60-70 årige spiser grisekød ugentligt.</a:t>
            </a:r>
          </a:p>
          <a:p>
            <a:endParaRPr lang="da-DK" dirty="0"/>
          </a:p>
        </p:txBody>
      </p:sp>
      <p:sp>
        <p:nvSpPr>
          <p:cNvPr id="4" name="Pladsholder til slidenummer 3"/>
          <p:cNvSpPr>
            <a:spLocks noGrp="1"/>
          </p:cNvSpPr>
          <p:nvPr>
            <p:ph type="sldNum" sz="quarter" idx="5"/>
          </p:nvPr>
        </p:nvSpPr>
        <p:spPr/>
        <p:txBody>
          <a:bodyPr/>
          <a:lstStyle/>
          <a:p>
            <a:fld id="{05D5F16F-3962-45D6-BF98-037B3FCF95BC}" type="slidenum">
              <a:rPr lang="da-DK" smtClean="0"/>
              <a:t>10</a:t>
            </a:fld>
            <a:endParaRPr lang="da-DK"/>
          </a:p>
        </p:txBody>
      </p:sp>
    </p:spTree>
    <p:extLst>
      <p:ext uri="{BB962C8B-B14F-4D97-AF65-F5344CB8AC3E}">
        <p14:creationId xmlns:p14="http://schemas.microsoft.com/office/powerpoint/2010/main" val="76123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26,8 % af de 18-29 årige og 44 % af de 60-70 årige tilbereder hakket gris ugentligt. </a:t>
            </a:r>
            <a:br>
              <a:rPr lang="da-DK" sz="1200" dirty="0"/>
            </a:br>
            <a:r>
              <a:rPr lang="da-DK" sz="1200" dirty="0"/>
              <a:t>33 % af de 18-29 årige og 11 % af de 60-70 årige tilbereder aldrig en steg.</a:t>
            </a:r>
            <a:endParaRPr lang="da-DK" dirty="0"/>
          </a:p>
        </p:txBody>
      </p:sp>
      <p:sp>
        <p:nvSpPr>
          <p:cNvPr id="4" name="Pladsholder til slidenummer 3"/>
          <p:cNvSpPr>
            <a:spLocks noGrp="1"/>
          </p:cNvSpPr>
          <p:nvPr>
            <p:ph type="sldNum" sz="quarter" idx="5"/>
          </p:nvPr>
        </p:nvSpPr>
        <p:spPr/>
        <p:txBody>
          <a:bodyPr/>
          <a:lstStyle/>
          <a:p>
            <a:fld id="{05D5F16F-3962-45D6-BF98-037B3FCF95BC}" type="slidenum">
              <a:rPr lang="da-DK" smtClean="0"/>
              <a:t>15</a:t>
            </a:fld>
            <a:endParaRPr lang="da-DK"/>
          </a:p>
        </p:txBody>
      </p:sp>
    </p:spTree>
    <p:extLst>
      <p:ext uri="{BB962C8B-B14F-4D97-AF65-F5344CB8AC3E}">
        <p14:creationId xmlns:p14="http://schemas.microsoft.com/office/powerpoint/2010/main" val="65648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5D5F16F-3962-45D6-BF98-037B3FCF95BC}" type="slidenum">
              <a:rPr lang="da-DK" smtClean="0"/>
              <a:t>24</a:t>
            </a:fld>
            <a:endParaRPr lang="da-DK"/>
          </a:p>
        </p:txBody>
      </p:sp>
    </p:spTree>
    <p:extLst>
      <p:ext uri="{BB962C8B-B14F-4D97-AF65-F5344CB8AC3E}">
        <p14:creationId xmlns:p14="http://schemas.microsoft.com/office/powerpoint/2010/main" val="190143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37 % af kvinderne og 60 % af mændene benytter aldrig stegetermometer, når de tilbereder deres foretrukne stykke grisekød.</a:t>
            </a:r>
            <a:endParaRPr lang="da-DK" dirty="0"/>
          </a:p>
        </p:txBody>
      </p:sp>
      <p:sp>
        <p:nvSpPr>
          <p:cNvPr id="4" name="Pladsholder til slidenummer 3"/>
          <p:cNvSpPr>
            <a:spLocks noGrp="1"/>
          </p:cNvSpPr>
          <p:nvPr>
            <p:ph type="sldNum" sz="quarter" idx="5"/>
          </p:nvPr>
        </p:nvSpPr>
        <p:spPr/>
        <p:txBody>
          <a:bodyPr/>
          <a:lstStyle/>
          <a:p>
            <a:fld id="{05D5F16F-3962-45D6-BF98-037B3FCF95BC}" type="slidenum">
              <a:rPr lang="da-DK" smtClean="0"/>
              <a:t>26</a:t>
            </a:fld>
            <a:endParaRPr lang="da-DK"/>
          </a:p>
        </p:txBody>
      </p:sp>
    </p:spTree>
    <p:extLst>
      <p:ext uri="{BB962C8B-B14F-4D97-AF65-F5344CB8AC3E}">
        <p14:creationId xmlns:p14="http://schemas.microsoft.com/office/powerpoint/2010/main" val="248931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latin typeface="+mn-lt"/>
              </a:rPr>
              <a:t>26 % af kvinderne og 19 % af mændene mener, at det bør være helt gennemstegt.</a:t>
            </a:r>
            <a:endParaRPr lang="da-DK" dirty="0"/>
          </a:p>
        </p:txBody>
      </p:sp>
      <p:sp>
        <p:nvSpPr>
          <p:cNvPr id="4" name="Pladsholder til slidenummer 3"/>
          <p:cNvSpPr>
            <a:spLocks noGrp="1"/>
          </p:cNvSpPr>
          <p:nvPr>
            <p:ph type="sldNum" sz="quarter" idx="5"/>
          </p:nvPr>
        </p:nvSpPr>
        <p:spPr/>
        <p:txBody>
          <a:bodyPr/>
          <a:lstStyle/>
          <a:p>
            <a:fld id="{05D5F16F-3962-45D6-BF98-037B3FCF95BC}" type="slidenum">
              <a:rPr lang="da-DK" smtClean="0"/>
              <a:t>27</a:t>
            </a:fld>
            <a:endParaRPr lang="da-DK"/>
          </a:p>
        </p:txBody>
      </p:sp>
    </p:spTree>
    <p:extLst>
      <p:ext uri="{BB962C8B-B14F-4D97-AF65-F5344CB8AC3E}">
        <p14:creationId xmlns:p14="http://schemas.microsoft.com/office/powerpoint/2010/main" val="126140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0111E-16C2-B2B5-1320-7D4576C59D1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33DD5BC-BECD-F347-B55F-6D4E910B6B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100CD6C-C7CA-E522-6239-3F8A7109F2B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1042AA0-34EF-1042-40B6-0C73042CB145}"/>
              </a:ext>
            </a:extLst>
          </p:cNvPr>
          <p:cNvSpPr>
            <a:spLocks noGrp="1"/>
          </p:cNvSpPr>
          <p:nvPr>
            <p:ph type="sldNum" sz="quarter" idx="5"/>
          </p:nvPr>
        </p:nvSpPr>
        <p:spPr/>
        <p:txBody>
          <a:bodyPr/>
          <a:lstStyle/>
          <a:p>
            <a:fld id="{05D5F16F-3962-45D6-BF98-037B3FCF95BC}" type="slidenum">
              <a:rPr lang="da-DK" smtClean="0"/>
              <a:t>45</a:t>
            </a:fld>
            <a:endParaRPr lang="da-DK"/>
          </a:p>
        </p:txBody>
      </p:sp>
    </p:spTree>
    <p:extLst>
      <p:ext uri="{BB962C8B-B14F-4D97-AF65-F5344CB8AC3E}">
        <p14:creationId xmlns:p14="http://schemas.microsoft.com/office/powerpoint/2010/main" val="2828962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6"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A - Billede baggr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EA56E6B-7ACD-0D63-168C-B14A9E788725}"/>
              </a:ext>
            </a:extLst>
          </p:cNvPr>
          <p:cNvSpPr>
            <a:spLocks noGrp="1"/>
          </p:cNvSpPr>
          <p:nvPr>
            <p:ph type="pic" sz="quarter" idx="11" hasCustomPrompt="1"/>
          </p:nvPr>
        </p:nvSpPr>
        <p:spPr>
          <a:xfrm>
            <a:off x="0" y="0"/>
            <a:ext cx="12192000" cy="6858000"/>
          </a:xfrm>
          <a:solidFill>
            <a:schemeClr val="accent6"/>
          </a:solidFill>
        </p:spPr>
        <p:txBody>
          <a:bodyPr tIns="0" bIns="360000" anchor="ctr" anchorCtr="0"/>
          <a:lstStyle>
            <a:lvl1pPr marL="0" indent="0" algn="ctr">
              <a:buNone/>
              <a:defRPr/>
            </a:lvl1pPr>
          </a:lstStyle>
          <a:p>
            <a:r>
              <a:rPr lang="da-DK"/>
              <a:t>Indsæt billede</a:t>
            </a:r>
          </a:p>
        </p:txBody>
      </p:sp>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bg1"/>
                </a:solidFill>
              </a:defRPr>
            </a:lvl1pPr>
          </a:lstStyle>
          <a:p>
            <a:r>
              <a:rPr lang="da-DK" noProof="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bg1"/>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velessus</a:t>
            </a:r>
            <a:r>
              <a:rPr lang="da-DK" noProof="0"/>
              <a:t> assimil </a:t>
            </a:r>
            <a:r>
              <a:rPr lang="da-DK" noProof="0" err="1"/>
              <a:t>imeni</a:t>
            </a:r>
            <a:r>
              <a:rPr lang="da-DK" noProof="0"/>
              <a:t> </a:t>
            </a:r>
            <a:r>
              <a:rPr lang="da-DK" noProof="0" err="1"/>
              <a:t>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exceperum</a:t>
            </a:r>
            <a:r>
              <a:rPr lang="da-DK" noProof="0"/>
              <a:t> </a:t>
            </a:r>
            <a:r>
              <a:rPr lang="da-DK" noProof="0" err="1"/>
              <a:t>quenim</a:t>
            </a:r>
            <a:r>
              <a:rPr lang="da-DK" noProof="0"/>
              <a:t> </a:t>
            </a:r>
            <a:r>
              <a:rPr lang="da-DK" noProof="0" err="1"/>
              <a:t>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8" name="Text Placeholder 4">
            <a:extLst>
              <a:ext uri="{FF2B5EF4-FFF2-40B4-BE49-F238E27FC236}">
                <a16:creationId xmlns:a16="http://schemas.microsoft.com/office/drawing/2014/main" id="{6D68EBEE-BF6B-93D5-33D4-0D245305139D}"/>
              </a:ext>
            </a:extLst>
          </p:cNvPr>
          <p:cNvSpPr>
            <a:spLocks noGrp="1" noRot="1" noMove="1" noResize="1" noEditPoints="1" noAdjustHandles="1" noChangeArrowheads="1" noChangeShapeType="1"/>
          </p:cNvSpPr>
          <p:nvPr>
            <p:ph type="body" sz="quarter" idx="12"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a:t>   </a:t>
            </a:r>
          </a:p>
        </p:txBody>
      </p:sp>
      <p:sp>
        <p:nvSpPr>
          <p:cNvPr id="4" name="Text Placeholder 3">
            <a:extLst>
              <a:ext uri="{FF2B5EF4-FFF2-40B4-BE49-F238E27FC236}">
                <a16:creationId xmlns:a16="http://schemas.microsoft.com/office/drawing/2014/main" id="{64905D3D-CD7A-A08C-3B46-04ADB6465D0E}"/>
              </a:ext>
            </a:extLst>
          </p:cNvPr>
          <p:cNvSpPr>
            <a:spLocks noGrp="1"/>
          </p:cNvSpPr>
          <p:nvPr>
            <p:ph type="body" sz="quarter" idx="13" hasCustomPrompt="1"/>
          </p:nvPr>
        </p:nvSpPr>
        <p:spPr>
          <a:xfrm>
            <a:off x="497512" y="5971689"/>
            <a:ext cx="2023472" cy="363187"/>
          </a:xfrm>
          <a:blipFill>
            <a:blip r:embed="rId4">
              <a:extLst>
                <a:ext uri="{96DAC541-7B7A-43D3-8B79-37D633B846F1}">
                  <asvg:svgBlip xmlns:asvg="http://schemas.microsoft.com/office/drawing/2016/SVG/main" r:embed="rId5"/>
                </a:ext>
              </a:extLst>
            </a:blip>
            <a:stretch>
              <a:fillRect/>
            </a:stretch>
          </a:blipFill>
        </p:spPr>
        <p:txBody>
          <a:bodyPr/>
          <a:lstStyle>
            <a:lvl1pPr marL="0" indent="0">
              <a:lnSpc>
                <a:spcPct val="95000"/>
              </a:lnSpc>
              <a:spcAft>
                <a:spcPts val="0"/>
              </a:spcAft>
              <a:buNone/>
              <a:defRPr sz="400"/>
            </a:lvl1pPr>
          </a:lstStyle>
          <a:p>
            <a:pPr lvl="0"/>
            <a:r>
              <a:rPr lang="en-US"/>
              <a:t>   </a:t>
            </a:r>
            <a:endParaRPr lang="en-GB"/>
          </a:p>
        </p:txBody>
      </p:sp>
    </p:spTree>
    <p:extLst>
      <p:ext uri="{BB962C8B-B14F-4D97-AF65-F5344CB8AC3E}">
        <p14:creationId xmlns:p14="http://schemas.microsoft.com/office/powerpoint/2010/main" val="357935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1 kolon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a:t>
            </a:r>
            <a:r>
              <a:rPr lang="da-DK" noProof="0" err="1"/>
              <a:t>lorem</a:t>
            </a:r>
            <a:r>
              <a:rPr lang="da-DK" noProof="0"/>
              <a:t> </a:t>
            </a:r>
            <a:r>
              <a:rPr lang="da-DK" noProof="0" err="1"/>
              <a:t>ipsum</a:t>
            </a:r>
            <a:r>
              <a:rPr lang="da-DK" noProof="0"/>
              <a:t> </a:t>
            </a:r>
            <a:r>
              <a:rPr lang="da-DK" noProof="0" err="1"/>
              <a:t>dolor</a:t>
            </a:r>
            <a:r>
              <a:rPr lang="da-DK" noProof="0"/>
              <a:t> </a:t>
            </a:r>
            <a:r>
              <a:rPr lang="da-DK" noProof="0" err="1"/>
              <a:t>lip</a:t>
            </a:r>
            <a:endParaRPr lang="da-DK" noProof="0"/>
          </a:p>
        </p:txBody>
      </p:sp>
      <p:sp>
        <p:nvSpPr>
          <p:cNvPr id="4" name="Content Placeholder 3">
            <a:extLst>
              <a:ext uri="{FF2B5EF4-FFF2-40B4-BE49-F238E27FC236}">
                <a16:creationId xmlns:a16="http://schemas.microsoft.com/office/drawing/2014/main" id="{4B3CA0B1-3EE6-5FA2-BAE4-46395D2BB13E}"/>
              </a:ext>
            </a:extLst>
          </p:cNvPr>
          <p:cNvSpPr>
            <a:spLocks noGrp="1"/>
          </p:cNvSpPr>
          <p:nvPr>
            <p:ph sz="quarter" idx="11" hasCustomPrompt="1"/>
          </p:nvPr>
        </p:nvSpPr>
        <p:spPr>
          <a:xfrm>
            <a:off x="571499" y="2276475"/>
            <a:ext cx="11049001" cy="3502025"/>
          </a:xfrm>
        </p:spPr>
        <p:txBody>
          <a:body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3" name="Pladsholder til dato 2">
            <a:extLst>
              <a:ext uri="{FF2B5EF4-FFF2-40B4-BE49-F238E27FC236}">
                <a16:creationId xmlns:a16="http://schemas.microsoft.com/office/drawing/2014/main" id="{14737A20-054A-0870-CA5A-33FC8CC91B38}"/>
              </a:ext>
            </a:extLst>
          </p:cNvPr>
          <p:cNvSpPr>
            <a:spLocks noGrp="1"/>
          </p:cNvSpPr>
          <p:nvPr>
            <p:ph type="dt" sz="half" idx="12"/>
          </p:nvPr>
        </p:nvSpPr>
        <p:spPr/>
        <p:txBody>
          <a:bodyPr/>
          <a:lstStyle/>
          <a:p>
            <a:fld id="{1255FD78-C43A-4BFC-A125-599C5504E2CB}" type="datetime2">
              <a:rPr lang="da-DK" smtClean="0"/>
              <a:t>30. juli 2025</a:t>
            </a:fld>
            <a:endParaRPr lang="da-DK"/>
          </a:p>
        </p:txBody>
      </p:sp>
      <p:sp>
        <p:nvSpPr>
          <p:cNvPr id="5" name="Pladsholder til sidefod 4">
            <a:extLst>
              <a:ext uri="{FF2B5EF4-FFF2-40B4-BE49-F238E27FC236}">
                <a16:creationId xmlns:a16="http://schemas.microsoft.com/office/drawing/2014/main" id="{D7E66B1E-543F-4350-A5BF-7B3494EE52D8}"/>
              </a:ext>
            </a:extLst>
          </p:cNvPr>
          <p:cNvSpPr>
            <a:spLocks noGrp="1"/>
          </p:cNvSpPr>
          <p:nvPr>
            <p:ph type="ftr" sz="quarter" idx="13"/>
          </p:nvPr>
        </p:nvSpPr>
        <p:spPr/>
        <p:txBody>
          <a:bodyPr/>
          <a:lstStyle/>
          <a:p>
            <a:endParaRPr lang="da-DK"/>
          </a:p>
        </p:txBody>
      </p:sp>
      <p:sp>
        <p:nvSpPr>
          <p:cNvPr id="6" name="Pladsholder til slidenummer 5">
            <a:extLst>
              <a:ext uri="{FF2B5EF4-FFF2-40B4-BE49-F238E27FC236}">
                <a16:creationId xmlns:a16="http://schemas.microsoft.com/office/drawing/2014/main" id="{7117E9DF-090D-819D-4A8E-DBED0E10ED45}"/>
              </a:ext>
            </a:extLst>
          </p:cNvPr>
          <p:cNvSpPr>
            <a:spLocks noGrp="1"/>
          </p:cNvSpPr>
          <p:nvPr>
            <p:ph type="sldNum" sz="quarter" idx="14"/>
          </p:nvPr>
        </p:nvSpPr>
        <p:spPr/>
        <p:txBody>
          <a:bodyPr/>
          <a:lstStyle/>
          <a:p>
            <a:r>
              <a:rPr lang="da-DK"/>
              <a:t>Side </a:t>
            </a:r>
            <a:fld id="{855F907D-1812-4146-A530-318126756F5D}" type="slidenum">
              <a:rPr lang="da-DK" smtClean="0"/>
              <a:pPr/>
              <a:t>‹nr.›</a:t>
            </a:fld>
            <a:endParaRPr lang="da-DK"/>
          </a:p>
        </p:txBody>
      </p:sp>
    </p:spTree>
    <p:extLst>
      <p:ext uri="{BB962C8B-B14F-4D97-AF65-F5344CB8AC3E}">
        <p14:creationId xmlns:p14="http://schemas.microsoft.com/office/powerpoint/2010/main" val="161568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2 kol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3" name="Content Placeholder 3">
            <a:extLst>
              <a:ext uri="{FF2B5EF4-FFF2-40B4-BE49-F238E27FC236}">
                <a16:creationId xmlns:a16="http://schemas.microsoft.com/office/drawing/2014/main" id="{C3B7354E-3612-C2C1-BB1C-121A4AE8C9D3}"/>
              </a:ext>
            </a:extLst>
          </p:cNvPr>
          <p:cNvSpPr>
            <a:spLocks noGrp="1"/>
          </p:cNvSpPr>
          <p:nvPr>
            <p:ph sz="quarter" idx="11" hasCustomPrompt="1"/>
          </p:nvPr>
        </p:nvSpPr>
        <p:spPr>
          <a:xfrm>
            <a:off x="571500" y="2276475"/>
            <a:ext cx="5384800"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
        <p:nvSpPr>
          <p:cNvPr id="5" name="Content Placeholder 4">
            <a:extLst>
              <a:ext uri="{FF2B5EF4-FFF2-40B4-BE49-F238E27FC236}">
                <a16:creationId xmlns:a16="http://schemas.microsoft.com/office/drawing/2014/main" id="{B0A7BAD6-150F-CF44-F9FC-77909FD14E73}"/>
              </a:ext>
            </a:extLst>
          </p:cNvPr>
          <p:cNvSpPr>
            <a:spLocks noGrp="1"/>
          </p:cNvSpPr>
          <p:nvPr>
            <p:ph sz="quarter" idx="12" hasCustomPrompt="1"/>
          </p:nvPr>
        </p:nvSpPr>
        <p:spPr>
          <a:xfrm>
            <a:off x="6235700" y="2276475"/>
            <a:ext cx="5384800"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175699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3 kol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3" name="Content Placeholder 3">
            <a:extLst>
              <a:ext uri="{FF2B5EF4-FFF2-40B4-BE49-F238E27FC236}">
                <a16:creationId xmlns:a16="http://schemas.microsoft.com/office/drawing/2014/main" id="{16459230-2EC8-1E0B-C5C5-F6F5F732C2D6}"/>
              </a:ext>
            </a:extLst>
          </p:cNvPr>
          <p:cNvSpPr>
            <a:spLocks noGrp="1"/>
          </p:cNvSpPr>
          <p:nvPr>
            <p:ph sz="quarter" idx="11" hasCustomPrompt="1"/>
          </p:nvPr>
        </p:nvSpPr>
        <p:spPr>
          <a:xfrm>
            <a:off x="571500" y="2276475"/>
            <a:ext cx="3495675"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
        <p:nvSpPr>
          <p:cNvPr id="5" name="Content Placeholder 4">
            <a:extLst>
              <a:ext uri="{FF2B5EF4-FFF2-40B4-BE49-F238E27FC236}">
                <a16:creationId xmlns:a16="http://schemas.microsoft.com/office/drawing/2014/main" id="{47FA8CC8-351D-A883-30BA-246C02FE8A34}"/>
              </a:ext>
            </a:extLst>
          </p:cNvPr>
          <p:cNvSpPr>
            <a:spLocks noGrp="1"/>
          </p:cNvSpPr>
          <p:nvPr>
            <p:ph sz="quarter" idx="12" hasCustomPrompt="1"/>
          </p:nvPr>
        </p:nvSpPr>
        <p:spPr>
          <a:xfrm>
            <a:off x="4346575" y="2276475"/>
            <a:ext cx="3497263"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
        <p:nvSpPr>
          <p:cNvPr id="8" name="Content Placeholder 7">
            <a:extLst>
              <a:ext uri="{FF2B5EF4-FFF2-40B4-BE49-F238E27FC236}">
                <a16:creationId xmlns:a16="http://schemas.microsoft.com/office/drawing/2014/main" id="{BDC2F437-FA7A-3595-43FF-9567BFF79B1A}"/>
              </a:ext>
            </a:extLst>
          </p:cNvPr>
          <p:cNvSpPr>
            <a:spLocks noGrp="1"/>
          </p:cNvSpPr>
          <p:nvPr>
            <p:ph sz="quarter" idx="13" hasCustomPrompt="1"/>
          </p:nvPr>
        </p:nvSpPr>
        <p:spPr>
          <a:xfrm>
            <a:off x="8123238" y="2276475"/>
            <a:ext cx="3497262"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166352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1/2 - Billede 1/2">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BF6DA-26BF-D15C-DAD8-F944BEBD8EB6}"/>
              </a:ext>
            </a:extLst>
          </p:cNvPr>
          <p:cNvSpPr/>
          <p:nvPr userDrawn="1"/>
        </p:nvSpPr>
        <p:spPr>
          <a:xfrm>
            <a:off x="0" y="0"/>
            <a:ext cx="6235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cture Placeholder 10">
            <a:extLst>
              <a:ext uri="{FF2B5EF4-FFF2-40B4-BE49-F238E27FC236}">
                <a16:creationId xmlns:a16="http://schemas.microsoft.com/office/drawing/2014/main" id="{3D428550-8EB3-3D9B-3ADB-A7C76318C53C}"/>
              </a:ext>
            </a:extLst>
          </p:cNvPr>
          <p:cNvSpPr>
            <a:spLocks noGrp="1"/>
          </p:cNvSpPr>
          <p:nvPr>
            <p:ph type="pic" sz="quarter" idx="12" hasCustomPrompt="1"/>
          </p:nvPr>
        </p:nvSpPr>
        <p:spPr>
          <a:xfrm>
            <a:off x="6235700" y="0"/>
            <a:ext cx="5956300" cy="6858000"/>
          </a:xfrm>
          <a:noFill/>
        </p:spPr>
        <p:txBody>
          <a:bodyPr bIns="576000" anchor="ctr" anchorCtr="0"/>
          <a:lstStyle>
            <a:lvl1pPr marL="0" indent="0" algn="ctr">
              <a:buNone/>
              <a:defRPr>
                <a:solidFill>
                  <a:schemeClr val="tx1"/>
                </a:solidFill>
              </a:defRPr>
            </a:lvl1pPr>
          </a:lstStyle>
          <a:p>
            <a:r>
              <a:rPr lang="da-DK"/>
              <a:t>Indsæt billede</a:t>
            </a:r>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5384800" cy="1046440"/>
          </a:xfrm>
        </p:spPr>
        <p:txBody>
          <a:bodyPr/>
          <a:lstStyle>
            <a:lvl1pPr>
              <a:defRPr/>
            </a:lvl1pPr>
          </a:lstStyle>
          <a:p>
            <a:r>
              <a:rPr lang="da-DK" noProof="0"/>
              <a:t>Overskrift i en til      to linjer med billede</a:t>
            </a:r>
          </a:p>
        </p:txBody>
      </p:sp>
      <p:sp>
        <p:nvSpPr>
          <p:cNvPr id="3" name="Content Placeholder 3">
            <a:extLst>
              <a:ext uri="{FF2B5EF4-FFF2-40B4-BE49-F238E27FC236}">
                <a16:creationId xmlns:a16="http://schemas.microsoft.com/office/drawing/2014/main" id="{E4C5F4C0-5FA8-089B-EEB3-C56C5B035159}"/>
              </a:ext>
            </a:extLst>
          </p:cNvPr>
          <p:cNvSpPr>
            <a:spLocks noGrp="1"/>
          </p:cNvSpPr>
          <p:nvPr>
            <p:ph sz="quarter" idx="13" hasCustomPrompt="1"/>
          </p:nvPr>
        </p:nvSpPr>
        <p:spPr>
          <a:xfrm>
            <a:off x="571500" y="2276475"/>
            <a:ext cx="5384800"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
        <p:nvSpPr>
          <p:cNvPr id="6" name="Text Placeholder 4">
            <a:extLst>
              <a:ext uri="{FF2B5EF4-FFF2-40B4-BE49-F238E27FC236}">
                <a16:creationId xmlns:a16="http://schemas.microsoft.com/office/drawing/2014/main" id="{850573D3-3E90-122C-114F-E41BFE1C84C7}"/>
              </a:ext>
            </a:extLst>
          </p:cNvPr>
          <p:cNvSpPr>
            <a:spLocks noGrp="1" noRot="1" noMove="1" noResize="1" noEditPoints="1" noAdjustHandles="1" noChangeArrowheads="1" noChangeShapeType="1"/>
          </p:cNvSpPr>
          <p:nvPr>
            <p:ph type="body" sz="quarter" idx="11"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409414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kst 1/2 - Indhold 1/2 Farve">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C87488-358D-5B5B-58D6-CB16248F444A}"/>
              </a:ext>
            </a:extLst>
          </p:cNvPr>
          <p:cNvSpPr/>
          <p:nvPr userDrawn="1"/>
        </p:nvSpPr>
        <p:spPr>
          <a:xfrm>
            <a:off x="0" y="0"/>
            <a:ext cx="6235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F7397C8D-9753-89A0-4BEF-604AF812F233}"/>
              </a:ext>
            </a:extLst>
          </p:cNvPr>
          <p:cNvSpPr/>
          <p:nvPr userDrawn="1"/>
        </p:nvSpPr>
        <p:spPr>
          <a:xfrm>
            <a:off x="6235700" y="0"/>
            <a:ext cx="59563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Content Placeholder 7">
            <a:extLst>
              <a:ext uri="{FF2B5EF4-FFF2-40B4-BE49-F238E27FC236}">
                <a16:creationId xmlns:a16="http://schemas.microsoft.com/office/drawing/2014/main" id="{2E142C2B-7F87-97B0-8E08-BEED3C05DF55}"/>
              </a:ext>
            </a:extLst>
          </p:cNvPr>
          <p:cNvSpPr>
            <a:spLocks noGrp="1"/>
          </p:cNvSpPr>
          <p:nvPr>
            <p:ph sz="quarter" idx="11" hasCustomPrompt="1"/>
          </p:nvPr>
        </p:nvSpPr>
        <p:spPr>
          <a:xfrm>
            <a:off x="6772275" y="1125538"/>
            <a:ext cx="4848225" cy="4652962"/>
          </a:xfrm>
        </p:spPr>
        <p:txBody>
          <a:bodyPr bIns="1260000" anchor="ctr" anchorCtr="0"/>
          <a:lstStyle>
            <a:lvl1pPr marL="0" indent="0" algn="ctr">
              <a:buNone/>
              <a:defRPr/>
            </a:lvl1pPr>
          </a:lstStyle>
          <a:p>
            <a:pPr lvl="0"/>
            <a:r>
              <a:rPr lang="en-US" err="1"/>
              <a:t>Indsæt</a:t>
            </a:r>
            <a:r>
              <a:rPr lang="en-US"/>
              <a:t> </a:t>
            </a:r>
            <a:r>
              <a:rPr lang="en-US" err="1"/>
              <a:t>indhold</a:t>
            </a:r>
            <a:r>
              <a:rPr lang="en-US"/>
              <a:t> her</a:t>
            </a: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5384800" cy="1046440"/>
          </a:xfrm>
        </p:spPr>
        <p:txBody>
          <a:bodyPr/>
          <a:lstStyle>
            <a:lvl1pPr>
              <a:defRPr/>
            </a:lvl1pPr>
          </a:lstStyle>
          <a:p>
            <a:r>
              <a:rPr lang="da-DK" noProof="0"/>
              <a:t>Overskrift i en til      to linjer med billede</a:t>
            </a:r>
          </a:p>
        </p:txBody>
      </p:sp>
      <p:sp>
        <p:nvSpPr>
          <p:cNvPr id="10" name="Text Placeholder 9">
            <a:extLst>
              <a:ext uri="{FF2B5EF4-FFF2-40B4-BE49-F238E27FC236}">
                <a16:creationId xmlns:a16="http://schemas.microsoft.com/office/drawing/2014/main" id="{35757119-3609-ECD3-512C-BB419E88E6BC}"/>
              </a:ext>
            </a:extLst>
          </p:cNvPr>
          <p:cNvSpPr>
            <a:spLocks noGrp="1"/>
          </p:cNvSpPr>
          <p:nvPr>
            <p:ph type="body" sz="quarter" idx="12" hasCustomPrompt="1"/>
          </p:nvPr>
        </p:nvSpPr>
        <p:spPr>
          <a:xfrm>
            <a:off x="10491791" y="1328744"/>
            <a:ext cx="1128708" cy="523220"/>
          </a:xfrm>
        </p:spPr>
        <p:txBody>
          <a:bodyPr>
            <a:noAutofit/>
          </a:bodyPr>
          <a:lstStyle>
            <a:lvl1pPr marL="0" indent="0">
              <a:lnSpc>
                <a:spcPct val="85000"/>
              </a:lnSpc>
              <a:spcAft>
                <a:spcPts val="0"/>
              </a:spcAft>
              <a:buNone/>
              <a:defRPr sz="4000">
                <a:solidFill>
                  <a:schemeClr val="tx2"/>
                </a:solidFill>
                <a:latin typeface="+mj-lt"/>
              </a:defRPr>
            </a:lvl1pPr>
            <a:lvl6pPr>
              <a:defRPr/>
            </a:lvl6pPr>
          </a:lstStyle>
          <a:p>
            <a:pPr lvl="0"/>
            <a:r>
              <a:rPr lang="en-US"/>
              <a:t>xx%</a:t>
            </a:r>
            <a:endParaRPr lang="da-DK"/>
          </a:p>
        </p:txBody>
      </p:sp>
      <p:sp>
        <p:nvSpPr>
          <p:cNvPr id="12" name="Text Placeholder 9">
            <a:extLst>
              <a:ext uri="{FF2B5EF4-FFF2-40B4-BE49-F238E27FC236}">
                <a16:creationId xmlns:a16="http://schemas.microsoft.com/office/drawing/2014/main" id="{6A996AC7-06DB-29FF-0EC5-CE60C95BA991}"/>
              </a:ext>
            </a:extLst>
          </p:cNvPr>
          <p:cNvSpPr>
            <a:spLocks noGrp="1"/>
          </p:cNvSpPr>
          <p:nvPr>
            <p:ph type="body" sz="quarter" idx="13" hasCustomPrompt="1"/>
          </p:nvPr>
        </p:nvSpPr>
        <p:spPr>
          <a:xfrm>
            <a:off x="10491791" y="1868494"/>
            <a:ext cx="1128708" cy="523220"/>
          </a:xfrm>
        </p:spPr>
        <p:txBody>
          <a:bodyPr>
            <a:noAutofit/>
          </a:bodyPr>
          <a:lstStyle>
            <a:lvl1pPr marL="0" indent="0">
              <a:lnSpc>
                <a:spcPct val="95000"/>
              </a:lnSpc>
              <a:spcAft>
                <a:spcPts val="0"/>
              </a:spcAft>
              <a:buNone/>
              <a:defRPr sz="1200">
                <a:solidFill>
                  <a:schemeClr val="tx2"/>
                </a:solidFill>
              </a:defRPr>
            </a:lvl1pPr>
            <a:lvl6pPr>
              <a:defRPr/>
            </a:lvl6pPr>
          </a:lstStyle>
          <a:p>
            <a:pPr lvl="0"/>
            <a:r>
              <a:rPr lang="en-US" err="1"/>
              <a:t>Indsæt</a:t>
            </a:r>
            <a:r>
              <a:rPr lang="en-US"/>
              <a:t> </a:t>
            </a:r>
            <a:r>
              <a:rPr lang="en-US" err="1"/>
              <a:t>tekst</a:t>
            </a:r>
            <a:r>
              <a:rPr lang="en-US"/>
              <a:t> her</a:t>
            </a:r>
            <a:endParaRPr lang="da-DK"/>
          </a:p>
        </p:txBody>
      </p:sp>
      <p:sp>
        <p:nvSpPr>
          <p:cNvPr id="6" name="Content Placeholder 3">
            <a:extLst>
              <a:ext uri="{FF2B5EF4-FFF2-40B4-BE49-F238E27FC236}">
                <a16:creationId xmlns:a16="http://schemas.microsoft.com/office/drawing/2014/main" id="{DCFD11CF-7A5C-9525-5ED1-3493C86EBCCB}"/>
              </a:ext>
            </a:extLst>
          </p:cNvPr>
          <p:cNvSpPr>
            <a:spLocks noGrp="1"/>
          </p:cNvSpPr>
          <p:nvPr>
            <p:ph sz="quarter" idx="14" hasCustomPrompt="1"/>
          </p:nvPr>
        </p:nvSpPr>
        <p:spPr>
          <a:xfrm>
            <a:off x="571500" y="2276475"/>
            <a:ext cx="5384800"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grpSp>
        <p:nvGrpSpPr>
          <p:cNvPr id="5" name="Group 4">
            <a:extLst>
              <a:ext uri="{FF2B5EF4-FFF2-40B4-BE49-F238E27FC236}">
                <a16:creationId xmlns:a16="http://schemas.microsoft.com/office/drawing/2014/main" id="{C3709BFD-5456-F0F1-56FB-8F95F7F189D4}"/>
              </a:ext>
            </a:extLst>
          </p:cNvPr>
          <p:cNvGrpSpPr/>
          <p:nvPr userDrawn="1"/>
        </p:nvGrpSpPr>
        <p:grpSpPr>
          <a:xfrm>
            <a:off x="10857361" y="5991228"/>
            <a:ext cx="762848" cy="433398"/>
            <a:chOff x="10857361" y="5991228"/>
            <a:chExt cx="762848" cy="433398"/>
          </a:xfrm>
        </p:grpSpPr>
        <p:sp>
          <p:nvSpPr>
            <p:cNvPr id="7" name="Freeform: Shape 6">
              <a:extLst>
                <a:ext uri="{FF2B5EF4-FFF2-40B4-BE49-F238E27FC236}">
                  <a16:creationId xmlns:a16="http://schemas.microsoft.com/office/drawing/2014/main" id="{F2252D3A-3688-B5EB-4D56-894C05967CBA}"/>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C1AB170C-D21A-1E58-6157-0ED5A81CDFC2}"/>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57278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x Indhold + Tekst - Farve">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A57EBC-EE60-6F4E-B531-75668AF67353}"/>
              </a:ext>
            </a:extLst>
          </p:cNvPr>
          <p:cNvSpPr/>
          <p:nvPr userDrawn="1"/>
        </p:nvSpPr>
        <p:spPr>
          <a:xfrm>
            <a:off x="0"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6096000" y="0"/>
            <a:ext cx="609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823137"/>
            <a:ext cx="4950316"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Text Placeholder 6">
            <a:extLst>
              <a:ext uri="{FF2B5EF4-FFF2-40B4-BE49-F238E27FC236}">
                <a16:creationId xmlns:a16="http://schemas.microsoft.com/office/drawing/2014/main" id="{9152D2A9-9C5C-788A-5ECC-AFF45617B74E}"/>
              </a:ext>
            </a:extLst>
          </p:cNvPr>
          <p:cNvSpPr>
            <a:spLocks noGrp="1"/>
          </p:cNvSpPr>
          <p:nvPr>
            <p:ph type="body" sz="quarter" idx="14" hasCustomPrompt="1"/>
          </p:nvPr>
        </p:nvSpPr>
        <p:spPr>
          <a:xfrm>
            <a:off x="6670185" y="4823137"/>
            <a:ext cx="4950316"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Content Placeholder 9">
            <a:extLst>
              <a:ext uri="{FF2B5EF4-FFF2-40B4-BE49-F238E27FC236}">
                <a16:creationId xmlns:a16="http://schemas.microsoft.com/office/drawing/2014/main" id="{A94CAA09-6A38-D9BD-CBE1-9D35E2DCF743}"/>
              </a:ext>
            </a:extLst>
          </p:cNvPr>
          <p:cNvSpPr>
            <a:spLocks noGrp="1"/>
          </p:cNvSpPr>
          <p:nvPr>
            <p:ph sz="quarter" idx="15" hasCustomPrompt="1"/>
          </p:nvPr>
        </p:nvSpPr>
        <p:spPr>
          <a:xfrm>
            <a:off x="571500" y="1754746"/>
            <a:ext cx="4950317" cy="2723882"/>
          </a:xfrm>
        </p:spPr>
        <p:txBody>
          <a:bodyPr bIns="1152000" anchor="ctr" anchorCtr="0"/>
          <a:lstStyle>
            <a:lvl1pPr marL="0" indent="0" algn="ctr">
              <a:buNone/>
              <a:defRPr/>
            </a:lvl1pPr>
            <a:lvl2pPr marL="288000" indent="0">
              <a:buNone/>
              <a:defRPr/>
            </a:lvl2pPr>
          </a:lstStyle>
          <a:p>
            <a:pPr lvl="0"/>
            <a:r>
              <a:rPr lang="en-US" err="1"/>
              <a:t>Indsæt</a:t>
            </a:r>
            <a:r>
              <a:rPr lang="en-US"/>
              <a:t> </a:t>
            </a:r>
            <a:r>
              <a:rPr lang="en-US" err="1"/>
              <a:t>indhold</a:t>
            </a:r>
            <a:endParaRPr lang="en-US"/>
          </a:p>
        </p:txBody>
      </p:sp>
      <p:sp>
        <p:nvSpPr>
          <p:cNvPr id="12" name="Content Placeholder 9">
            <a:extLst>
              <a:ext uri="{FF2B5EF4-FFF2-40B4-BE49-F238E27FC236}">
                <a16:creationId xmlns:a16="http://schemas.microsoft.com/office/drawing/2014/main" id="{9B18901D-2A1F-5419-6F99-9E0F744D2DB1}"/>
              </a:ext>
            </a:extLst>
          </p:cNvPr>
          <p:cNvSpPr>
            <a:spLocks noGrp="1"/>
          </p:cNvSpPr>
          <p:nvPr>
            <p:ph sz="quarter" idx="16" hasCustomPrompt="1"/>
          </p:nvPr>
        </p:nvSpPr>
        <p:spPr>
          <a:xfrm>
            <a:off x="6668841" y="1754746"/>
            <a:ext cx="4950317" cy="2723882"/>
          </a:xfrm>
        </p:spPr>
        <p:txBody>
          <a:bodyPr bIns="1152000" anchor="ctr" anchorCtr="0"/>
          <a:lstStyle>
            <a:lvl1pPr marL="0" indent="0" algn="ctr">
              <a:buNone/>
              <a:defRPr/>
            </a:lvl1pPr>
            <a:lvl2pPr marL="288000" indent="0">
              <a:buNone/>
              <a:defRPr/>
            </a:lvl2pPr>
          </a:lstStyle>
          <a:p>
            <a:pPr lvl="0"/>
            <a:r>
              <a:rPr lang="en-US" err="1"/>
              <a:t>Indsæt</a:t>
            </a:r>
            <a:r>
              <a:rPr lang="en-US"/>
              <a:t> </a:t>
            </a:r>
            <a:r>
              <a:rPr lang="en-US" err="1"/>
              <a:t>indhold</a:t>
            </a:r>
            <a:endParaRPr lang="en-US"/>
          </a:p>
        </p:txBody>
      </p:sp>
      <p:grpSp>
        <p:nvGrpSpPr>
          <p:cNvPr id="3" name="Group 2">
            <a:extLst>
              <a:ext uri="{FF2B5EF4-FFF2-40B4-BE49-F238E27FC236}">
                <a16:creationId xmlns:a16="http://schemas.microsoft.com/office/drawing/2014/main" id="{59A2D0E5-0BB9-A8C1-422C-5520F7BA2CFF}"/>
              </a:ext>
            </a:extLst>
          </p:cNvPr>
          <p:cNvGrpSpPr/>
          <p:nvPr userDrawn="1"/>
        </p:nvGrpSpPr>
        <p:grpSpPr>
          <a:xfrm>
            <a:off x="10857361" y="5991228"/>
            <a:ext cx="762848" cy="433398"/>
            <a:chOff x="10857361" y="5991228"/>
            <a:chExt cx="762848" cy="433398"/>
          </a:xfrm>
        </p:grpSpPr>
        <p:sp>
          <p:nvSpPr>
            <p:cNvPr id="6" name="Freeform: Shape 5">
              <a:extLst>
                <a:ext uri="{FF2B5EF4-FFF2-40B4-BE49-F238E27FC236}">
                  <a16:creationId xmlns:a16="http://schemas.microsoft.com/office/drawing/2014/main" id="{165C368C-262D-AADE-DE55-5849FB1B67F0}"/>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EFAA5679-7593-E0D0-3C38-0A646D0FF5C9}"/>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48123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x Indhold + Tekst - Grå">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5C94B9-94F3-BBEB-F0BD-0AD713EF2376}"/>
              </a:ext>
            </a:extLst>
          </p:cNvPr>
          <p:cNvSpPr/>
          <p:nvPr userDrawn="1"/>
        </p:nvSpPr>
        <p:spPr>
          <a:xfrm>
            <a:off x="8123239" y="0"/>
            <a:ext cx="406876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4067175" y="0"/>
            <a:ext cx="40560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320147"/>
            <a:ext cx="2912121"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ext Placeholder 6">
            <a:extLst>
              <a:ext uri="{FF2B5EF4-FFF2-40B4-BE49-F238E27FC236}">
                <a16:creationId xmlns:a16="http://schemas.microsoft.com/office/drawing/2014/main" id="{1B02B7F6-6399-2BF4-12D7-A105E51F5D96}"/>
              </a:ext>
            </a:extLst>
          </p:cNvPr>
          <p:cNvSpPr>
            <a:spLocks noGrp="1"/>
          </p:cNvSpPr>
          <p:nvPr>
            <p:ph type="body" sz="quarter" idx="14" hasCustomPrompt="1"/>
          </p:nvPr>
        </p:nvSpPr>
        <p:spPr>
          <a:xfrm>
            <a:off x="4639939" y="4320147"/>
            <a:ext cx="2912121"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Text Placeholder 6">
            <a:extLst>
              <a:ext uri="{FF2B5EF4-FFF2-40B4-BE49-F238E27FC236}">
                <a16:creationId xmlns:a16="http://schemas.microsoft.com/office/drawing/2014/main" id="{FDB4ABCB-9BE3-10BD-6884-61BA4261303E}"/>
              </a:ext>
            </a:extLst>
          </p:cNvPr>
          <p:cNvSpPr>
            <a:spLocks noGrp="1"/>
          </p:cNvSpPr>
          <p:nvPr>
            <p:ph type="body" sz="quarter" idx="16" hasCustomPrompt="1"/>
          </p:nvPr>
        </p:nvSpPr>
        <p:spPr>
          <a:xfrm>
            <a:off x="8708379" y="4320147"/>
            <a:ext cx="2912121"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Content Placeholder 14">
            <a:extLst>
              <a:ext uri="{FF2B5EF4-FFF2-40B4-BE49-F238E27FC236}">
                <a16:creationId xmlns:a16="http://schemas.microsoft.com/office/drawing/2014/main" id="{0BBD8A76-32BB-816D-301A-8C1D36226AC1}"/>
              </a:ext>
            </a:extLst>
          </p:cNvPr>
          <p:cNvSpPr>
            <a:spLocks noGrp="1"/>
          </p:cNvSpPr>
          <p:nvPr>
            <p:ph sz="quarter" idx="17" hasCustomPrompt="1"/>
          </p:nvPr>
        </p:nvSpPr>
        <p:spPr>
          <a:xfrm>
            <a:off x="571500" y="1754746"/>
            <a:ext cx="2912121" cy="2214397"/>
          </a:xfrm>
        </p:spPr>
        <p:txBody>
          <a:bodyPr bIns="1116000" anchor="ctr" anchorCtr="0"/>
          <a:lstStyle>
            <a:lvl1pPr marL="0" indent="0" algn="ctr">
              <a:buNone/>
              <a:defRPr/>
            </a:lvl1pPr>
          </a:lstStyle>
          <a:p>
            <a:pPr lvl="0"/>
            <a:r>
              <a:rPr lang="en-US" err="1"/>
              <a:t>Indsæt</a:t>
            </a:r>
            <a:r>
              <a:rPr lang="en-US"/>
              <a:t> </a:t>
            </a:r>
            <a:r>
              <a:rPr lang="en-US" err="1"/>
              <a:t>indhold</a:t>
            </a:r>
            <a:endParaRPr lang="da-DK"/>
          </a:p>
        </p:txBody>
      </p:sp>
      <p:sp>
        <p:nvSpPr>
          <p:cNvPr id="16" name="Content Placeholder 14">
            <a:extLst>
              <a:ext uri="{FF2B5EF4-FFF2-40B4-BE49-F238E27FC236}">
                <a16:creationId xmlns:a16="http://schemas.microsoft.com/office/drawing/2014/main" id="{C67424DA-37FD-DD41-38E0-E72ECB7E94BC}"/>
              </a:ext>
            </a:extLst>
          </p:cNvPr>
          <p:cNvSpPr>
            <a:spLocks noGrp="1"/>
          </p:cNvSpPr>
          <p:nvPr>
            <p:ph sz="quarter" idx="18" hasCustomPrompt="1"/>
          </p:nvPr>
        </p:nvSpPr>
        <p:spPr>
          <a:xfrm>
            <a:off x="4639146" y="1754746"/>
            <a:ext cx="2912121" cy="2214397"/>
          </a:xfrm>
        </p:spPr>
        <p:txBody>
          <a:bodyPr bIns="1116000" anchor="ctr" anchorCtr="0"/>
          <a:lstStyle>
            <a:lvl1pPr marL="0" indent="0" algn="ctr">
              <a:buNone/>
              <a:defRPr/>
            </a:lvl1pPr>
          </a:lstStyle>
          <a:p>
            <a:pPr lvl="0"/>
            <a:r>
              <a:rPr lang="en-US" err="1"/>
              <a:t>Indsæt</a:t>
            </a:r>
            <a:r>
              <a:rPr lang="en-US"/>
              <a:t> </a:t>
            </a:r>
            <a:r>
              <a:rPr lang="en-US" err="1"/>
              <a:t>indhold</a:t>
            </a:r>
            <a:endParaRPr lang="da-DK"/>
          </a:p>
        </p:txBody>
      </p:sp>
      <p:sp>
        <p:nvSpPr>
          <p:cNvPr id="17" name="Content Placeholder 14">
            <a:extLst>
              <a:ext uri="{FF2B5EF4-FFF2-40B4-BE49-F238E27FC236}">
                <a16:creationId xmlns:a16="http://schemas.microsoft.com/office/drawing/2014/main" id="{318BC00B-950D-D262-2D92-6AA1528E8F62}"/>
              </a:ext>
            </a:extLst>
          </p:cNvPr>
          <p:cNvSpPr>
            <a:spLocks noGrp="1"/>
          </p:cNvSpPr>
          <p:nvPr>
            <p:ph sz="quarter" idx="19" hasCustomPrompt="1"/>
          </p:nvPr>
        </p:nvSpPr>
        <p:spPr>
          <a:xfrm>
            <a:off x="8694418" y="1754746"/>
            <a:ext cx="2912121" cy="2214397"/>
          </a:xfrm>
        </p:spPr>
        <p:txBody>
          <a:bodyPr bIns="1116000" anchor="ctr" anchorCtr="0"/>
          <a:lstStyle>
            <a:lvl1pPr marL="0" indent="0" algn="ctr">
              <a:buNone/>
              <a:defRPr/>
            </a:lvl1pPr>
          </a:lstStyle>
          <a:p>
            <a:pPr lvl="0"/>
            <a:r>
              <a:rPr lang="en-US" err="1"/>
              <a:t>Indsæt</a:t>
            </a:r>
            <a:r>
              <a:rPr lang="en-US"/>
              <a:t> </a:t>
            </a:r>
            <a:r>
              <a:rPr lang="en-US" err="1"/>
              <a:t>indhold</a:t>
            </a:r>
            <a:endParaRPr lang="da-DK"/>
          </a:p>
        </p:txBody>
      </p:sp>
      <p:grpSp>
        <p:nvGrpSpPr>
          <p:cNvPr id="3" name="Group 2">
            <a:extLst>
              <a:ext uri="{FF2B5EF4-FFF2-40B4-BE49-F238E27FC236}">
                <a16:creationId xmlns:a16="http://schemas.microsoft.com/office/drawing/2014/main" id="{C39EFC05-EFA8-D066-78AB-22F21CF57C1F}"/>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A5D07218-9AAC-36EF-E5DE-1D9360C0BCFE}"/>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C037C35-F63E-67F4-BA64-85FDE37221CE}"/>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06414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x Indhold + Tekst - Grø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5C94B9-94F3-BBEB-F0BD-0AD713EF2376}"/>
              </a:ext>
            </a:extLst>
          </p:cNvPr>
          <p:cNvSpPr/>
          <p:nvPr userDrawn="1"/>
        </p:nvSpPr>
        <p:spPr>
          <a:xfrm>
            <a:off x="8123239" y="0"/>
            <a:ext cx="4068762" cy="6858000"/>
          </a:xfrm>
          <a:prstGeom prst="rect">
            <a:avLst/>
          </a:prstGeom>
          <a:solidFill>
            <a:srgbClr val="669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4067175" y="0"/>
            <a:ext cx="4056064" cy="6858000"/>
          </a:xfrm>
          <a:prstGeom prst="rect">
            <a:avLst/>
          </a:prstGeom>
          <a:solidFill>
            <a:srgbClr val="B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320147"/>
            <a:ext cx="2912121"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0" name="Text Placeholder 6">
            <a:extLst>
              <a:ext uri="{FF2B5EF4-FFF2-40B4-BE49-F238E27FC236}">
                <a16:creationId xmlns:a16="http://schemas.microsoft.com/office/drawing/2014/main" id="{1B02B7F6-6399-2BF4-12D7-A105E51F5D96}"/>
              </a:ext>
            </a:extLst>
          </p:cNvPr>
          <p:cNvSpPr>
            <a:spLocks noGrp="1"/>
          </p:cNvSpPr>
          <p:nvPr>
            <p:ph type="body" sz="quarter" idx="14" hasCustomPrompt="1"/>
          </p:nvPr>
        </p:nvSpPr>
        <p:spPr>
          <a:xfrm>
            <a:off x="4639939" y="4320147"/>
            <a:ext cx="2912121" cy="1043875"/>
          </a:xfrm>
        </p:spPr>
        <p:txBody>
          <a:bodyPr>
            <a:noAutofit/>
          </a:bodyPr>
          <a:lstStyle>
            <a:lvl1pPr>
              <a:defRPr/>
            </a:lvl1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3" name="Text Placeholder 6">
            <a:extLst>
              <a:ext uri="{FF2B5EF4-FFF2-40B4-BE49-F238E27FC236}">
                <a16:creationId xmlns:a16="http://schemas.microsoft.com/office/drawing/2014/main" id="{FDB4ABCB-9BE3-10BD-6884-61BA4261303E}"/>
              </a:ext>
            </a:extLst>
          </p:cNvPr>
          <p:cNvSpPr>
            <a:spLocks noGrp="1"/>
          </p:cNvSpPr>
          <p:nvPr>
            <p:ph type="body" sz="quarter" idx="16" hasCustomPrompt="1"/>
          </p:nvPr>
        </p:nvSpPr>
        <p:spPr>
          <a:xfrm>
            <a:off x="8708379" y="4320147"/>
            <a:ext cx="2912121" cy="1043875"/>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a:t>Indsæt tekst her – klik forøg eller formindsk listeniveau for at skifte imellem </a:t>
            </a:r>
            <a:r>
              <a:rPr lang="da-DK" noProof="0" err="1"/>
              <a:t>tekstniveauer</a:t>
            </a:r>
            <a:endParaRPr lang="da-DK" noProof="0"/>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15" name="Content Placeholder 14">
            <a:extLst>
              <a:ext uri="{FF2B5EF4-FFF2-40B4-BE49-F238E27FC236}">
                <a16:creationId xmlns:a16="http://schemas.microsoft.com/office/drawing/2014/main" id="{0BBD8A76-32BB-816D-301A-8C1D36226AC1}"/>
              </a:ext>
            </a:extLst>
          </p:cNvPr>
          <p:cNvSpPr>
            <a:spLocks noGrp="1"/>
          </p:cNvSpPr>
          <p:nvPr>
            <p:ph sz="quarter" idx="17" hasCustomPrompt="1"/>
          </p:nvPr>
        </p:nvSpPr>
        <p:spPr>
          <a:xfrm>
            <a:off x="571500" y="1754746"/>
            <a:ext cx="2912121" cy="2214397"/>
          </a:xfrm>
        </p:spPr>
        <p:txBody>
          <a:bodyPr bIns="1116000" anchor="ctr" anchorCtr="0"/>
          <a:lstStyle>
            <a:lvl1pPr marL="0" indent="0" algn="ctr">
              <a:buNone/>
              <a:defRPr/>
            </a:lvl1pPr>
          </a:lstStyle>
          <a:p>
            <a:pPr lvl="0"/>
            <a:r>
              <a:rPr lang="en-US" err="1"/>
              <a:t>Indsæt</a:t>
            </a:r>
            <a:r>
              <a:rPr lang="en-US"/>
              <a:t> </a:t>
            </a:r>
            <a:r>
              <a:rPr lang="en-US" err="1"/>
              <a:t>indhold</a:t>
            </a:r>
            <a:endParaRPr lang="da-DK"/>
          </a:p>
        </p:txBody>
      </p:sp>
      <p:sp>
        <p:nvSpPr>
          <p:cNvPr id="16" name="Content Placeholder 14">
            <a:extLst>
              <a:ext uri="{FF2B5EF4-FFF2-40B4-BE49-F238E27FC236}">
                <a16:creationId xmlns:a16="http://schemas.microsoft.com/office/drawing/2014/main" id="{C67424DA-37FD-DD41-38E0-E72ECB7E94BC}"/>
              </a:ext>
            </a:extLst>
          </p:cNvPr>
          <p:cNvSpPr>
            <a:spLocks noGrp="1"/>
          </p:cNvSpPr>
          <p:nvPr>
            <p:ph sz="quarter" idx="18" hasCustomPrompt="1"/>
          </p:nvPr>
        </p:nvSpPr>
        <p:spPr>
          <a:xfrm>
            <a:off x="4639146" y="1754746"/>
            <a:ext cx="2912121" cy="2214397"/>
          </a:xfrm>
        </p:spPr>
        <p:txBody>
          <a:bodyPr bIns="1116000" anchor="ctr" anchorCtr="0"/>
          <a:lstStyle>
            <a:lvl1pPr marL="0" indent="0" algn="ctr">
              <a:buNone/>
              <a:defRPr/>
            </a:lvl1pPr>
          </a:lstStyle>
          <a:p>
            <a:pPr lvl="0"/>
            <a:r>
              <a:rPr lang="en-US" err="1"/>
              <a:t>Indsæt</a:t>
            </a:r>
            <a:r>
              <a:rPr lang="en-US"/>
              <a:t> </a:t>
            </a:r>
            <a:r>
              <a:rPr lang="en-US" err="1"/>
              <a:t>indhold</a:t>
            </a:r>
            <a:endParaRPr lang="da-DK"/>
          </a:p>
        </p:txBody>
      </p:sp>
      <p:sp>
        <p:nvSpPr>
          <p:cNvPr id="17" name="Content Placeholder 14">
            <a:extLst>
              <a:ext uri="{FF2B5EF4-FFF2-40B4-BE49-F238E27FC236}">
                <a16:creationId xmlns:a16="http://schemas.microsoft.com/office/drawing/2014/main" id="{318BC00B-950D-D262-2D92-6AA1528E8F62}"/>
              </a:ext>
            </a:extLst>
          </p:cNvPr>
          <p:cNvSpPr>
            <a:spLocks noGrp="1"/>
          </p:cNvSpPr>
          <p:nvPr>
            <p:ph sz="quarter" idx="19" hasCustomPrompt="1"/>
          </p:nvPr>
        </p:nvSpPr>
        <p:spPr>
          <a:xfrm>
            <a:off x="8694418" y="1754746"/>
            <a:ext cx="2912121" cy="2214397"/>
          </a:xfrm>
        </p:spPr>
        <p:txBody>
          <a:bodyPr bIns="1116000" anchor="ctr" anchorCtr="0"/>
          <a:lstStyle>
            <a:lvl1pPr marL="0" indent="0" algn="ctr">
              <a:buNone/>
              <a:defRPr/>
            </a:lvl1pPr>
          </a:lstStyle>
          <a:p>
            <a:pPr lvl="0"/>
            <a:r>
              <a:rPr lang="en-US" err="1"/>
              <a:t>Indsæt</a:t>
            </a:r>
            <a:r>
              <a:rPr lang="en-US"/>
              <a:t> </a:t>
            </a:r>
            <a:r>
              <a:rPr lang="en-US" err="1"/>
              <a:t>indhold</a:t>
            </a:r>
            <a:endParaRPr lang="da-DK"/>
          </a:p>
        </p:txBody>
      </p:sp>
      <p:grpSp>
        <p:nvGrpSpPr>
          <p:cNvPr id="3" name="Group 2">
            <a:extLst>
              <a:ext uri="{FF2B5EF4-FFF2-40B4-BE49-F238E27FC236}">
                <a16:creationId xmlns:a16="http://schemas.microsoft.com/office/drawing/2014/main" id="{C39EFC05-EFA8-D066-78AB-22F21CF57C1F}"/>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A5D07218-9AAC-36EF-E5DE-1D9360C0BCFE}"/>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C037C35-F63E-67F4-BA64-85FDE37221CE}"/>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355013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x Indhold - Collage">
    <p:bg>
      <p:bgPr>
        <a:solidFill>
          <a:schemeClr val="accent6"/>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err="1"/>
              <a:t>Indsæt</a:t>
            </a:r>
            <a:r>
              <a:rPr lang="en-US"/>
              <a:t> </a:t>
            </a:r>
            <a:r>
              <a:rPr lang="en-US" err="1"/>
              <a:t>indhold</a:t>
            </a:r>
            <a:endParaRPr lang="en-US"/>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err="1"/>
              <a:t>Indsæt</a:t>
            </a:r>
            <a:r>
              <a:rPr lang="en-US"/>
              <a:t> </a:t>
            </a:r>
            <a:r>
              <a:rPr lang="en-US" err="1"/>
              <a:t>indhold</a:t>
            </a:r>
            <a:endParaRPr lang="en-US"/>
          </a:p>
        </p:txBody>
      </p:sp>
      <p:sp>
        <p:nvSpPr>
          <p:cNvPr id="11" name="Content Placeholder 10">
            <a:extLst>
              <a:ext uri="{FF2B5EF4-FFF2-40B4-BE49-F238E27FC236}">
                <a16:creationId xmlns:a16="http://schemas.microsoft.com/office/drawing/2014/main" id="{A1CBF3D0-24B4-9DC2-BBC7-4AE56D3B1865}"/>
              </a:ext>
            </a:extLst>
          </p:cNvPr>
          <p:cNvSpPr>
            <a:spLocks noGrp="1"/>
          </p:cNvSpPr>
          <p:nvPr>
            <p:ph sz="quarter" idx="12" hasCustomPrompt="1"/>
          </p:nvPr>
        </p:nvSpPr>
        <p:spPr>
          <a:xfrm>
            <a:off x="6600217" y="441324"/>
            <a:ext cx="5020283" cy="3410829"/>
          </a:xfrm>
          <a:noFill/>
        </p:spPr>
        <p:txBody>
          <a:bodyPr bIns="972000" anchor="ctr" anchorCtr="0"/>
          <a:lstStyle>
            <a:lvl1pPr marL="0" indent="0" algn="ctr">
              <a:buNone/>
              <a:defRPr/>
            </a:lvl1pPr>
          </a:lstStyle>
          <a:p>
            <a:pPr lvl="0"/>
            <a:r>
              <a:rPr lang="en-US" err="1"/>
              <a:t>Indsæt</a:t>
            </a:r>
            <a:r>
              <a:rPr lang="en-US"/>
              <a:t> </a:t>
            </a:r>
            <a:r>
              <a:rPr lang="en-US" err="1"/>
              <a:t>indhold</a:t>
            </a:r>
            <a:endParaRPr lang="en-US"/>
          </a:p>
        </p:txBody>
      </p:sp>
      <p:sp>
        <p:nvSpPr>
          <p:cNvPr id="13" name="Text Placeholder 12">
            <a:extLst>
              <a:ext uri="{FF2B5EF4-FFF2-40B4-BE49-F238E27FC236}">
                <a16:creationId xmlns:a16="http://schemas.microsoft.com/office/drawing/2014/main" id="{11C50BE5-FC2F-B94C-ABC3-E23FC99486C0}"/>
              </a:ext>
            </a:extLst>
          </p:cNvPr>
          <p:cNvSpPr>
            <a:spLocks noGrp="1"/>
          </p:cNvSpPr>
          <p:nvPr>
            <p:ph type="body" sz="quarter" idx="13" hasCustomPrompt="1"/>
          </p:nvPr>
        </p:nvSpPr>
        <p:spPr>
          <a:xfrm>
            <a:off x="7286626" y="4037013"/>
            <a:ext cx="3686174" cy="564170"/>
          </a:xfrm>
        </p:spPr>
        <p:txBody>
          <a:bodyPr anchor="b" anchorCtr="0"/>
          <a:lstStyle>
            <a:lvl1pPr marL="0" indent="0" algn="ctr">
              <a:lnSpc>
                <a:spcPct val="95000"/>
              </a:lnSpc>
              <a:spcAft>
                <a:spcPts val="0"/>
              </a:spcAft>
              <a:buNone/>
              <a:defRPr sz="1800">
                <a:solidFill>
                  <a:schemeClr val="tx2"/>
                </a:solidFill>
                <a:latin typeface="+mj-lt"/>
              </a:defRPr>
            </a:lvl1pPr>
            <a:lvl2pPr marL="288000" indent="0">
              <a:buNone/>
              <a:defRPr/>
            </a:lvl2pPr>
          </a:lstStyle>
          <a:p>
            <a:pPr lvl="0"/>
            <a:r>
              <a:rPr lang="en-US" err="1"/>
              <a:t>Indsæt</a:t>
            </a:r>
            <a:r>
              <a:rPr lang="en-US"/>
              <a:t> </a:t>
            </a:r>
            <a:r>
              <a:rPr lang="en-US" err="1"/>
              <a:t>overskrift</a:t>
            </a:r>
            <a:endParaRPr lang="en-US"/>
          </a:p>
        </p:txBody>
      </p:sp>
      <p:sp>
        <p:nvSpPr>
          <p:cNvPr id="14" name="Text Placeholder 12">
            <a:extLst>
              <a:ext uri="{FF2B5EF4-FFF2-40B4-BE49-F238E27FC236}">
                <a16:creationId xmlns:a16="http://schemas.microsoft.com/office/drawing/2014/main" id="{E6B93523-CC0F-E8AC-F284-D6DA323BDD92}"/>
              </a:ext>
            </a:extLst>
          </p:cNvPr>
          <p:cNvSpPr>
            <a:spLocks noGrp="1"/>
          </p:cNvSpPr>
          <p:nvPr>
            <p:ph type="body" sz="quarter" idx="14" hasCustomPrompt="1"/>
          </p:nvPr>
        </p:nvSpPr>
        <p:spPr>
          <a:xfrm>
            <a:off x="7286626" y="4800635"/>
            <a:ext cx="3686174" cy="1035961"/>
          </a:xfrm>
        </p:spPr>
        <p:txBody>
          <a:bodyPr anchor="t" anchorCtr="0"/>
          <a:lstStyle>
            <a:lvl1pPr marL="0" indent="0" algn="ctr">
              <a:lnSpc>
                <a:spcPct val="95000"/>
              </a:lnSpc>
              <a:spcAft>
                <a:spcPts val="0"/>
              </a:spcAft>
              <a:buNone/>
              <a:defRPr sz="1400">
                <a:solidFill>
                  <a:schemeClr val="tx2"/>
                </a:solidFill>
                <a:latin typeface="+mn-lt"/>
              </a:defRPr>
            </a:lvl1pPr>
            <a:lvl2pPr marL="288000" indent="0">
              <a:buNone/>
              <a:defRPr/>
            </a:lvl2pPr>
          </a:lstStyle>
          <a:p>
            <a:pPr lvl="0"/>
            <a:r>
              <a:rPr lang="en-US" err="1"/>
              <a:t>Indsæt</a:t>
            </a:r>
            <a:r>
              <a:rPr lang="en-US"/>
              <a:t> </a:t>
            </a:r>
            <a:r>
              <a:rPr lang="en-US" err="1"/>
              <a:t>tekst</a:t>
            </a:r>
            <a:r>
              <a:rPr lang="en-US"/>
              <a:t> – max. </a:t>
            </a:r>
            <a:r>
              <a:rPr lang="en-US" err="1"/>
              <a:t>frm</a:t>
            </a:r>
            <a:r>
              <a:rPr lang="en-US"/>
              <a:t> </a:t>
            </a:r>
            <a:r>
              <a:rPr lang="en-US" err="1"/>
              <a:t>linjer</a:t>
            </a:r>
            <a:endParaRPr lang="en-US"/>
          </a:p>
        </p:txBody>
      </p:sp>
    </p:spTree>
    <p:extLst>
      <p:ext uri="{BB962C8B-B14F-4D97-AF65-F5344CB8AC3E}">
        <p14:creationId xmlns:p14="http://schemas.microsoft.com/office/powerpoint/2010/main" val="195395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x Indhold - Collage - AL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err="1"/>
              <a:t>Indsæt</a:t>
            </a:r>
            <a:r>
              <a:rPr lang="en-US"/>
              <a:t> </a:t>
            </a:r>
            <a:r>
              <a:rPr lang="en-US" err="1"/>
              <a:t>indhold</a:t>
            </a:r>
            <a:endParaRPr lang="en-US"/>
          </a:p>
        </p:txBody>
      </p:sp>
      <p:sp>
        <p:nvSpPr>
          <p:cNvPr id="4" name="Picture Placeholder 3">
            <a:extLst>
              <a:ext uri="{FF2B5EF4-FFF2-40B4-BE49-F238E27FC236}">
                <a16:creationId xmlns:a16="http://schemas.microsoft.com/office/drawing/2014/main" id="{F387FA62-EFB8-8B6E-F223-1C15673D19EE}"/>
              </a:ext>
            </a:extLst>
          </p:cNvPr>
          <p:cNvSpPr>
            <a:spLocks noGrp="1"/>
          </p:cNvSpPr>
          <p:nvPr>
            <p:ph type="pic" sz="quarter" idx="16" hasCustomPrompt="1"/>
          </p:nvPr>
        </p:nvSpPr>
        <p:spPr>
          <a:xfrm>
            <a:off x="6096000" y="0"/>
            <a:ext cx="6096000" cy="6858000"/>
          </a:xfrm>
          <a:solidFill>
            <a:schemeClr val="accent6"/>
          </a:solidFill>
        </p:spPr>
        <p:txBody>
          <a:bodyPr bIns="612000" anchor="ctr" anchorCtr="0"/>
          <a:lstStyle>
            <a:lvl1pPr marL="0" indent="0" algn="ctr">
              <a:buNone/>
              <a:defRPr/>
            </a:lvl1pPr>
          </a:lstStyle>
          <a:p>
            <a:r>
              <a:rPr lang="da-DK"/>
              <a:t>Indsæt billede</a:t>
            </a:r>
          </a:p>
        </p:txBody>
      </p:sp>
      <p:sp>
        <p:nvSpPr>
          <p:cNvPr id="3" name="Content Placeholder 6">
            <a:extLst>
              <a:ext uri="{FF2B5EF4-FFF2-40B4-BE49-F238E27FC236}">
                <a16:creationId xmlns:a16="http://schemas.microsoft.com/office/drawing/2014/main" id="{DFE470D8-07EA-8DF1-F220-FBA2F8977AED}"/>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err="1"/>
              <a:t>Indsæt</a:t>
            </a:r>
            <a:r>
              <a:rPr lang="en-US"/>
              <a:t> </a:t>
            </a:r>
            <a:r>
              <a:rPr lang="en-US" err="1"/>
              <a:t>indhold</a:t>
            </a:r>
            <a:endParaRPr lang="en-US"/>
          </a:p>
        </p:txBody>
      </p:sp>
    </p:spTree>
    <p:extLst>
      <p:ext uri="{BB962C8B-B14F-4D97-AF65-F5344CB8AC3E}">
        <p14:creationId xmlns:p14="http://schemas.microsoft.com/office/powerpoint/2010/main" val="19062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A - Mørkegrøn baggr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bg1"/>
                </a:solidFill>
              </a:defRPr>
            </a:lvl1pPr>
          </a:lstStyle>
          <a:p>
            <a:r>
              <a:rPr lang="da-DK" noProof="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bg1"/>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velessus</a:t>
            </a:r>
            <a:r>
              <a:rPr lang="da-DK" noProof="0"/>
              <a:t> assimil </a:t>
            </a:r>
            <a:r>
              <a:rPr lang="da-DK" noProof="0" err="1"/>
              <a:t>imeni</a:t>
            </a:r>
            <a:r>
              <a:rPr lang="da-DK" noProof="0"/>
              <a:t> </a:t>
            </a:r>
            <a:r>
              <a:rPr lang="da-DK" noProof="0" err="1"/>
              <a:t>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exceperum</a:t>
            </a:r>
            <a:r>
              <a:rPr lang="da-DK" noProof="0"/>
              <a:t> </a:t>
            </a:r>
            <a:r>
              <a:rPr lang="da-DK" noProof="0" err="1"/>
              <a:t>quenim</a:t>
            </a:r>
            <a:r>
              <a:rPr lang="da-DK" noProof="0"/>
              <a:t> </a:t>
            </a:r>
            <a:r>
              <a:rPr lang="da-DK" noProof="0" err="1"/>
              <a:t>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a:solidFill>
                  <a:schemeClr val="bg1"/>
                </a:solidFill>
                <a:latin typeface="LFPressSansOffc dBold" panose="00000700000000000000" pitchFamily="2" charset="0"/>
              </a:rPr>
              <a:t>Landbrug &amp; Fødevarer</a:t>
            </a:r>
          </a:p>
        </p:txBody>
      </p:sp>
      <p:grpSp>
        <p:nvGrpSpPr>
          <p:cNvPr id="3" name="Group 2">
            <a:extLst>
              <a:ext uri="{FF2B5EF4-FFF2-40B4-BE49-F238E27FC236}">
                <a16:creationId xmlns:a16="http://schemas.microsoft.com/office/drawing/2014/main" id="{EDCA02AE-7C17-DB22-D934-6BF02DD10EA2}"/>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8F027DF3-F1EC-32CC-0A1C-6CEB40AF6B10}"/>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5" name="Freeform: Shape 4">
              <a:extLst>
                <a:ext uri="{FF2B5EF4-FFF2-40B4-BE49-F238E27FC236}">
                  <a16:creationId xmlns:a16="http://schemas.microsoft.com/office/drawing/2014/main" id="{031CE576-56B1-E824-7CD3-CD59D4B6E131}"/>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25184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x Indhold - Coll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err="1"/>
              <a:t>Indsæt</a:t>
            </a:r>
            <a:r>
              <a:rPr lang="en-US"/>
              <a:t> </a:t>
            </a:r>
            <a:r>
              <a:rPr lang="en-US" err="1"/>
              <a:t>indhold</a:t>
            </a:r>
            <a:endParaRPr lang="en-US"/>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err="1"/>
              <a:t>Indsæt</a:t>
            </a:r>
            <a:r>
              <a:rPr lang="en-US"/>
              <a:t> </a:t>
            </a:r>
            <a:r>
              <a:rPr lang="en-US" err="1"/>
              <a:t>indhold</a:t>
            </a:r>
            <a:endParaRPr lang="en-US"/>
          </a:p>
        </p:txBody>
      </p:sp>
      <p:sp>
        <p:nvSpPr>
          <p:cNvPr id="3" name="Picture Placeholder 2">
            <a:extLst>
              <a:ext uri="{FF2B5EF4-FFF2-40B4-BE49-F238E27FC236}">
                <a16:creationId xmlns:a16="http://schemas.microsoft.com/office/drawing/2014/main" id="{CDC24960-80F9-E329-EF1E-C46D904F5BFB}"/>
              </a:ext>
            </a:extLst>
          </p:cNvPr>
          <p:cNvSpPr>
            <a:spLocks noGrp="1"/>
          </p:cNvSpPr>
          <p:nvPr>
            <p:ph type="pic" sz="quarter" idx="15" hasCustomPrompt="1"/>
          </p:nvPr>
        </p:nvSpPr>
        <p:spPr>
          <a:xfrm>
            <a:off x="6096001" y="0"/>
            <a:ext cx="6096000" cy="3429000"/>
          </a:xfrm>
          <a:solidFill>
            <a:schemeClr val="bg1">
              <a:lumMod val="95000"/>
            </a:schemeClr>
          </a:solidFill>
        </p:spPr>
        <p:txBody>
          <a:bodyPr bIns="576000" anchor="ctr" anchorCtr="0"/>
          <a:lstStyle>
            <a:lvl1pPr marL="0" indent="0" algn="ctr">
              <a:buNone/>
              <a:defRPr/>
            </a:lvl1pPr>
          </a:lstStyle>
          <a:p>
            <a:r>
              <a:rPr lang="en-US" err="1"/>
              <a:t>Indsæt</a:t>
            </a:r>
            <a:r>
              <a:rPr lang="en-US"/>
              <a:t> </a:t>
            </a:r>
            <a:r>
              <a:rPr lang="en-US" err="1"/>
              <a:t>billede</a:t>
            </a:r>
            <a:endParaRPr lang="da-DK"/>
          </a:p>
        </p:txBody>
      </p:sp>
      <p:sp>
        <p:nvSpPr>
          <p:cNvPr id="2" name="Content Placeholder 6">
            <a:extLst>
              <a:ext uri="{FF2B5EF4-FFF2-40B4-BE49-F238E27FC236}">
                <a16:creationId xmlns:a16="http://schemas.microsoft.com/office/drawing/2014/main" id="{054E7A02-D897-BCD3-B44C-77F4CB36BB48}"/>
              </a:ext>
            </a:extLst>
          </p:cNvPr>
          <p:cNvSpPr>
            <a:spLocks noGrp="1"/>
          </p:cNvSpPr>
          <p:nvPr>
            <p:ph sz="quarter" idx="16" hasCustomPrompt="1"/>
          </p:nvPr>
        </p:nvSpPr>
        <p:spPr>
          <a:xfrm>
            <a:off x="6662232" y="3861238"/>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err="1"/>
              <a:t>Indsæt</a:t>
            </a:r>
            <a:r>
              <a:rPr lang="en-US"/>
              <a:t> </a:t>
            </a:r>
            <a:r>
              <a:rPr lang="en-US" err="1"/>
              <a:t>indhold</a:t>
            </a:r>
            <a:endParaRPr lang="en-US"/>
          </a:p>
        </p:txBody>
      </p:sp>
    </p:spTree>
    <p:extLst>
      <p:ext uri="{BB962C8B-B14F-4D97-AF65-F5344CB8AC3E}">
        <p14:creationId xmlns:p14="http://schemas.microsoft.com/office/powerpoint/2010/main" val="2655838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 x Indhold - Coll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29C15-988A-86D4-8130-A4337C54AF87}"/>
              </a:ext>
            </a:extLst>
          </p:cNvPr>
          <p:cNvSpPr/>
          <p:nvPr userDrawn="1"/>
        </p:nvSpPr>
        <p:spPr>
          <a:xfrm>
            <a:off x="9158592" y="0"/>
            <a:ext cx="3033408"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buNone/>
              <a:defRPr sz="1800">
                <a:solidFill>
                  <a:schemeClr val="tx2"/>
                </a:solidFill>
                <a:latin typeface="LFPressSerifOffc" panose="020B0604020202020204" charset="0"/>
              </a:defRPr>
            </a:lvl1pPr>
            <a:lvl2pPr marL="288000" indent="0">
              <a:buNone/>
              <a:defRPr/>
            </a:lvl2pPr>
          </a:lstStyle>
          <a:p>
            <a:pPr lvl="0"/>
            <a:r>
              <a:rPr lang="en-US" err="1"/>
              <a:t>Indsæt</a:t>
            </a:r>
            <a:r>
              <a:rPr lang="en-US"/>
              <a:t> </a:t>
            </a:r>
            <a:r>
              <a:rPr lang="en-US" err="1"/>
              <a:t>indhold</a:t>
            </a:r>
            <a:endParaRPr lang="en-US"/>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err="1"/>
              <a:t>Indsæt</a:t>
            </a:r>
            <a:r>
              <a:rPr lang="en-US"/>
              <a:t> </a:t>
            </a:r>
            <a:r>
              <a:rPr lang="en-US" err="1"/>
              <a:t>indhold</a:t>
            </a:r>
            <a:endParaRPr lang="en-US"/>
          </a:p>
        </p:txBody>
      </p:sp>
      <p:sp>
        <p:nvSpPr>
          <p:cNvPr id="3" name="Picture Placeholder 2">
            <a:extLst>
              <a:ext uri="{FF2B5EF4-FFF2-40B4-BE49-F238E27FC236}">
                <a16:creationId xmlns:a16="http://schemas.microsoft.com/office/drawing/2014/main" id="{CDC24960-80F9-E329-EF1E-C46D904F5BFB}"/>
              </a:ext>
            </a:extLst>
          </p:cNvPr>
          <p:cNvSpPr>
            <a:spLocks noGrp="1"/>
          </p:cNvSpPr>
          <p:nvPr>
            <p:ph type="pic" sz="quarter" idx="15" hasCustomPrompt="1"/>
          </p:nvPr>
        </p:nvSpPr>
        <p:spPr>
          <a:xfrm>
            <a:off x="6096000" y="0"/>
            <a:ext cx="3062592" cy="3429000"/>
          </a:xfrm>
          <a:solidFill>
            <a:schemeClr val="bg1">
              <a:lumMod val="95000"/>
            </a:schemeClr>
          </a:solidFill>
        </p:spPr>
        <p:txBody>
          <a:bodyPr bIns="576000" anchor="ctr" anchorCtr="0"/>
          <a:lstStyle>
            <a:lvl1pPr marL="0" indent="0" algn="ctr">
              <a:buNone/>
              <a:defRPr/>
            </a:lvl1pPr>
          </a:lstStyle>
          <a:p>
            <a:r>
              <a:rPr lang="en-US" err="1"/>
              <a:t>Indsæt</a:t>
            </a:r>
            <a:r>
              <a:rPr lang="en-US"/>
              <a:t> </a:t>
            </a:r>
            <a:r>
              <a:rPr lang="en-US" err="1"/>
              <a:t>billede</a:t>
            </a:r>
            <a:endParaRPr lang="da-DK"/>
          </a:p>
        </p:txBody>
      </p:sp>
      <p:sp>
        <p:nvSpPr>
          <p:cNvPr id="6" name="Text Placeholder 5">
            <a:extLst>
              <a:ext uri="{FF2B5EF4-FFF2-40B4-BE49-F238E27FC236}">
                <a16:creationId xmlns:a16="http://schemas.microsoft.com/office/drawing/2014/main" id="{B58237CD-21A2-A8F3-657E-33D66C90D492}"/>
              </a:ext>
            </a:extLst>
          </p:cNvPr>
          <p:cNvSpPr>
            <a:spLocks noGrp="1"/>
          </p:cNvSpPr>
          <p:nvPr>
            <p:ph type="body" sz="quarter" idx="17" hasCustomPrompt="1"/>
          </p:nvPr>
        </p:nvSpPr>
        <p:spPr>
          <a:xfrm>
            <a:off x="10010775" y="1133342"/>
            <a:ext cx="1326812" cy="695530"/>
          </a:xfrm>
        </p:spPr>
        <p:txBody>
          <a:bodyPr/>
          <a:lstStyle>
            <a:lvl1pPr marL="0" indent="0" algn="ctr">
              <a:lnSpc>
                <a:spcPct val="95000"/>
              </a:lnSpc>
              <a:spcAft>
                <a:spcPts val="0"/>
              </a:spcAft>
              <a:buNone/>
              <a:defRPr sz="5200">
                <a:solidFill>
                  <a:schemeClr val="tx2"/>
                </a:solidFill>
                <a:latin typeface="+mj-lt"/>
              </a:defRPr>
            </a:lvl1pPr>
          </a:lstStyle>
          <a:p>
            <a:pPr lvl="0"/>
            <a:r>
              <a:rPr lang="en-US"/>
              <a:t>xx</a:t>
            </a:r>
            <a:endParaRPr lang="da-DK"/>
          </a:p>
        </p:txBody>
      </p:sp>
      <p:sp>
        <p:nvSpPr>
          <p:cNvPr id="10" name="Text Placeholder 9">
            <a:extLst>
              <a:ext uri="{FF2B5EF4-FFF2-40B4-BE49-F238E27FC236}">
                <a16:creationId xmlns:a16="http://schemas.microsoft.com/office/drawing/2014/main" id="{761D0494-9CA5-EA5A-76FF-4DD8CBBFF762}"/>
              </a:ext>
            </a:extLst>
          </p:cNvPr>
          <p:cNvSpPr>
            <a:spLocks noGrp="1"/>
          </p:cNvSpPr>
          <p:nvPr>
            <p:ph type="body" sz="quarter" idx="18" hasCustomPrompt="1"/>
          </p:nvPr>
        </p:nvSpPr>
        <p:spPr>
          <a:xfrm>
            <a:off x="10010775" y="1833905"/>
            <a:ext cx="1326812" cy="442570"/>
          </a:xfrm>
        </p:spPr>
        <p:txBody>
          <a:bodyPr/>
          <a:lstStyle>
            <a:lvl1pPr marL="0" indent="0" algn="ctr">
              <a:lnSpc>
                <a:spcPct val="95000"/>
              </a:lnSpc>
              <a:spcAft>
                <a:spcPts val="0"/>
              </a:spcAft>
              <a:buNone/>
              <a:defRPr sz="900">
                <a:solidFill>
                  <a:schemeClr val="tx2"/>
                </a:solidFill>
              </a:defRPr>
            </a:lvl1pPr>
          </a:lstStyle>
          <a:p>
            <a:pPr lvl="0"/>
            <a:r>
              <a:rPr lang="en-US" err="1"/>
              <a:t>Indsæt</a:t>
            </a:r>
            <a:r>
              <a:rPr lang="en-US"/>
              <a:t> </a:t>
            </a:r>
            <a:r>
              <a:rPr lang="en-US" err="1"/>
              <a:t>tekst</a:t>
            </a:r>
            <a:r>
              <a:rPr lang="en-US"/>
              <a:t> her</a:t>
            </a:r>
            <a:endParaRPr lang="da-DK"/>
          </a:p>
        </p:txBody>
      </p:sp>
      <p:sp>
        <p:nvSpPr>
          <p:cNvPr id="2" name="Content Placeholder 6">
            <a:extLst>
              <a:ext uri="{FF2B5EF4-FFF2-40B4-BE49-F238E27FC236}">
                <a16:creationId xmlns:a16="http://schemas.microsoft.com/office/drawing/2014/main" id="{3BDC0299-EF52-F5D7-69CB-C35EBB1EFBF3}"/>
              </a:ext>
            </a:extLst>
          </p:cNvPr>
          <p:cNvSpPr>
            <a:spLocks noGrp="1"/>
          </p:cNvSpPr>
          <p:nvPr>
            <p:ph sz="quarter" idx="16" hasCustomPrompt="1"/>
          </p:nvPr>
        </p:nvSpPr>
        <p:spPr>
          <a:xfrm>
            <a:off x="6662232" y="3861238"/>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err="1"/>
              <a:t>Indsæt</a:t>
            </a:r>
            <a:r>
              <a:rPr lang="en-US"/>
              <a:t> </a:t>
            </a:r>
            <a:r>
              <a:rPr lang="en-US" err="1"/>
              <a:t>indhold</a:t>
            </a:r>
            <a:endParaRPr lang="en-US"/>
          </a:p>
        </p:txBody>
      </p:sp>
    </p:spTree>
    <p:extLst>
      <p:ext uri="{BB962C8B-B14F-4D97-AF65-F5344CB8AC3E}">
        <p14:creationId xmlns:p14="http://schemas.microsoft.com/office/powerpoint/2010/main" val="137272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 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4" name="Content Placeholder 3">
            <a:extLst>
              <a:ext uri="{FF2B5EF4-FFF2-40B4-BE49-F238E27FC236}">
                <a16:creationId xmlns:a16="http://schemas.microsoft.com/office/drawing/2014/main" id="{4B3CA0B1-3EE6-5FA2-BAE4-46395D2BB13E}"/>
              </a:ext>
            </a:extLst>
          </p:cNvPr>
          <p:cNvSpPr>
            <a:spLocks noGrp="1"/>
          </p:cNvSpPr>
          <p:nvPr>
            <p:ph sz="quarter" idx="11" hasCustomPrompt="1"/>
          </p:nvPr>
        </p:nvSpPr>
        <p:spPr>
          <a:xfrm>
            <a:off x="571500" y="2276475"/>
            <a:ext cx="9159876" cy="3502025"/>
          </a:xfrm>
        </p:spPr>
        <p:txBody>
          <a:bodyPr/>
          <a:lstStyle/>
          <a:p>
            <a:pPr lvl="0"/>
            <a:r>
              <a:rPr lang="da-DK"/>
              <a:t>Indsæt tekst her – klik forøg eller formindsk listeniveau for at skifte imellem </a:t>
            </a:r>
            <a:r>
              <a:rPr lang="da-DK" err="1"/>
              <a:t>tekstniveauer</a:t>
            </a:r>
            <a:endParaRPr lang="da-DK"/>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6B7CC3C4-7D36-B819-497B-AB9BBCF4C02C}"/>
              </a:ext>
            </a:extLst>
          </p:cNvPr>
          <p:cNvSpPr>
            <a:spLocks noGrp="1"/>
          </p:cNvSpPr>
          <p:nvPr>
            <p:ph type="body" sz="quarter" idx="12" hasCustomPrompt="1"/>
          </p:nvPr>
        </p:nvSpPr>
        <p:spPr>
          <a:xfrm>
            <a:off x="10010775" y="2466224"/>
            <a:ext cx="1609725" cy="3312276"/>
          </a:xfrm>
        </p:spPr>
        <p:txBody>
          <a:bodyPr/>
          <a:lstStyle>
            <a:lvl1pPr marL="0" indent="0">
              <a:lnSpc>
                <a:spcPct val="95000"/>
              </a:lnSpc>
              <a:spcAft>
                <a:spcPts val="0"/>
              </a:spcAft>
              <a:buNone/>
              <a:defRPr sz="1200"/>
            </a:lvl1pPr>
          </a:lstStyle>
          <a:p>
            <a:pPr lvl="0"/>
            <a:r>
              <a:rPr lang="en-US" err="1"/>
              <a:t>Indsæt</a:t>
            </a:r>
            <a:r>
              <a:rPr lang="en-US"/>
              <a:t> </a:t>
            </a:r>
            <a:r>
              <a:rPr lang="en-US" err="1"/>
              <a:t>tekst</a:t>
            </a:r>
            <a:r>
              <a:rPr lang="en-US"/>
              <a:t> her</a:t>
            </a:r>
          </a:p>
        </p:txBody>
      </p:sp>
    </p:spTree>
    <p:extLst>
      <p:ext uri="{BB962C8B-B14F-4D97-AF65-F5344CB8AC3E}">
        <p14:creationId xmlns:p14="http://schemas.microsoft.com/office/powerpoint/2010/main" val="2109655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lede baggrund">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A57E5A-A3B1-FBDC-315D-044E27AAE78C}"/>
              </a:ext>
            </a:extLst>
          </p:cNvPr>
          <p:cNvSpPr>
            <a:spLocks noGrp="1"/>
          </p:cNvSpPr>
          <p:nvPr>
            <p:ph type="pic" sz="quarter" idx="12" hasCustomPrompt="1"/>
          </p:nvPr>
        </p:nvSpPr>
        <p:spPr>
          <a:xfrm>
            <a:off x="0" y="0"/>
            <a:ext cx="12192000" cy="6858000"/>
          </a:xfrm>
          <a:solidFill>
            <a:schemeClr val="accent6"/>
          </a:solidFill>
        </p:spPr>
        <p:txBody>
          <a:bodyPr bIns="504000" anchor="ctr" anchorCtr="0"/>
          <a:lstStyle>
            <a:lvl1pPr marL="0" indent="0" algn="ctr">
              <a:buNone/>
              <a:defRPr/>
            </a:lvl1pPr>
          </a:lstStyle>
          <a:p>
            <a:r>
              <a:rPr lang="da-DK"/>
              <a:t>Indsæt billede</a:t>
            </a:r>
          </a:p>
        </p:txBody>
      </p:sp>
      <p:sp>
        <p:nvSpPr>
          <p:cNvPr id="5" name="Text Placeholder 4">
            <a:extLst>
              <a:ext uri="{FF2B5EF4-FFF2-40B4-BE49-F238E27FC236}">
                <a16:creationId xmlns:a16="http://schemas.microsoft.com/office/drawing/2014/main" id="{937D4BCF-0E12-801F-C5B4-48E14EF5925C}"/>
              </a:ext>
            </a:extLst>
          </p:cNvPr>
          <p:cNvSpPr>
            <a:spLocks noGrp="1" noRot="1" noMove="1" noResize="1" noEditPoints="1" noAdjustHandles="1" noChangeArrowheads="1" noChangeShapeType="1"/>
          </p:cNvSpPr>
          <p:nvPr>
            <p:ph type="body" sz="quarter" idx="11"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a:t>   </a:t>
            </a:r>
          </a:p>
        </p:txBody>
      </p:sp>
    </p:spTree>
    <p:extLst>
      <p:ext uri="{BB962C8B-B14F-4D97-AF65-F5344CB8AC3E}">
        <p14:creationId xmlns:p14="http://schemas.microsoft.com/office/powerpoint/2010/main" val="2609453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ak - Grøn baggrund">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7FACC0-2983-1990-3941-F8536456E0B3}"/>
              </a:ext>
            </a:extLst>
          </p:cNvPr>
          <p:cNvSpPr txBox="1"/>
          <p:nvPr userDrawn="1"/>
        </p:nvSpPr>
        <p:spPr>
          <a:xfrm>
            <a:off x="571500" y="6231976"/>
            <a:ext cx="2069584" cy="230832"/>
          </a:xfrm>
          <a:prstGeom prst="rect">
            <a:avLst/>
          </a:prstGeom>
          <a:noFill/>
        </p:spPr>
        <p:txBody>
          <a:bodyPr wrap="square" lIns="0" tIns="0" rIns="0" bIns="0" rtlCol="0">
            <a:spAutoFit/>
          </a:bodyPr>
          <a:lstStyle/>
          <a:p>
            <a:r>
              <a:rPr lang="da-DK" sz="1500">
                <a:solidFill>
                  <a:schemeClr val="bg1"/>
                </a:solidFill>
                <a:latin typeface="LFPressSansOffc dBold" panose="00000700000000000000" pitchFamily="2" charset="0"/>
              </a:rPr>
              <a:t>Landbrug &amp; Fødevarer</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1081762"/>
            <a:ext cx="3495675" cy="1308050"/>
          </a:xfrm>
          <a:prstGeom prst="rect">
            <a:avLst/>
          </a:prstGeom>
          <a:noFill/>
        </p:spPr>
        <p:txBody>
          <a:bodyPr wrap="square" lIns="0" tIns="0" rIns="0" bIns="0" rtlCol="0">
            <a:spAutoFit/>
          </a:bodyPr>
          <a:lstStyle/>
          <a:p>
            <a:pPr>
              <a:lnSpc>
                <a:spcPct val="85000"/>
              </a:lnSpc>
            </a:pPr>
            <a:r>
              <a:rPr lang="da-DK" sz="10000" spc="0" baseline="0">
                <a:solidFill>
                  <a:schemeClr val="bg1"/>
                </a:solidFill>
                <a:latin typeface="+mj-lt"/>
              </a:rPr>
              <a:t>Tak.</a:t>
            </a:r>
          </a:p>
        </p:txBody>
      </p:sp>
      <p:sp>
        <p:nvSpPr>
          <p:cNvPr id="4" name="Text Placeholder 3">
            <a:extLst>
              <a:ext uri="{FF2B5EF4-FFF2-40B4-BE49-F238E27FC236}">
                <a16:creationId xmlns:a16="http://schemas.microsoft.com/office/drawing/2014/main" id="{7282F5D9-5288-8350-2C07-8B9EF7612764}"/>
              </a:ext>
            </a:extLst>
          </p:cNvPr>
          <p:cNvSpPr>
            <a:spLocks noGrp="1"/>
          </p:cNvSpPr>
          <p:nvPr>
            <p:ph type="body" sz="quarter" idx="10" hasCustomPrompt="1"/>
          </p:nvPr>
        </p:nvSpPr>
        <p:spPr>
          <a:xfrm>
            <a:off x="571500" y="5056743"/>
            <a:ext cx="2405164" cy="292388"/>
          </a:xfrm>
        </p:spPr>
        <p:txBody>
          <a:bodyPr anchor="t" anchorCtr="0">
            <a:noAutofit/>
          </a:bodyPr>
          <a:lstStyle>
            <a:lvl1pPr marL="0" indent="0">
              <a:lnSpc>
                <a:spcPct val="95000"/>
              </a:lnSpc>
              <a:spcAft>
                <a:spcPts val="0"/>
              </a:spcAft>
              <a:buNone/>
              <a:defRPr sz="1000" spc="50" baseline="0">
                <a:solidFill>
                  <a:schemeClr val="bg1"/>
                </a:solidFill>
              </a:defRPr>
            </a:lvl1pPr>
            <a:lvl2pPr marL="288000" indent="0">
              <a:buNone/>
              <a:defRPr/>
            </a:lvl2pPr>
          </a:lstStyle>
          <a:p>
            <a:pPr lvl="0"/>
            <a:r>
              <a:rPr lang="da-DK"/>
              <a:t>mail@lf.dk                                                      +45 21882324</a:t>
            </a:r>
            <a:endParaRPr lang="en-US"/>
          </a:p>
        </p:txBody>
      </p:sp>
      <p:sp>
        <p:nvSpPr>
          <p:cNvPr id="6" name="Text Placeholder 3">
            <a:extLst>
              <a:ext uri="{FF2B5EF4-FFF2-40B4-BE49-F238E27FC236}">
                <a16:creationId xmlns:a16="http://schemas.microsoft.com/office/drawing/2014/main" id="{9BE88354-808F-F4CA-FC68-1424644FE94D}"/>
              </a:ext>
            </a:extLst>
          </p:cNvPr>
          <p:cNvSpPr>
            <a:spLocks noGrp="1"/>
          </p:cNvSpPr>
          <p:nvPr>
            <p:ph type="body" sz="quarter" idx="11" hasCustomPrompt="1"/>
          </p:nvPr>
        </p:nvSpPr>
        <p:spPr>
          <a:xfrm>
            <a:off x="571500" y="4599543"/>
            <a:ext cx="2405164" cy="292388"/>
          </a:xfrm>
        </p:spPr>
        <p:txBody>
          <a:bodyPr anchor="t" anchorCtr="0">
            <a:noAutofit/>
          </a:bodyPr>
          <a:lstStyle>
            <a:lvl1pPr marL="0" indent="0">
              <a:lnSpc>
                <a:spcPct val="95000"/>
              </a:lnSpc>
              <a:spcAft>
                <a:spcPts val="0"/>
              </a:spcAft>
              <a:buNone/>
              <a:defRPr sz="1000" spc="50" baseline="0">
                <a:solidFill>
                  <a:schemeClr val="bg1"/>
                </a:solidFill>
              </a:defRPr>
            </a:lvl1pPr>
            <a:lvl2pPr marL="288000" indent="0">
              <a:buNone/>
              <a:defRPr/>
            </a:lvl2pPr>
          </a:lstStyle>
          <a:p>
            <a:pPr lvl="0"/>
            <a:r>
              <a:rPr lang="da-DK"/>
              <a:t>Navn Navnesen                                          Titel</a:t>
            </a:r>
            <a:endParaRPr lang="en-US"/>
          </a:p>
        </p:txBody>
      </p:sp>
      <p:grpSp>
        <p:nvGrpSpPr>
          <p:cNvPr id="2" name="Group 1">
            <a:extLst>
              <a:ext uri="{FF2B5EF4-FFF2-40B4-BE49-F238E27FC236}">
                <a16:creationId xmlns:a16="http://schemas.microsoft.com/office/drawing/2014/main" id="{BB9A4DB7-947C-A02E-3FB0-B4311C016CAD}"/>
              </a:ext>
            </a:extLst>
          </p:cNvPr>
          <p:cNvGrpSpPr/>
          <p:nvPr userDrawn="1"/>
        </p:nvGrpSpPr>
        <p:grpSpPr>
          <a:xfrm>
            <a:off x="10857361" y="5991228"/>
            <a:ext cx="762848" cy="433398"/>
            <a:chOff x="10857361" y="5991228"/>
            <a:chExt cx="762848" cy="433398"/>
          </a:xfrm>
        </p:grpSpPr>
        <p:sp>
          <p:nvSpPr>
            <p:cNvPr id="3" name="Freeform: Shape 2">
              <a:extLst>
                <a:ext uri="{FF2B5EF4-FFF2-40B4-BE49-F238E27FC236}">
                  <a16:creationId xmlns:a16="http://schemas.microsoft.com/office/drawing/2014/main" id="{A8C3914E-0137-F09B-B422-D70A426FA18D}"/>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7" name="Freeform: Shape 6">
              <a:extLst>
                <a:ext uri="{FF2B5EF4-FFF2-40B4-BE49-F238E27FC236}">
                  <a16:creationId xmlns:a16="http://schemas.microsoft.com/office/drawing/2014/main" id="{743871A3-0D2D-4A21-7D71-D41A818A60D5}"/>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
        <p:nvSpPr>
          <p:cNvPr id="10" name="Text Placeholder 9">
            <a:extLst>
              <a:ext uri="{FF2B5EF4-FFF2-40B4-BE49-F238E27FC236}">
                <a16:creationId xmlns:a16="http://schemas.microsoft.com/office/drawing/2014/main" id="{EF5F128D-0483-7A2D-21F6-BF86942E6E92}"/>
              </a:ext>
            </a:extLst>
          </p:cNvPr>
          <p:cNvSpPr>
            <a:spLocks noGrp="1"/>
          </p:cNvSpPr>
          <p:nvPr>
            <p:ph type="body" sz="quarter" idx="12" hasCustomPrompt="1"/>
          </p:nvPr>
        </p:nvSpPr>
        <p:spPr>
          <a:xfrm>
            <a:off x="571500" y="5661211"/>
            <a:ext cx="2405164" cy="181536"/>
          </a:xfrm>
        </p:spPr>
        <p:txBody>
          <a:bodyPr/>
          <a:lstStyle>
            <a:lvl1pPr marL="0" indent="0">
              <a:lnSpc>
                <a:spcPct val="95000"/>
              </a:lnSpc>
              <a:spcAft>
                <a:spcPts val="0"/>
              </a:spcAft>
              <a:buNone/>
              <a:defRPr sz="1000">
                <a:solidFill>
                  <a:schemeClr val="bg1"/>
                </a:solidFill>
              </a:defRPr>
            </a:lvl1pPr>
            <a:lvl2pPr marL="288000" indent="0">
              <a:buNone/>
              <a:defRPr sz="1000"/>
            </a:lvl2pPr>
            <a:lvl3pPr>
              <a:defRPr sz="1000"/>
            </a:lvl3pPr>
            <a:lvl4pPr>
              <a:defRPr sz="1000"/>
            </a:lvl4pPr>
            <a:lvl5pPr>
              <a:defRPr sz="1000"/>
            </a:lvl5pPr>
          </a:lstStyle>
          <a:p>
            <a:pPr lvl="0"/>
            <a:r>
              <a:rPr lang="en-US" err="1"/>
              <a:t>Url-adresse</a:t>
            </a:r>
            <a:endParaRPr lang="en-US"/>
          </a:p>
        </p:txBody>
      </p:sp>
    </p:spTree>
    <p:extLst>
      <p:ext uri="{BB962C8B-B14F-4D97-AF65-F5344CB8AC3E}">
        <p14:creationId xmlns:p14="http://schemas.microsoft.com/office/powerpoint/2010/main" val="56586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71500" y="1607606"/>
            <a:ext cx="2271952" cy="444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da-DK" sz="1400">
                <a:solidFill>
                  <a:srgbClr val="66BC84"/>
                </a:solidFill>
                <a:latin typeface="LFPressSansOffc dBold" panose="00000700000000000000" pitchFamily="2" charset="0"/>
                <a:cs typeface="Arial" panose="020B0604020202020204" pitchFamily="34" charset="0"/>
              </a:rPr>
              <a:t>Skrifttype</a:t>
            </a:r>
            <a:endParaRPr lang="da-DK" altLang="da-DK" sz="1400" b="0" noProof="1">
              <a:solidFill>
                <a:srgbClr val="66BC84"/>
              </a:solidFill>
              <a:latin typeface="LFPressSansOffc dBold" panose="00000700000000000000" pitchFamily="2"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Forøg Listeniveau </a:t>
            </a:r>
            <a:r>
              <a:rPr lang="da-DK" altLang="da-DK" sz="900" b="0" noProof="1">
                <a:solidFill>
                  <a:schemeClr val="tx1"/>
                </a:solidFill>
                <a:latin typeface="+mn-lt"/>
                <a:cs typeface="Arial" panose="020B0604020202020204" pitchFamily="34" charset="0"/>
              </a:rPr>
              <a:t>for at gå frem i tekst-niveauer. For at gå tilbage i tekst-niveauer, brug </a:t>
            </a:r>
            <a:r>
              <a:rPr lang="da-DK" altLang="da-DK" sz="900" b="1" noProof="1">
                <a:solidFill>
                  <a:schemeClr val="tx1"/>
                </a:solidFill>
                <a:latin typeface="+mn-lt"/>
                <a:cs typeface="Arial" panose="020B0604020202020204" pitchFamily="34" charset="0"/>
              </a:rPr>
              <a:t>Formindsk Listeniveau</a:t>
            </a: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a:t>
            </a:r>
            <a:r>
              <a:rPr lang="da-DK" altLang="da-DK" sz="900" b="1" noProof="1">
                <a:solidFill>
                  <a:schemeClr val="tx1"/>
                </a:solidFill>
                <a:latin typeface="+mn-lt"/>
                <a:cs typeface="Arial" panose="020B0604020202020204" pitchFamily="34" charset="0"/>
              </a:rPr>
              <a:t>Punktopstilling</a:t>
            </a:r>
            <a:r>
              <a:rPr lang="da-DK" altLang="da-DK" sz="900" b="0" noProof="1">
                <a:solidFill>
                  <a:schemeClr val="tx1"/>
                </a:solidFill>
                <a:latin typeface="+mn-lt"/>
                <a:cs typeface="Arial" panose="020B0604020202020204" pitchFamily="34" charset="0"/>
              </a:rPr>
              <a: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Punktopstilling</a:t>
            </a:r>
            <a:r>
              <a:rPr lang="da-DK" altLang="da-DK" sz="900" b="0" noProof="1">
                <a:solidFill>
                  <a:schemeClr val="tx1"/>
                </a:solidFill>
                <a:latin typeface="+mn-lt"/>
                <a:cs typeface="Arial" panose="020B0604020202020204" pitchFamily="34" charset="0"/>
              </a:rPr>
              <a:t> knappen for at sætte korrekt punkttegn på igen.</a:t>
            </a: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Niveau 1-3 er til punktopstillinger.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4 er til mellemrubrikker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5 er til fremhævet tekst og citater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6 er ens med slide titel overskrift</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endParaRPr lang="da-DK" altLang="da-DK" sz="1400" b="0"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1400" b="0" noProof="1">
                <a:solidFill>
                  <a:srgbClr val="66BC84"/>
                </a:solidFill>
                <a:latin typeface="LFPressSansOffc dBold" panose="00000700000000000000" pitchFamily="2" charset="0"/>
                <a:cs typeface="Arial" panose="020B0604020202020204" pitchFamily="34" charset="0"/>
              </a:rPr>
              <a:t>Farver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Farverne findes under Brugerdefinerede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farver. Hhv. Mørk grøn, Grå, Rød og Ekstra Grøn inkl. 60% og 30% tintede udgaver.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Ekstra Grøn bruges til mellemrubrikker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4) og fremhævede tekster (Niveau 5).</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54926" y="1607606"/>
            <a:ext cx="3002126" cy="47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da-DK" sz="1400">
                <a:solidFill>
                  <a:srgbClr val="66BC84"/>
                </a:solidFill>
                <a:latin typeface="LFPressSansOffc dBold" panose="00000700000000000000" pitchFamily="2" charset="0"/>
                <a:cs typeface="Arial" panose="020B0604020202020204" pitchFamily="34" charset="0"/>
              </a:rPr>
              <a:t>Billeder</a:t>
            </a:r>
            <a:endParaRPr lang="da-DK" sz="1400" b="1"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sz="1400">
                <a:solidFill>
                  <a:srgbClr val="66BC84"/>
                </a:solidFill>
                <a:latin typeface="LFPressSansOffc dBold" panose="00000700000000000000" pitchFamily="2" charset="0"/>
                <a:cs typeface="Arial" panose="020B0604020202020204" pitchFamily="34" charset="0"/>
              </a:rPr>
              <a:t>Tabeller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Tabeldesign </a:t>
            </a:r>
            <a:r>
              <a:rPr lang="da-DK" altLang="da-DK" sz="900" b="0" noProof="1">
                <a:solidFill>
                  <a:schemeClr val="tx1"/>
                </a:solidFill>
                <a:latin typeface="+mn-lt"/>
                <a:cs typeface="Arial" panose="020B0604020202020204" pitchFamily="34" charset="0"/>
              </a:rPr>
              <a:t>vælg kun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Kolonneoverskrift</a:t>
            </a:r>
            <a:r>
              <a:rPr lang="da-DK" altLang="da-DK" sz="900" b="0" noProof="1">
                <a:solidFill>
                  <a:schemeClr val="tx1"/>
                </a:solidFill>
                <a:latin typeface="+mn-lt"/>
                <a:cs typeface="Arial" panose="020B0604020202020204" pitchFamily="34" charset="0"/>
              </a:rPr>
              <a:t>  og Lyst layout 1.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Fravælg den øverst kant.</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Ved tekststørrelse på 12 pkt sæt marginer til 0 mm, centrer tekst vertikalt og </a:t>
            </a:r>
            <a:r>
              <a:rPr lang="da-DK" altLang="da-DK" sz="900" b="1" noProof="1">
                <a:solidFill>
                  <a:schemeClr val="tx1"/>
                </a:solidFill>
                <a:latin typeface="+mn-lt"/>
                <a:cs typeface="Arial" panose="020B0604020202020204" pitchFamily="34" charset="0"/>
              </a:rPr>
              <a:t>Tabelrækkehøjde</a:t>
            </a:r>
            <a:r>
              <a:rPr lang="da-DK" altLang="da-DK" sz="900" b="0" noProof="1">
                <a:solidFill>
                  <a:schemeClr val="tx1"/>
                </a:solidFill>
                <a:latin typeface="+mn-lt"/>
                <a:cs typeface="Arial" panose="020B0604020202020204" pitchFamily="34" charset="0"/>
              </a:rPr>
              <a:t> til 0,78 cm i fanen </a:t>
            </a:r>
            <a:r>
              <a:rPr lang="da-DK" altLang="da-DK" sz="900" b="1" noProof="1">
                <a:solidFill>
                  <a:schemeClr val="tx1"/>
                </a:solidFill>
                <a:latin typeface="+mn-lt"/>
                <a:cs typeface="Arial" panose="020B0604020202020204" pitchFamily="34" charset="0"/>
              </a:rPr>
              <a:t>Layout </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sz="1400" b="0" i="0" u="none" strike="noStrike" kern="1200" cap="none" spc="0" normalizeH="0" baseline="0" noProof="0">
                <a:ln>
                  <a:noFill/>
                </a:ln>
                <a:solidFill>
                  <a:srgbClr val="66BC84"/>
                </a:solidFill>
                <a:effectLst/>
                <a:uLnTx/>
                <a:uFillTx/>
                <a:latin typeface="LFPressSansOffc dBold" panose="00000700000000000000" pitchFamily="2" charset="0"/>
                <a:ea typeface="+mn-ea"/>
                <a:cs typeface="Arial" panose="020B0604020202020204" pitchFamily="34" charset="0"/>
              </a:rPr>
              <a:t>Grafer</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mn-lt"/>
                <a:ea typeface="+mn-ea"/>
                <a:cs typeface="Arial" panose="020B0604020202020204" pitchFamily="34" charset="0"/>
              </a:rPr>
              <a:t>Kurvedigrammer</a:t>
            </a: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 fyldes med Mønsterudfyldning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og Diagonale striber: Brede opadgående.</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mn-lt"/>
                <a:ea typeface="+mn-ea"/>
                <a:cs typeface="Arial" panose="020B0604020202020204" pitchFamily="34" charset="0"/>
              </a:rPr>
              <a:t>Søjlediagrammers</a:t>
            </a: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 første 6 datasæt indfarves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automatisk korrekt ud fra de sidste 6 Temafarver.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Det 7. og frem skal indfarves manuelt.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Brug de røde farver, som defineret i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farvepaletten Brugerdefinerede farver.</a:t>
            </a: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23237" y="1607606"/>
            <a:ext cx="2829391" cy="45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1400">
                <a:solidFill>
                  <a:srgbClr val="66BC84"/>
                </a:solidFill>
                <a:latin typeface="LFPressSansOffc dBold" panose="00000700000000000000" pitchFamily="2" charset="0"/>
                <a:cs typeface="Arial" panose="020B0604020202020204" pitchFamily="34" charset="0"/>
              </a:rPr>
              <a:t>Slides &amp; layouts</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900" err="1">
                <a:solidFill>
                  <a:schemeClr val="tx1"/>
                </a:solidFill>
                <a:latin typeface="+mn-lt"/>
                <a:cs typeface="Arial" panose="020B0604020202020204" pitchFamily="34" charset="0"/>
              </a:rPr>
              <a:t>Klik</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på</a:t>
            </a:r>
            <a:r>
              <a:rPr lang="en-US" sz="900">
                <a:solidFill>
                  <a:schemeClr val="tx1"/>
                </a:solidFill>
                <a:latin typeface="+mn-lt"/>
                <a:cs typeface="Arial" panose="020B0604020202020204" pitchFamily="34" charset="0"/>
              </a:rPr>
              <a:t> </a:t>
            </a:r>
            <a:r>
              <a:rPr lang="en-US" sz="900" b="1">
                <a:solidFill>
                  <a:schemeClr val="tx1"/>
                </a:solidFill>
                <a:latin typeface="+mn-lt"/>
                <a:cs typeface="Arial" panose="020B0604020202020204" pitchFamily="34" charset="0"/>
              </a:rPr>
              <a:t>Ny slide </a:t>
            </a:r>
            <a:r>
              <a:rPr lang="en-US" sz="900" b="0" err="1">
                <a:solidFill>
                  <a:schemeClr val="tx1"/>
                </a:solidFill>
                <a:latin typeface="+mn-lt"/>
                <a:cs typeface="Arial" panose="020B0604020202020204" pitchFamily="34" charset="0"/>
              </a:rPr>
              <a:t>i</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fanen</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Hjem</a:t>
            </a:r>
            <a:r>
              <a:rPr lang="en-US" sz="900">
                <a:solidFill>
                  <a:schemeClr val="tx1"/>
                </a:solidFill>
                <a:latin typeface="+mn-lt"/>
                <a:cs typeface="Arial" panose="020B0604020202020204" pitchFamily="34" charset="0"/>
              </a:rPr>
              <a:t> for at </a:t>
            </a:r>
            <a:r>
              <a:rPr lang="en-US" sz="900" err="1">
                <a:solidFill>
                  <a:schemeClr val="tx1"/>
                </a:solidFill>
                <a:latin typeface="+mn-lt"/>
                <a:cs typeface="Arial" panose="020B0604020202020204" pitchFamily="34" charset="0"/>
              </a:rPr>
              <a:t>indsætte</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en</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ny</a:t>
            </a:r>
            <a:r>
              <a:rPr lang="en-US" sz="900">
                <a:solidFill>
                  <a:schemeClr val="tx1"/>
                </a:solidFill>
                <a:latin typeface="+mn-lt"/>
                <a:cs typeface="Arial" panose="020B0604020202020204" pitchFamily="34" charset="0"/>
              </a:rPr>
              <a:t> slide.</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900">
                <a:solidFill>
                  <a:schemeClr val="tx1"/>
                </a:solidFill>
                <a:latin typeface="+mn-lt"/>
                <a:cs typeface="Arial" panose="020B0604020202020204" pitchFamily="34" charset="0"/>
              </a:rPr>
              <a:t>Skift layout</a:t>
            </a:r>
            <a:br>
              <a:rPr lang="en-US" sz="900">
                <a:solidFill>
                  <a:schemeClr val="tx1"/>
                </a:solidFill>
                <a:latin typeface="+mn-lt"/>
                <a:cs typeface="Arial" panose="020B0604020202020204" pitchFamily="34" charset="0"/>
              </a:rPr>
            </a:br>
            <a:r>
              <a:rPr lang="en-US" sz="900" err="1">
                <a:solidFill>
                  <a:schemeClr val="tx1"/>
                </a:solidFill>
                <a:latin typeface="+mn-lt"/>
                <a:cs typeface="Arial" panose="020B0604020202020204" pitchFamily="34" charset="0"/>
              </a:rPr>
              <a:t>Klik</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på</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pilen</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ved</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siden</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af</a:t>
            </a:r>
            <a:r>
              <a:rPr lang="en-US" sz="900">
                <a:solidFill>
                  <a:schemeClr val="tx1"/>
                </a:solidFill>
                <a:latin typeface="+mn-lt"/>
                <a:cs typeface="Arial" panose="020B0604020202020204" pitchFamily="34" charset="0"/>
              </a:rPr>
              <a:t> </a:t>
            </a:r>
            <a:r>
              <a:rPr lang="en-US" sz="900" b="1">
                <a:solidFill>
                  <a:schemeClr val="tx1"/>
                </a:solidFill>
                <a:latin typeface="+mn-lt"/>
                <a:cs typeface="Arial" panose="020B0604020202020204" pitchFamily="34" charset="0"/>
              </a:rPr>
              <a:t>Layout</a:t>
            </a:r>
            <a:r>
              <a:rPr lang="en-US" sz="900">
                <a:solidFill>
                  <a:schemeClr val="tx1"/>
                </a:solidFill>
                <a:latin typeface="+mn-lt"/>
                <a:cs typeface="Arial" panose="020B0604020202020204" pitchFamily="34" charset="0"/>
              </a:rPr>
              <a:t> for at se </a:t>
            </a:r>
            <a:r>
              <a:rPr lang="en-US" sz="900" err="1">
                <a:solidFill>
                  <a:schemeClr val="tx1"/>
                </a:solidFill>
                <a:latin typeface="+mn-lt"/>
                <a:cs typeface="Arial" panose="020B0604020202020204" pitchFamily="34" charset="0"/>
              </a:rPr>
              <a:t>en</a:t>
            </a:r>
            <a:r>
              <a:rPr lang="en-US" sz="900">
                <a:solidFill>
                  <a:schemeClr val="tx1"/>
                </a:solidFill>
                <a:latin typeface="+mn-lt"/>
                <a:cs typeface="Arial" panose="020B0604020202020204" pitchFamily="34" charset="0"/>
              </a:rPr>
              <a:t> menu over </a:t>
            </a:r>
            <a:br>
              <a:rPr lang="en-US" sz="900">
                <a:solidFill>
                  <a:schemeClr val="tx1"/>
                </a:solidFill>
                <a:latin typeface="+mn-lt"/>
                <a:cs typeface="Arial" panose="020B0604020202020204" pitchFamily="34" charset="0"/>
              </a:rPr>
            </a:br>
            <a:r>
              <a:rPr lang="en-US" sz="900">
                <a:solidFill>
                  <a:schemeClr val="tx1"/>
                </a:solidFill>
                <a:latin typeface="+mn-lt"/>
                <a:cs typeface="Arial" panose="020B0604020202020204" pitchFamily="34" charset="0"/>
              </a:rPr>
              <a:t>de </a:t>
            </a:r>
            <a:r>
              <a:rPr lang="en-US" sz="900" err="1">
                <a:solidFill>
                  <a:schemeClr val="tx1"/>
                </a:solidFill>
                <a:latin typeface="+mn-lt"/>
                <a:cs typeface="Arial" panose="020B0604020202020204" pitchFamily="34" charset="0"/>
              </a:rPr>
              <a:t>mulige</a:t>
            </a:r>
            <a:r>
              <a:rPr lang="en-US" sz="900">
                <a:solidFill>
                  <a:schemeClr val="tx1"/>
                </a:solidFill>
                <a:latin typeface="+mn-lt"/>
                <a:cs typeface="Arial" panose="020B0604020202020204" pitchFamily="34" charset="0"/>
              </a:rPr>
              <a:t> slide layouts.</a:t>
            </a:r>
          </a:p>
          <a:p>
            <a:pPr eaLnBrk="1" hangingPunct="1">
              <a:lnSpc>
                <a:spcPct val="110000"/>
              </a:lnSpc>
              <a:spcAft>
                <a:spcPts val="600"/>
              </a:spcAft>
              <a:defRPr/>
            </a:pPr>
            <a:r>
              <a:rPr lang="en-US" sz="900" err="1">
                <a:solidFill>
                  <a:schemeClr val="tx1"/>
                </a:solidFill>
                <a:latin typeface="+mn-lt"/>
                <a:cs typeface="Arial" panose="020B0604020202020204" pitchFamily="34" charset="0"/>
              </a:rPr>
              <a:t>Nulstil</a:t>
            </a:r>
            <a:r>
              <a:rPr lang="en-US" sz="900">
                <a:solidFill>
                  <a:schemeClr val="tx1"/>
                </a:solidFill>
                <a:latin typeface="+mn-lt"/>
                <a:cs typeface="Arial" panose="020B0604020202020204" pitchFamily="34" charset="0"/>
              </a:rPr>
              <a:t> slide</a:t>
            </a:r>
            <a:br>
              <a:rPr lang="en-US" sz="900">
                <a:solidFill>
                  <a:schemeClr val="tx1"/>
                </a:solidFill>
                <a:latin typeface="+mn-lt"/>
                <a:cs typeface="Arial" panose="020B0604020202020204" pitchFamily="34" charset="0"/>
              </a:rPr>
            </a:br>
            <a:r>
              <a:rPr lang="en-US" sz="900" err="1">
                <a:solidFill>
                  <a:schemeClr val="tx1"/>
                </a:solidFill>
                <a:latin typeface="+mn-lt"/>
                <a:cs typeface="Arial" panose="020B0604020202020204" pitchFamily="34" charset="0"/>
              </a:rPr>
              <a:t>Klik</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på</a:t>
            </a:r>
            <a:r>
              <a:rPr lang="en-US" sz="900">
                <a:solidFill>
                  <a:schemeClr val="tx1"/>
                </a:solidFill>
                <a:latin typeface="+mn-lt"/>
                <a:cs typeface="Arial" panose="020B0604020202020204" pitchFamily="34" charset="0"/>
              </a:rPr>
              <a:t> </a:t>
            </a:r>
            <a:r>
              <a:rPr lang="en-US" sz="900" b="1" err="1">
                <a:solidFill>
                  <a:schemeClr val="tx1"/>
                </a:solidFill>
                <a:latin typeface="+mn-lt"/>
                <a:cs typeface="Arial" panose="020B0604020202020204" pitchFamily="34" charset="0"/>
              </a:rPr>
              <a:t>Nulstil</a:t>
            </a:r>
            <a:r>
              <a:rPr lang="en-US" sz="900">
                <a:solidFill>
                  <a:schemeClr val="tx1"/>
                </a:solidFill>
                <a:latin typeface="+mn-lt"/>
                <a:cs typeface="Arial" panose="020B0604020202020204" pitchFamily="34" charset="0"/>
              </a:rPr>
              <a:t> for at </a:t>
            </a:r>
            <a:r>
              <a:rPr lang="en-US" sz="900" err="1">
                <a:solidFill>
                  <a:schemeClr val="tx1"/>
                </a:solidFill>
                <a:latin typeface="+mn-lt"/>
                <a:cs typeface="Arial" panose="020B0604020202020204" pitchFamily="34" charset="0"/>
              </a:rPr>
              <a:t>nulstille</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placeringer</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størrelser</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og</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formatering</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på</a:t>
            </a:r>
            <a:r>
              <a:rPr lang="en-US" sz="900">
                <a:solidFill>
                  <a:schemeClr val="tx1"/>
                </a:solidFill>
                <a:latin typeface="+mn-lt"/>
                <a:cs typeface="Arial" panose="020B0604020202020204" pitchFamily="34" charset="0"/>
              </a:rPr>
              <a:t> alle </a:t>
            </a:r>
            <a:r>
              <a:rPr lang="en-US" sz="900" err="1">
                <a:solidFill>
                  <a:schemeClr val="tx1"/>
                </a:solidFill>
                <a:latin typeface="+mn-lt"/>
                <a:cs typeface="Arial" panose="020B0604020202020204" pitchFamily="34" charset="0"/>
              </a:rPr>
              <a:t>pladsholdere</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til</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deres</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oprindelige</a:t>
            </a:r>
            <a:r>
              <a:rPr lang="en-US" sz="900">
                <a:solidFill>
                  <a:schemeClr val="tx1"/>
                </a:solidFill>
                <a:latin typeface="+mn-lt"/>
                <a:cs typeface="Arial" panose="020B0604020202020204" pitchFamily="34" charset="0"/>
              </a:rPr>
              <a:t> </a:t>
            </a:r>
            <a:r>
              <a:rPr lang="en-US" sz="900" err="1">
                <a:solidFill>
                  <a:schemeClr val="tx1"/>
                </a:solidFill>
                <a:latin typeface="+mn-lt"/>
                <a:cs typeface="Arial" panose="020B0604020202020204" pitchFamily="34" charset="0"/>
              </a:rPr>
              <a:t>indstilling</a:t>
            </a:r>
            <a:r>
              <a:rPr lang="en-US" sz="900">
                <a:solidFill>
                  <a:schemeClr val="tx1"/>
                </a:solidFill>
                <a:latin typeface="+mn-lt"/>
                <a:cs typeface="Arial" panose="020B0604020202020204" pitchFamily="34" charset="0"/>
              </a:rPr>
              <a:t>.</a:t>
            </a:r>
            <a:r>
              <a:rPr lang="da-DK" altLang="da-DK" sz="900" b="0" noProof="1">
                <a:solidFill>
                  <a:schemeClr val="tx1"/>
                </a:solidFill>
                <a:latin typeface="+mn-lt"/>
                <a:cs typeface="Arial" panose="020B0604020202020204" pitchFamily="34" charset="0"/>
              </a:rPr>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sz="1400">
                <a:solidFill>
                  <a:srgbClr val="66BC84"/>
                </a:solidFill>
                <a:latin typeface="LFPressSansOffc dBold" panose="00000700000000000000" pitchFamily="2" charset="0"/>
                <a:cs typeface="Arial" panose="020B0604020202020204" pitchFamily="34" charset="0"/>
              </a:rPr>
              <a:t>Hjælpelinjer</a:t>
            </a:r>
            <a:endParaRPr lang="da-DK" sz="1400" b="1"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altLang="da-DK" sz="1400" b="0" noProof="1">
                <a:solidFill>
                  <a:srgbClr val="66BC84"/>
                </a:solidFill>
                <a:latin typeface="LFPressSansOffc dBold" panose="00000700000000000000" pitchFamily="2" charset="0"/>
                <a:cs typeface="Arial" panose="020B0604020202020204" pitchFamily="34" charset="0"/>
              </a:rPr>
              <a:t>Copy/paste indhold</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A3F53F2-4FC4-4AC7-9435-428F1F09478D}" type="datetime3">
              <a:rPr lang="da-DK" smtClean="0"/>
              <a:t>30.07.2025</a:t>
            </a:fld>
            <a:endParaRPr lang="da-DK"/>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a:t>Præsentationstitel</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48DC5DBC-59F1-8C39-A91C-EEE54E1C5493}"/>
              </a:ext>
            </a:extLst>
          </p:cNvPr>
          <p:cNvSpPr txBox="1">
            <a:spLocks/>
          </p:cNvSpPr>
          <p:nvPr userDrawn="1"/>
        </p:nvSpPr>
        <p:spPr>
          <a:xfrm>
            <a:off x="571500" y="774129"/>
            <a:ext cx="11283305" cy="657872"/>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4400" kern="1200" spc="-50" baseline="0">
                <a:solidFill>
                  <a:schemeClr val="tx2"/>
                </a:solidFill>
                <a:latin typeface="+mj-lt"/>
                <a:ea typeface="+mj-ea"/>
                <a:cs typeface="+mj-cs"/>
              </a:defRPr>
            </a:lvl1pPr>
          </a:lstStyle>
          <a:p>
            <a:r>
              <a:rPr lang="da-DK" sz="4000" spc="-100" baseline="0">
                <a:solidFill>
                  <a:schemeClr val="tx2"/>
                </a:solidFill>
              </a:rPr>
              <a:t>TIPS &amp; TRICKS - din brugerguide</a:t>
            </a:r>
          </a:p>
        </p:txBody>
      </p:sp>
      <p:pic>
        <p:nvPicPr>
          <p:cNvPr id="21" name="Billede 20" descr="Et billede, der indeholder diagram&#10;&#10;Automatisk genereret beskrivelse">
            <a:extLst>
              <a:ext uri="{FF2B5EF4-FFF2-40B4-BE49-F238E27FC236}">
                <a16:creationId xmlns:a16="http://schemas.microsoft.com/office/drawing/2014/main" id="{1EDAF855-5B58-56B3-B926-00FB0E223B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5687" y="1782078"/>
            <a:ext cx="274320" cy="434340"/>
          </a:xfrm>
          <a:prstGeom prst="rect">
            <a:avLst/>
          </a:prstGeom>
        </p:spPr>
      </p:pic>
      <p:pic>
        <p:nvPicPr>
          <p:cNvPr id="22" name="Billede 21">
            <a:extLst>
              <a:ext uri="{FF2B5EF4-FFF2-40B4-BE49-F238E27FC236}">
                <a16:creationId xmlns:a16="http://schemas.microsoft.com/office/drawing/2014/main" id="{5D12A722-029A-BC96-1174-EE72BA2F51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79564" y="2347138"/>
            <a:ext cx="457200" cy="142875"/>
          </a:xfrm>
          <a:prstGeom prst="rect">
            <a:avLst/>
          </a:prstGeom>
        </p:spPr>
      </p:pic>
      <p:pic>
        <p:nvPicPr>
          <p:cNvPr id="24" name="Billede 23">
            <a:extLst>
              <a:ext uri="{FF2B5EF4-FFF2-40B4-BE49-F238E27FC236}">
                <a16:creationId xmlns:a16="http://schemas.microsoft.com/office/drawing/2014/main" id="{8942B966-6BB9-5D09-8F56-968CCDA49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93762" y="2694960"/>
            <a:ext cx="382905" cy="142875"/>
          </a:xfrm>
          <a:prstGeom prst="rect">
            <a:avLst/>
          </a:prstGeom>
        </p:spPr>
      </p:pic>
      <p:pic>
        <p:nvPicPr>
          <p:cNvPr id="31" name="Billede 30" descr="Et billede, der indeholder diagram&#10;&#10;Automatisk genereret beskrivelse">
            <a:extLst>
              <a:ext uri="{FF2B5EF4-FFF2-40B4-BE49-F238E27FC236}">
                <a16:creationId xmlns:a16="http://schemas.microsoft.com/office/drawing/2014/main" id="{3AEAB7CF-695C-2BDA-8621-ACEE94A1CC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66177" y="2460400"/>
            <a:ext cx="257175" cy="154305"/>
          </a:xfrm>
          <a:prstGeom prst="rect">
            <a:avLst/>
          </a:prstGeom>
        </p:spPr>
      </p:pic>
      <p:pic>
        <p:nvPicPr>
          <p:cNvPr id="34" name="Billede 33">
            <a:extLst>
              <a:ext uri="{FF2B5EF4-FFF2-40B4-BE49-F238E27FC236}">
                <a16:creationId xmlns:a16="http://schemas.microsoft.com/office/drawing/2014/main" id="{3B8CEEC2-BC76-7931-F003-3C624F2DDC4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76511" y="1922054"/>
            <a:ext cx="302895" cy="177165"/>
          </a:xfrm>
          <a:prstGeom prst="rect">
            <a:avLst/>
          </a:prstGeom>
        </p:spPr>
      </p:pic>
      <p:pic>
        <p:nvPicPr>
          <p:cNvPr id="38" name="Billede 37">
            <a:extLst>
              <a:ext uri="{FF2B5EF4-FFF2-40B4-BE49-F238E27FC236}">
                <a16:creationId xmlns:a16="http://schemas.microsoft.com/office/drawing/2014/main" id="{ED3EF9D5-2896-8E46-FCDB-76F169F1F20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498186" y="1879800"/>
            <a:ext cx="188595" cy="211455"/>
          </a:xfrm>
          <a:prstGeom prst="rect">
            <a:avLst/>
          </a:prstGeom>
        </p:spPr>
      </p:pic>
      <p:pic>
        <p:nvPicPr>
          <p:cNvPr id="40" name="Billede 39" descr="Et billede, der indeholder diagram&#10;&#10;Automatisk genereret beskrivelse">
            <a:extLst>
              <a:ext uri="{FF2B5EF4-FFF2-40B4-BE49-F238E27FC236}">
                <a16:creationId xmlns:a16="http://schemas.microsoft.com/office/drawing/2014/main" id="{0AA0ABF7-97FB-07D4-A315-CDB37EDB50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62047" y="2208864"/>
            <a:ext cx="274320" cy="428625"/>
          </a:xfrm>
          <a:prstGeom prst="rect">
            <a:avLst/>
          </a:prstGeom>
        </p:spPr>
      </p:pic>
      <p:pic>
        <p:nvPicPr>
          <p:cNvPr id="42" name="Billede 41">
            <a:extLst>
              <a:ext uri="{FF2B5EF4-FFF2-40B4-BE49-F238E27FC236}">
                <a16:creationId xmlns:a16="http://schemas.microsoft.com/office/drawing/2014/main" id="{FB95B137-331B-450D-A8C3-C7336D30D1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6511" y="2919075"/>
            <a:ext cx="622269" cy="754190"/>
          </a:xfrm>
          <a:prstGeom prst="rect">
            <a:avLst/>
          </a:prstGeom>
        </p:spPr>
      </p:pic>
      <p:pic>
        <p:nvPicPr>
          <p:cNvPr id="44" name="Billede 43" descr="Et billede, der indeholder tekst, avis, skærmbillede&#10;&#10;Automatisk genereret beskrivelse">
            <a:extLst>
              <a:ext uri="{FF2B5EF4-FFF2-40B4-BE49-F238E27FC236}">
                <a16:creationId xmlns:a16="http://schemas.microsoft.com/office/drawing/2014/main" id="{B4766643-DD3D-FD07-EE34-D8630D287F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1500" y="3801895"/>
            <a:ext cx="2343150" cy="769335"/>
          </a:xfrm>
          <a:prstGeom prst="rect">
            <a:avLst/>
          </a:prstGeom>
        </p:spPr>
      </p:pic>
      <p:pic>
        <p:nvPicPr>
          <p:cNvPr id="46" name="Billede 45">
            <a:extLst>
              <a:ext uri="{FF2B5EF4-FFF2-40B4-BE49-F238E27FC236}">
                <a16:creationId xmlns:a16="http://schemas.microsoft.com/office/drawing/2014/main" id="{BFBF5147-EEAF-FD06-0FA8-0B64E32A3362}"/>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1534"/>
          <a:stretch/>
        </p:blipFill>
        <p:spPr>
          <a:xfrm>
            <a:off x="4354926" y="6029789"/>
            <a:ext cx="962088" cy="242857"/>
          </a:xfrm>
          <a:prstGeom prst="rect">
            <a:avLst/>
          </a:prstGeom>
        </p:spPr>
      </p:pic>
      <p:pic>
        <p:nvPicPr>
          <p:cNvPr id="48" name="Billede 47" descr="Et billede, der indeholder diagram&#10;&#10;Automatisk genereret beskrivelse">
            <a:extLst>
              <a:ext uri="{FF2B5EF4-FFF2-40B4-BE49-F238E27FC236}">
                <a16:creationId xmlns:a16="http://schemas.microsoft.com/office/drawing/2014/main" id="{80F63F5E-9EB8-071E-8957-61FF2C09572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965837" y="5126790"/>
            <a:ext cx="982980" cy="462915"/>
          </a:xfrm>
          <a:prstGeom prst="rect">
            <a:avLst/>
          </a:prstGeom>
        </p:spPr>
      </p:pic>
      <p:pic>
        <p:nvPicPr>
          <p:cNvPr id="50" name="Billede 49" descr="Et billede, der indeholder tekst&#10;&#10;Automatisk genereret beskrivelse">
            <a:extLst>
              <a:ext uri="{FF2B5EF4-FFF2-40B4-BE49-F238E27FC236}">
                <a16:creationId xmlns:a16="http://schemas.microsoft.com/office/drawing/2014/main" id="{1A2F8FB1-627C-C199-2D0D-665E2FF868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14380" y="3338233"/>
            <a:ext cx="1479128" cy="324371"/>
          </a:xfrm>
          <a:prstGeom prst="rect">
            <a:avLst/>
          </a:prstGeom>
        </p:spPr>
      </p:pic>
      <p:pic>
        <p:nvPicPr>
          <p:cNvPr id="52" name="Billede 51" descr="Et billede, der indeholder diagram&#10;&#10;Automatisk genereret beskrivelse">
            <a:extLst>
              <a:ext uri="{FF2B5EF4-FFF2-40B4-BE49-F238E27FC236}">
                <a16:creationId xmlns:a16="http://schemas.microsoft.com/office/drawing/2014/main" id="{0E4DE1B4-B015-EB4E-ADF9-1CE34B2CC2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60378" y="5972554"/>
            <a:ext cx="932156" cy="357326"/>
          </a:xfrm>
          <a:prstGeom prst="rect">
            <a:avLst/>
          </a:prstGeom>
        </p:spPr>
      </p:pic>
      <p:sp>
        <p:nvSpPr>
          <p:cNvPr id="53" name="Rectangle 18">
            <a:extLst>
              <a:ext uri="{FF2B5EF4-FFF2-40B4-BE49-F238E27FC236}">
                <a16:creationId xmlns:a16="http://schemas.microsoft.com/office/drawing/2014/main" id="{DFAB16EB-0FA9-2E76-E990-3D918B37D1D0}"/>
              </a:ext>
            </a:extLst>
          </p:cNvPr>
          <p:cNvSpPr/>
          <p:nvPr userDrawn="1"/>
        </p:nvSpPr>
        <p:spPr>
          <a:xfrm>
            <a:off x="4731444" y="6124281"/>
            <a:ext cx="591553" cy="1445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Billede 3" descr="Et billede, der indeholder diagram&#10;&#10;Automatisk genereret beskrivelse">
            <a:extLst>
              <a:ext uri="{FF2B5EF4-FFF2-40B4-BE49-F238E27FC236}">
                <a16:creationId xmlns:a16="http://schemas.microsoft.com/office/drawing/2014/main" id="{42C1D753-83A3-7F6A-2AD4-8B65622DD160}"/>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2277" t="14906" r="9540" b="51461"/>
          <a:stretch/>
        </p:blipFill>
        <p:spPr>
          <a:xfrm>
            <a:off x="6841008" y="4597774"/>
            <a:ext cx="952500" cy="377638"/>
          </a:xfrm>
          <a:prstGeom prst="rect">
            <a:avLst/>
          </a:prstGeom>
        </p:spPr>
      </p:pic>
      <p:pic>
        <p:nvPicPr>
          <p:cNvPr id="6" name="Billede 5" descr="Et billede, der indeholder diagram&#10;&#10;Automatisk genereret beskrivelse">
            <a:extLst>
              <a:ext uri="{FF2B5EF4-FFF2-40B4-BE49-F238E27FC236}">
                <a16:creationId xmlns:a16="http://schemas.microsoft.com/office/drawing/2014/main" id="{485B7E64-7CAE-F2D9-1403-B9203D25F62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89962" y="5007098"/>
            <a:ext cx="703546" cy="1334865"/>
          </a:xfrm>
          <a:prstGeom prst="rect">
            <a:avLst/>
          </a:prstGeom>
        </p:spPr>
      </p:pic>
    </p:spTree>
    <p:extLst>
      <p:ext uri="{BB962C8B-B14F-4D97-AF65-F5344CB8AC3E}">
        <p14:creationId xmlns:p14="http://schemas.microsoft.com/office/powerpoint/2010/main" val="237537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2"/>
        </a:solidFill>
        <a:effectLst/>
      </p:bgPr>
    </p:bg>
    <p:spTree>
      <p:nvGrpSpPr>
        <p:cNvPr id="1" name=""/>
        <p:cNvGrpSpPr/>
        <p:nvPr/>
      </p:nvGrpSpPr>
      <p:grpSpPr>
        <a:xfrm>
          <a:off x="0" y="0"/>
          <a:ext cx="0" cy="0"/>
          <a:chOff x="0" y="0"/>
          <a:chExt cx="0" cy="0"/>
        </a:xfrm>
      </p:grpSpPr>
      <p:sp>
        <p:nvSpPr>
          <p:cNvPr id="5" name="Do not use"/>
          <p:cNvSpPr txBox="1"/>
          <p:nvPr userDrawn="1"/>
        </p:nvSpPr>
        <p:spPr bwMode="white">
          <a:xfrm>
            <a:off x="430213" y="40968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latin typeface="+mn-lt"/>
              </a:rPr>
              <a:t>Hvis du ser andre </a:t>
            </a:r>
            <a:r>
              <a:rPr lang="da-DK" sz="4400" b="0" i="0" noProof="0">
                <a:solidFill>
                  <a:schemeClr val="bg1"/>
                </a:solidFill>
                <a:latin typeface="+mn-lt"/>
              </a:rPr>
              <a:t>layouts efter dette,</a:t>
            </a:r>
            <a:br>
              <a:rPr lang="da-DK" sz="4400" b="0" i="0" noProof="0">
                <a:solidFill>
                  <a:schemeClr val="bg1"/>
                </a:solidFill>
                <a:latin typeface="+mn-lt"/>
              </a:rPr>
            </a:br>
            <a:r>
              <a:rPr lang="da-DK" sz="4400" b="0" noProof="0">
                <a:solidFill>
                  <a:schemeClr val="bg1"/>
                </a:solidFill>
                <a:latin typeface="+mn-lt"/>
              </a:rPr>
              <a:t>brug dem ikke. Disse layouts </a:t>
            </a:r>
            <a:r>
              <a:rPr lang="da-DK" sz="4400" b="0" i="0" u="none" noProof="0">
                <a:solidFill>
                  <a:schemeClr val="bg1"/>
                </a:solidFill>
                <a:latin typeface="+mn-lt"/>
              </a:rPr>
              <a:t>tilhører ikke </a:t>
            </a:r>
            <a:br>
              <a:rPr lang="da-DK" sz="4400" b="0" i="0" u="none" noProof="0">
                <a:solidFill>
                  <a:schemeClr val="bg1"/>
                </a:solidFill>
                <a:latin typeface="+mn-lt"/>
              </a:rPr>
            </a:br>
            <a:r>
              <a:rPr lang="da-DK" sz="4400" b="0" i="0" u="none" noProof="0">
                <a:solidFill>
                  <a:schemeClr val="bg1"/>
                </a:solidFill>
                <a:latin typeface="+mn-lt"/>
              </a:rPr>
              <a:t>vores </a:t>
            </a:r>
            <a:r>
              <a:rPr lang="da-DK" sz="4400" b="0" i="0" u="none" noProof="1">
                <a:solidFill>
                  <a:schemeClr val="bg1"/>
                </a:solidFill>
                <a:latin typeface="+mn-lt"/>
              </a:rPr>
              <a:t>corporate </a:t>
            </a:r>
            <a:r>
              <a:rPr lang="da-DK" sz="4400" b="0" noProof="0">
                <a:solidFill>
                  <a:schemeClr val="bg1"/>
                </a:solidFill>
                <a:latin typeface="+mn-lt"/>
              </a:rPr>
              <a:t>skabelon.</a:t>
            </a:r>
            <a:br>
              <a:rPr lang="da-DK" sz="2800" b="0" noProof="0">
                <a:solidFill>
                  <a:schemeClr val="bg1"/>
                </a:solidFill>
                <a:latin typeface="+mn-lt"/>
              </a:rPr>
            </a:br>
            <a:br>
              <a:rPr lang="da-DK" sz="2800" b="0" noProof="0">
                <a:solidFill>
                  <a:schemeClr val="bg1"/>
                </a:solidFill>
                <a:latin typeface="+mn-lt"/>
              </a:rPr>
            </a:br>
            <a:endParaRPr lang="da-DK" sz="2800" b="0" noProof="0">
              <a:solidFill>
                <a:schemeClr val="bg1"/>
              </a:solidFill>
              <a:latin typeface="+mn-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348330" y="3261256"/>
            <a:ext cx="1036788" cy="1036788"/>
            <a:chOff x="6096000" y="4963130"/>
            <a:chExt cx="1456719" cy="1456719"/>
          </a:xfrm>
          <a:solidFill>
            <a:schemeClr val="bg2"/>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635000" y="2809824"/>
            <a:ext cx="11633930" cy="1785104"/>
          </a:xfrm>
          <a:prstGeom prst="rect">
            <a:avLst/>
          </a:prstGeom>
        </p:spPr>
        <p:txBody>
          <a:bodyPr wrap="square">
            <a:spAutoFit/>
          </a:bodyPr>
          <a:lstStyle/>
          <a:p>
            <a:pPr algn="l"/>
            <a:r>
              <a:rPr lang="da-DK" sz="10800" b="1" i="0" u="none" noProof="0">
                <a:solidFill>
                  <a:schemeClr val="bg2"/>
                </a:solidFill>
                <a:latin typeface="+mn-lt"/>
              </a:rPr>
              <a:t>Brug dem ikke</a:t>
            </a:r>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384167"/>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latin typeface="+mn-lt"/>
              </a:rPr>
              <a:t>Pga. PowerPoints standard Kopier/Indsæt funktionalitet </a:t>
            </a:r>
            <a:br>
              <a:rPr lang="da-DK" sz="2000" b="0" noProof="0" dirty="0">
                <a:solidFill>
                  <a:schemeClr val="bg1"/>
                </a:solidFill>
                <a:latin typeface="+mn-lt"/>
              </a:rPr>
            </a:br>
            <a:r>
              <a:rPr lang="da-DK" sz="2000" b="0" noProof="0" dirty="0">
                <a:solidFill>
                  <a:schemeClr val="bg1"/>
                </a:solidFill>
                <a:latin typeface="+mn-lt"/>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latin typeface="+mn-lt"/>
              </a:rPr>
              <a:t>OBS! Layouts efter dette kan indeholde potential fortrolig information.</a:t>
            </a:r>
            <a:br>
              <a:rPr lang="da-DK" sz="1800" b="0" noProof="0" dirty="0">
                <a:solidFill>
                  <a:schemeClr val="bg1"/>
                </a:solidFill>
                <a:latin typeface="+mn-lt"/>
              </a:rPr>
            </a:br>
            <a:endParaRPr lang="da-DK" sz="1800" b="0" noProof="0" dirty="0">
              <a:solidFill>
                <a:schemeClr val="bg1"/>
              </a:solidFill>
              <a:latin typeface="+mn-lt"/>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318EC90D-980B-416E-BF9A-85DEEA43DB65}" type="datetime3">
              <a:rPr lang="da-DK" smtClean="0"/>
              <a:t>30.07.2025</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r>
              <a:rPr lang="da-DK"/>
              <a:t>Præsentationstitel</a:t>
            </a:r>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1686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tx2"/>
                </a:solidFill>
              </a:defRPr>
            </a:lvl1pPr>
          </a:lstStyle>
          <a:p>
            <a:r>
              <a:rPr lang="da-DK" noProof="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tx2"/>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velessus</a:t>
            </a:r>
            <a:r>
              <a:rPr lang="da-DK" noProof="0"/>
              <a:t> assimil </a:t>
            </a:r>
            <a:r>
              <a:rPr lang="da-DK" noProof="0" err="1"/>
              <a:t>imeni</a:t>
            </a:r>
            <a:r>
              <a:rPr lang="da-DK" noProof="0"/>
              <a:t> </a:t>
            </a:r>
            <a:r>
              <a:rPr lang="da-DK" noProof="0" err="1"/>
              <a:t>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exceperum</a:t>
            </a:r>
            <a:r>
              <a:rPr lang="da-DK" noProof="0"/>
              <a:t> </a:t>
            </a:r>
            <a:r>
              <a:rPr lang="da-DK" noProof="0" err="1"/>
              <a:t>quenim</a:t>
            </a:r>
            <a:r>
              <a:rPr lang="da-DK" noProof="0"/>
              <a:t> </a:t>
            </a:r>
            <a:r>
              <a:rPr lang="da-DK" noProof="0" err="1"/>
              <a:t>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66993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B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1831271"/>
          </a:xfrm>
        </p:spPr>
        <p:txBody>
          <a:bodyPr>
            <a:noAutofit/>
          </a:bodyPr>
          <a:lstStyle>
            <a:lvl1pPr>
              <a:defRPr sz="7000">
                <a:solidFill>
                  <a:schemeClr val="tx2"/>
                </a:solidFill>
              </a:defRPr>
            </a:lvl1pPr>
          </a:lstStyle>
          <a:p>
            <a:r>
              <a:rPr lang="da-DK" noProof="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263653"/>
            <a:ext cx="5384800"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a:t>
            </a:r>
            <a:r>
              <a:rPr lang="da-DK" noProof="0"/>
              <a:t> sussimil </a:t>
            </a:r>
            <a:r>
              <a:rPr lang="da-DK" noProof="0" err="1"/>
              <a:t>imenihilibus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nimus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231265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C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746906"/>
          </a:xfrm>
        </p:spPr>
        <p:txBody>
          <a:bodyPr>
            <a:noAutofit/>
          </a:bodyPr>
          <a:lstStyle>
            <a:lvl1pPr>
              <a:defRPr sz="7000">
                <a:solidFill>
                  <a:schemeClr val="tx2"/>
                </a:solidFill>
              </a:defRPr>
            </a:lvl1pPr>
          </a:lstStyle>
          <a:p>
            <a:r>
              <a:rPr lang="da-DK" noProof="0"/>
              <a:t>Kort overskrift                      i to linjer — kan også bruges til stort citat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181814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C - Grøn baggrun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746906"/>
          </a:xfrm>
        </p:spPr>
        <p:txBody>
          <a:bodyPr>
            <a:noAutofit/>
          </a:bodyPr>
          <a:lstStyle>
            <a:lvl1pPr>
              <a:defRPr sz="7000">
                <a:solidFill>
                  <a:schemeClr val="bg1"/>
                </a:solidFill>
              </a:defRPr>
            </a:lvl1pPr>
          </a:lstStyle>
          <a:p>
            <a:r>
              <a:rPr lang="da-DK" noProof="0"/>
              <a:t>Kort overskrift                      i to linjer — kan også bruges til stort citat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a:solidFill>
                  <a:schemeClr val="bg1"/>
                </a:solidFill>
                <a:latin typeface="LFPressSansOffc dBold" panose="00000700000000000000" pitchFamily="2" charset="0"/>
              </a:rPr>
              <a:t>Landbrug &amp; Fødevarer</a:t>
            </a:r>
          </a:p>
        </p:txBody>
      </p:sp>
      <p:grpSp>
        <p:nvGrpSpPr>
          <p:cNvPr id="4" name="Group 3">
            <a:extLst>
              <a:ext uri="{FF2B5EF4-FFF2-40B4-BE49-F238E27FC236}">
                <a16:creationId xmlns:a16="http://schemas.microsoft.com/office/drawing/2014/main" id="{2A10B442-1073-EBAC-9232-04A505BE3912}"/>
              </a:ext>
            </a:extLst>
          </p:cNvPr>
          <p:cNvGrpSpPr/>
          <p:nvPr userDrawn="1"/>
        </p:nvGrpSpPr>
        <p:grpSpPr>
          <a:xfrm>
            <a:off x="10857361" y="5991228"/>
            <a:ext cx="762848" cy="433398"/>
            <a:chOff x="10857361" y="5991228"/>
            <a:chExt cx="762848" cy="433398"/>
          </a:xfrm>
        </p:grpSpPr>
        <p:sp>
          <p:nvSpPr>
            <p:cNvPr id="5" name="Freeform: Shape 4">
              <a:extLst>
                <a:ext uri="{FF2B5EF4-FFF2-40B4-BE49-F238E27FC236}">
                  <a16:creationId xmlns:a16="http://schemas.microsoft.com/office/drawing/2014/main" id="{6F4C641F-CA3D-F6F3-BDB3-3D1E1B197F15}"/>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6" name="Freeform: Shape 5">
              <a:extLst>
                <a:ext uri="{FF2B5EF4-FFF2-40B4-BE49-F238E27FC236}">
                  <a16:creationId xmlns:a16="http://schemas.microsoft.com/office/drawing/2014/main" id="{4CB8FD11-802A-0F7A-BB64-2502D62ABBB9}"/>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24241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med billede">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34589E-DBEF-F10A-B123-19B3462ED4F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a:t>Overskrift i en til tre linjer — </a:t>
            </a:r>
            <a:r>
              <a:rPr lang="da-DK" noProof="0" err="1"/>
              <a:t>breaker</a:t>
            </a:r>
            <a:r>
              <a:rPr lang="da-DK" noProof="0"/>
              <a:t> med billede</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velessus</a:t>
            </a:r>
            <a:r>
              <a:rPr lang="da-DK" noProof="0"/>
              <a:t> assimil </a:t>
            </a:r>
            <a:r>
              <a:rPr lang="da-DK" noProof="0" err="1"/>
              <a:t>imenihilibus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nimus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9" name="Picture Placeholder 8">
            <a:extLst>
              <a:ext uri="{FF2B5EF4-FFF2-40B4-BE49-F238E27FC236}">
                <a16:creationId xmlns:a16="http://schemas.microsoft.com/office/drawing/2014/main" id="{4C7D5A1B-444A-F49D-1D90-6E0E039EB041}"/>
              </a:ext>
            </a:extLst>
          </p:cNvPr>
          <p:cNvSpPr>
            <a:spLocks noGrp="1"/>
          </p:cNvSpPr>
          <p:nvPr>
            <p:ph type="pic" sz="quarter" idx="11" hasCustomPrompt="1"/>
          </p:nvPr>
        </p:nvSpPr>
        <p:spPr>
          <a:xfrm>
            <a:off x="0" y="0"/>
            <a:ext cx="6096000" cy="6858000"/>
          </a:xfrm>
          <a:noFill/>
        </p:spPr>
        <p:txBody>
          <a:bodyPr bIns="576000" anchor="ctr" anchorCtr="0">
            <a:noAutofit/>
          </a:bodyPr>
          <a:lstStyle>
            <a:lvl1pPr marL="0" indent="0" algn="ctr">
              <a:buNone/>
              <a:defRPr>
                <a:solidFill>
                  <a:schemeClr val="tx1"/>
                </a:solidFill>
              </a:defRPr>
            </a:lvl1pPr>
          </a:lstStyle>
          <a:p>
            <a:r>
              <a:rPr lang="da-DK"/>
              <a:t>Indsæt billede</a:t>
            </a:r>
          </a:p>
        </p:txBody>
      </p:sp>
      <p:pic>
        <p:nvPicPr>
          <p:cNvPr id="6" name="Graphic 5">
            <a:extLst>
              <a:ext uri="{FF2B5EF4-FFF2-40B4-BE49-F238E27FC236}">
                <a16:creationId xmlns:a16="http://schemas.microsoft.com/office/drawing/2014/main" id="{4CADE800-1B68-04FB-1A4D-A5DBDE2E2B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7361" y="5991228"/>
            <a:ext cx="763139" cy="433784"/>
          </a:xfrm>
          <a:prstGeom prst="rect">
            <a:avLst/>
          </a:prstGeom>
        </p:spPr>
      </p:pic>
    </p:spTree>
    <p:extLst>
      <p:ext uri="{BB962C8B-B14F-4D97-AF65-F5344CB8AC3E}">
        <p14:creationId xmlns:p14="http://schemas.microsoft.com/office/powerpoint/2010/main" val="30445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med tal -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a:t>Overskrift i en til tre linjer — </a:t>
            </a:r>
            <a:r>
              <a:rPr lang="da-DK" noProof="0" err="1"/>
              <a:t>breaker</a:t>
            </a:r>
            <a:r>
              <a:rPr lang="da-DK" noProof="0"/>
              <a:t> med stort tal</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velessus</a:t>
            </a:r>
            <a:r>
              <a:rPr lang="da-DK" noProof="0"/>
              <a:t> assimil </a:t>
            </a:r>
            <a:r>
              <a:rPr lang="da-DK" noProof="0" err="1"/>
              <a:t>imenihilibus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nimus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4" name="Text Placeholder 3">
            <a:extLst>
              <a:ext uri="{FF2B5EF4-FFF2-40B4-BE49-F238E27FC236}">
                <a16:creationId xmlns:a16="http://schemas.microsoft.com/office/drawing/2014/main" id="{A907FE6D-2AD2-9772-9089-D20F6C7AD117}"/>
              </a:ext>
            </a:extLst>
          </p:cNvPr>
          <p:cNvSpPr>
            <a:spLocks noGrp="1"/>
          </p:cNvSpPr>
          <p:nvPr>
            <p:ph type="body" sz="quarter" idx="11" hasCustomPrompt="1"/>
          </p:nvPr>
        </p:nvSpPr>
        <p:spPr>
          <a:xfrm>
            <a:off x="0" y="0"/>
            <a:ext cx="6096000" cy="6858000"/>
          </a:xfrm>
          <a:solidFill>
            <a:schemeClr val="accent4"/>
          </a:solidFill>
        </p:spPr>
        <p:txBody>
          <a:bodyPr lIns="0" tIns="0" rIns="144000" bIns="360000" anchor="ctr" anchorCtr="0">
            <a:noAutofit/>
          </a:bodyPr>
          <a:lstStyle>
            <a:lvl1pPr marL="0" indent="0" algn="ctr">
              <a:lnSpc>
                <a:spcPct val="100000"/>
              </a:lnSpc>
              <a:spcAft>
                <a:spcPts val="0"/>
              </a:spcAft>
              <a:buNone/>
              <a:defRPr sz="57000" b="1">
                <a:solidFill>
                  <a:schemeClr val="bg1"/>
                </a:solidFill>
                <a:latin typeface="LFPressSerifOffc" panose="00000500000000000000" pitchFamily="2" charset="0"/>
              </a:defRPr>
            </a:lvl1pPr>
          </a:lstStyle>
          <a:p>
            <a:pPr lvl="0"/>
            <a:r>
              <a:rPr lang="en-US"/>
              <a:t>0</a:t>
            </a:r>
          </a:p>
        </p:txBody>
      </p:sp>
    </p:spTree>
    <p:extLst>
      <p:ext uri="{BB962C8B-B14F-4D97-AF65-F5344CB8AC3E}">
        <p14:creationId xmlns:p14="http://schemas.microsoft.com/office/powerpoint/2010/main" val="9349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med tal - Grå">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a:t>Overskrift i en til tre linjer — </a:t>
            </a:r>
            <a:r>
              <a:rPr lang="da-DK" noProof="0" err="1"/>
              <a:t>breaker</a:t>
            </a:r>
            <a:r>
              <a:rPr lang="da-DK" noProof="0"/>
              <a:t> med stort tal</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a:t>Manchet i </a:t>
            </a:r>
            <a:r>
              <a:rPr lang="da-DK" noProof="0" err="1"/>
              <a:t>maks</a:t>
            </a:r>
            <a:r>
              <a:rPr lang="da-DK" noProof="0"/>
              <a:t> tre linjer </a:t>
            </a:r>
            <a:r>
              <a:rPr lang="da-DK" noProof="0" err="1"/>
              <a:t>nostrum</a:t>
            </a:r>
            <a:r>
              <a:rPr lang="da-DK" noProof="0"/>
              <a:t> </a:t>
            </a:r>
            <a:r>
              <a:rPr lang="da-DK" noProof="0" err="1"/>
              <a:t>que</a:t>
            </a:r>
            <a:r>
              <a:rPr lang="da-DK" noProof="0"/>
              <a:t> </a:t>
            </a:r>
            <a:r>
              <a:rPr lang="da-DK" noProof="0" err="1"/>
              <a:t>veria</a:t>
            </a:r>
            <a:r>
              <a:rPr lang="da-DK" noProof="0"/>
              <a:t> </a:t>
            </a:r>
            <a:r>
              <a:rPr lang="da-DK" noProof="0" err="1"/>
              <a:t>velessus</a:t>
            </a:r>
            <a:r>
              <a:rPr lang="da-DK" noProof="0"/>
              <a:t> assimil </a:t>
            </a:r>
            <a:r>
              <a:rPr lang="da-DK" noProof="0" err="1"/>
              <a:t>imenihilibus</a:t>
            </a:r>
            <a:r>
              <a:rPr lang="da-DK" noProof="0"/>
              <a:t> as </a:t>
            </a:r>
            <a:r>
              <a:rPr lang="da-DK" noProof="0" err="1"/>
              <a:t>ressum</a:t>
            </a:r>
            <a:r>
              <a:rPr lang="da-DK" noProof="0"/>
              <a:t> </a:t>
            </a:r>
            <a:r>
              <a:rPr lang="da-DK" noProof="0" err="1"/>
              <a:t>que</a:t>
            </a:r>
            <a:r>
              <a:rPr lang="da-DK" noProof="0"/>
              <a:t> </a:t>
            </a:r>
            <a:r>
              <a:rPr lang="da-DK" noProof="0" err="1"/>
              <a:t>repella</a:t>
            </a:r>
            <a:r>
              <a:rPr lang="da-DK" noProof="0"/>
              <a:t> </a:t>
            </a:r>
            <a:r>
              <a:rPr lang="da-DK" noProof="0" err="1"/>
              <a:t>borume</a:t>
            </a:r>
            <a:r>
              <a:rPr lang="da-DK" noProof="0"/>
              <a:t> </a:t>
            </a:r>
            <a:r>
              <a:rPr lang="da-DK" noProof="0" err="1"/>
              <a:t>nimus</a:t>
            </a:r>
            <a:r>
              <a:rPr lang="da-DK" noProof="0"/>
              <a:t> </a:t>
            </a:r>
            <a:r>
              <a:rPr lang="da-DK" noProof="0" err="1"/>
              <a:t>dolupta</a:t>
            </a:r>
            <a:r>
              <a:rPr lang="da-DK" noProof="0"/>
              <a:t> </a:t>
            </a:r>
            <a:r>
              <a:rPr lang="da-DK" noProof="0" err="1"/>
              <a:t>tquam</a:t>
            </a:r>
            <a:r>
              <a:rPr lang="da-DK" noProof="0"/>
              <a:t> </a:t>
            </a:r>
            <a:r>
              <a:rPr lang="da-DK" noProof="0" err="1"/>
              <a:t>nate</a:t>
            </a:r>
            <a:r>
              <a:rPr lang="da-DK" noProof="0"/>
              <a:t> </a:t>
            </a:r>
            <a:r>
              <a:rPr lang="da-DK" noProof="0" err="1"/>
              <a:t>niminciis</a:t>
            </a:r>
            <a:r>
              <a:rPr lang="da-DK" noProof="0"/>
              <a:t> </a:t>
            </a:r>
            <a:r>
              <a:rPr lang="da-DK" noProof="0" err="1"/>
              <a:t>accaeserum</a:t>
            </a:r>
            <a:r>
              <a:rPr lang="da-DK" noProof="0"/>
              <a:t>.</a:t>
            </a:r>
          </a:p>
        </p:txBody>
      </p:sp>
      <p:sp>
        <p:nvSpPr>
          <p:cNvPr id="4" name="Text Placeholder 3">
            <a:extLst>
              <a:ext uri="{FF2B5EF4-FFF2-40B4-BE49-F238E27FC236}">
                <a16:creationId xmlns:a16="http://schemas.microsoft.com/office/drawing/2014/main" id="{A907FE6D-2AD2-9772-9089-D20F6C7AD117}"/>
              </a:ext>
            </a:extLst>
          </p:cNvPr>
          <p:cNvSpPr>
            <a:spLocks noGrp="1"/>
          </p:cNvSpPr>
          <p:nvPr>
            <p:ph type="body" sz="quarter" idx="11" hasCustomPrompt="1"/>
          </p:nvPr>
        </p:nvSpPr>
        <p:spPr>
          <a:xfrm>
            <a:off x="0" y="0"/>
            <a:ext cx="6096000" cy="6858000"/>
          </a:xfrm>
          <a:solidFill>
            <a:schemeClr val="bg1"/>
          </a:solidFill>
        </p:spPr>
        <p:txBody>
          <a:bodyPr lIns="0" tIns="0" rIns="144000" bIns="360000" anchor="ctr" anchorCtr="0">
            <a:noAutofit/>
          </a:bodyPr>
          <a:lstStyle>
            <a:lvl1pPr marL="0" indent="0" algn="ctr">
              <a:lnSpc>
                <a:spcPct val="100000"/>
              </a:lnSpc>
              <a:spcAft>
                <a:spcPts val="0"/>
              </a:spcAft>
              <a:buNone/>
              <a:defRPr sz="57000" b="1">
                <a:solidFill>
                  <a:schemeClr val="tx2"/>
                </a:solidFill>
                <a:latin typeface="LFPressSerifOffc" panose="00000500000000000000" pitchFamily="2" charset="0"/>
              </a:defRPr>
            </a:lvl1pPr>
          </a:lstStyle>
          <a:p>
            <a:pPr lvl="0"/>
            <a:r>
              <a:rPr lang="en-US"/>
              <a:t>0</a:t>
            </a:r>
          </a:p>
        </p:txBody>
      </p:sp>
    </p:spTree>
    <p:extLst>
      <p:ext uri="{BB962C8B-B14F-4D97-AF65-F5344CB8AC3E}">
        <p14:creationId xmlns:p14="http://schemas.microsoft.com/office/powerpoint/2010/main" val="31032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B7343-A14E-37BF-1624-E57F696FA817}"/>
              </a:ext>
            </a:extLst>
          </p:cNvPr>
          <p:cNvSpPr>
            <a:spLocks noGrp="1"/>
          </p:cNvSpPr>
          <p:nvPr>
            <p:ph type="title"/>
          </p:nvPr>
        </p:nvSpPr>
        <p:spPr>
          <a:xfrm>
            <a:off x="571500" y="836613"/>
            <a:ext cx="11049000" cy="1046440"/>
          </a:xfrm>
          <a:prstGeom prst="rect">
            <a:avLst/>
          </a:prstGeom>
        </p:spPr>
        <p:txBody>
          <a:bodyPr vert="horz" lIns="0" tIns="0" rIns="0" bIns="0" rtlCol="0" anchor="t" anchorCtr="0">
            <a:noAutofit/>
          </a:bodyPr>
          <a:lstStyle/>
          <a:p>
            <a:r>
              <a:rPr lang="da-DK" noProof="0"/>
              <a:t>Klik for at redigere titeltypografien i masteren</a:t>
            </a:r>
          </a:p>
        </p:txBody>
      </p:sp>
      <p:sp>
        <p:nvSpPr>
          <p:cNvPr id="3" name="Text Placeholder 2">
            <a:extLst>
              <a:ext uri="{FF2B5EF4-FFF2-40B4-BE49-F238E27FC236}">
                <a16:creationId xmlns:a16="http://schemas.microsoft.com/office/drawing/2014/main" id="{ABA05A28-EA63-BF77-879A-0A25A4C284C0}"/>
              </a:ext>
            </a:extLst>
          </p:cNvPr>
          <p:cNvSpPr>
            <a:spLocks noGrp="1"/>
          </p:cNvSpPr>
          <p:nvPr>
            <p:ph type="body" idx="1"/>
          </p:nvPr>
        </p:nvSpPr>
        <p:spPr>
          <a:xfrm>
            <a:off x="571499" y="2276475"/>
            <a:ext cx="11049001" cy="3502025"/>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A3970858-747F-383F-1168-68A5FD013F9D}"/>
              </a:ext>
            </a:extLst>
          </p:cNvPr>
          <p:cNvSpPr>
            <a:spLocks noGrp="1"/>
          </p:cNvSpPr>
          <p:nvPr>
            <p:ph type="dt" sz="half" idx="2"/>
          </p:nvPr>
        </p:nvSpPr>
        <p:spPr>
          <a:xfrm>
            <a:off x="6235700" y="6296789"/>
            <a:ext cx="1608138" cy="153888"/>
          </a:xfrm>
          <a:prstGeom prst="rect">
            <a:avLst/>
          </a:prstGeom>
        </p:spPr>
        <p:txBody>
          <a:bodyPr vert="horz" wrap="square" lIns="0" tIns="0" rIns="0" bIns="0" rtlCol="0" anchor="t" anchorCtr="0">
            <a:spAutoFit/>
          </a:bodyPr>
          <a:lstStyle>
            <a:lvl1pPr algn="l">
              <a:defRPr sz="1000">
                <a:solidFill>
                  <a:schemeClr val="tx1"/>
                </a:solidFill>
              </a:defRPr>
            </a:lvl1pPr>
          </a:lstStyle>
          <a:p>
            <a:fld id="{1255FD78-C43A-4BFC-A125-599C5504E2CB}" type="datetime2">
              <a:rPr lang="da-DK" smtClean="0"/>
              <a:t>30. juli 2025</a:t>
            </a:fld>
            <a:endParaRPr lang="da-DK"/>
          </a:p>
        </p:txBody>
      </p:sp>
      <p:sp>
        <p:nvSpPr>
          <p:cNvPr id="5" name="Footer Placeholder 4">
            <a:extLst>
              <a:ext uri="{FF2B5EF4-FFF2-40B4-BE49-F238E27FC236}">
                <a16:creationId xmlns:a16="http://schemas.microsoft.com/office/drawing/2014/main" id="{5A797C98-FCD5-6414-660E-A6F1A1411311}"/>
              </a:ext>
            </a:extLst>
          </p:cNvPr>
          <p:cNvSpPr>
            <a:spLocks noGrp="1"/>
          </p:cNvSpPr>
          <p:nvPr>
            <p:ph type="ftr" sz="quarter" idx="3"/>
          </p:nvPr>
        </p:nvSpPr>
        <p:spPr>
          <a:xfrm>
            <a:off x="2459038" y="6295272"/>
            <a:ext cx="3497262"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da-DK"/>
          </a:p>
        </p:txBody>
      </p:sp>
      <p:sp>
        <p:nvSpPr>
          <p:cNvPr id="6" name="Slide Number Placeholder 5">
            <a:extLst>
              <a:ext uri="{FF2B5EF4-FFF2-40B4-BE49-F238E27FC236}">
                <a16:creationId xmlns:a16="http://schemas.microsoft.com/office/drawing/2014/main" id="{645B95C5-DFD0-E996-A578-B92EA7F5A695}"/>
              </a:ext>
            </a:extLst>
          </p:cNvPr>
          <p:cNvSpPr>
            <a:spLocks noGrp="1"/>
          </p:cNvSpPr>
          <p:nvPr>
            <p:ph type="sldNum" sz="quarter" idx="4"/>
          </p:nvPr>
        </p:nvSpPr>
        <p:spPr>
          <a:xfrm>
            <a:off x="571499" y="6295272"/>
            <a:ext cx="1608139" cy="153888"/>
          </a:xfrm>
          <a:prstGeom prst="rect">
            <a:avLst/>
          </a:prstGeom>
        </p:spPr>
        <p:txBody>
          <a:bodyPr vert="horz" wrap="square" lIns="0" tIns="0" rIns="0" bIns="0" rtlCol="0" anchor="t" anchorCtr="0">
            <a:spAutoFit/>
          </a:bodyPr>
          <a:lstStyle>
            <a:lvl1pPr algn="l">
              <a:defRPr sz="1000">
                <a:solidFill>
                  <a:schemeClr val="tx1"/>
                </a:solidFill>
              </a:defRPr>
            </a:lvl1pPr>
          </a:lstStyle>
          <a:p>
            <a:r>
              <a:rPr lang="da-DK"/>
              <a:t>Side </a:t>
            </a:r>
            <a:fld id="{855F907D-1812-4146-A530-318126756F5D}" type="slidenum">
              <a:rPr lang="da-DK" smtClean="0"/>
              <a:pPr/>
              <a:t>‹nr.›</a:t>
            </a:fld>
            <a:endParaRPr lang="da-DK"/>
          </a:p>
        </p:txBody>
      </p:sp>
      <p:pic>
        <p:nvPicPr>
          <p:cNvPr id="7" name="Graphic 7">
            <a:extLst>
              <a:ext uri="{FF2B5EF4-FFF2-40B4-BE49-F238E27FC236}">
                <a16:creationId xmlns:a16="http://schemas.microsoft.com/office/drawing/2014/main" id="{F0235FF7-B0E2-A4C8-88B3-F5CF3CF255C2}"/>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28838573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8" r:id="rId16"/>
    <p:sldLayoutId id="2147483679" r:id="rId17"/>
    <p:sldLayoutId id="2147483669" r:id="rId18"/>
    <p:sldLayoutId id="2147483676" r:id="rId19"/>
    <p:sldLayoutId id="2147483670" r:id="rId20"/>
    <p:sldLayoutId id="2147483671" r:id="rId21"/>
    <p:sldLayoutId id="2147483672" r:id="rId22"/>
    <p:sldLayoutId id="2147483673" r:id="rId23"/>
    <p:sldLayoutId id="2147483675" r:id="rId24"/>
    <p:sldLayoutId id="2147483677" r:id="rId25"/>
    <p:sldLayoutId id="2147483678" r:id="rId26"/>
  </p:sldLayoutIdLst>
  <p:hf sldNum="0" hdr="0" ftr="0" dt="0"/>
  <p:txStyles>
    <p:titleStyle>
      <a:lvl1pPr algn="l" defTabSz="914400" rtl="0" eaLnBrk="1" latinLnBrk="0" hangingPunct="1">
        <a:lnSpc>
          <a:spcPct val="85000"/>
        </a:lnSpc>
        <a:spcBef>
          <a:spcPct val="0"/>
        </a:spcBef>
        <a:buNone/>
        <a:defRPr sz="4000" kern="1200" spc="70" baseline="0">
          <a:solidFill>
            <a:schemeClr val="tx2"/>
          </a:solidFill>
          <a:latin typeface="+mj-lt"/>
          <a:ea typeface="+mj-ea"/>
          <a:cs typeface="+mj-cs"/>
        </a:defRPr>
      </a:lvl1pPr>
    </p:titleStyle>
    <p:bodyStyle>
      <a:lvl1pPr marL="288000" indent="-288000" algn="l" defTabSz="914400" rtl="0" eaLnBrk="1" latinLnBrk="0" hangingPunct="1">
        <a:lnSpc>
          <a:spcPts val="2000"/>
        </a:lnSpc>
        <a:spcBef>
          <a:spcPts val="0"/>
        </a:spcBef>
        <a:spcAft>
          <a:spcPts val="2000"/>
        </a:spcAft>
        <a:buClrTx/>
        <a:buFont typeface="Courier New" panose="02070309020205020404" pitchFamily="49" charset="0"/>
        <a:buChar char="o"/>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60" userDrawn="1">
          <p15:clr>
            <a:srgbClr val="F26B43"/>
          </p15:clr>
        </p15:guide>
        <p15:guide id="4" pos="1373" userDrawn="1">
          <p15:clr>
            <a:srgbClr val="F26B43"/>
          </p15:clr>
        </p15:guide>
        <p15:guide id="5" pos="1549" userDrawn="1">
          <p15:clr>
            <a:srgbClr val="F26B43"/>
          </p15:clr>
        </p15:guide>
        <p15:guide id="6" pos="2562" userDrawn="1">
          <p15:clr>
            <a:srgbClr val="F26B43"/>
          </p15:clr>
        </p15:guide>
        <p15:guide id="7" pos="2738" userDrawn="1">
          <p15:clr>
            <a:srgbClr val="F26B43"/>
          </p15:clr>
        </p15:guide>
        <p15:guide id="8" pos="3752" userDrawn="1">
          <p15:clr>
            <a:srgbClr val="F26B43"/>
          </p15:clr>
        </p15:guide>
        <p15:guide id="9" pos="3928" userDrawn="1">
          <p15:clr>
            <a:srgbClr val="F26B43"/>
          </p15:clr>
        </p15:guide>
        <p15:guide id="10" pos="4941" userDrawn="1">
          <p15:clr>
            <a:srgbClr val="F26B43"/>
          </p15:clr>
        </p15:guide>
        <p15:guide id="11" pos="5117" userDrawn="1">
          <p15:clr>
            <a:srgbClr val="F26B43"/>
          </p15:clr>
        </p15:guide>
        <p15:guide id="12" pos="6130" userDrawn="1">
          <p15:clr>
            <a:srgbClr val="F26B43"/>
          </p15:clr>
        </p15:guide>
        <p15:guide id="13" pos="6306" userDrawn="1">
          <p15:clr>
            <a:srgbClr val="F26B43"/>
          </p15:clr>
        </p15:guide>
        <p15:guide id="14" pos="7320" userDrawn="1">
          <p15:clr>
            <a:srgbClr val="F26B43"/>
          </p15:clr>
        </p15:guide>
        <p15:guide id="15" orient="horz" userDrawn="1">
          <p15:clr>
            <a:srgbClr val="F26B43"/>
          </p15:clr>
        </p15:guide>
        <p15:guide id="16" orient="horz" pos="4320" userDrawn="1">
          <p15:clr>
            <a:srgbClr val="F26B43"/>
          </p15:clr>
        </p15:guide>
        <p15:guide id="17" orient="horz" pos="527" userDrawn="1">
          <p15:clr>
            <a:srgbClr val="F26B43"/>
          </p15:clr>
        </p15:guide>
        <p15:guide id="18" orient="horz" pos="3640" userDrawn="1">
          <p15:clr>
            <a:srgbClr val="F26B43"/>
          </p15:clr>
        </p15:guide>
        <p15:guide id="19" orient="horz" pos="1434" userDrawn="1">
          <p15:clr>
            <a:srgbClr val="F26B43"/>
          </p15:clr>
        </p15:guide>
        <p15:guide id="20" orient="horz" pos="709" userDrawn="1">
          <p15:clr>
            <a:srgbClr val="F26B43"/>
          </p15:clr>
        </p15:guide>
        <p15:guide id="21"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2.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3.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7.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8.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21.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3.sv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6.svg"/><Relationship Id="rId9" Type="http://schemas.openxmlformats.org/officeDocument/2006/relationships/image" Target="../media/image3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6.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5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502FE-B0F0-FB7E-3121-B5CC5FAFA63A}"/>
              </a:ext>
            </a:extLst>
          </p:cNvPr>
          <p:cNvSpPr>
            <a:spLocks noGrp="1"/>
          </p:cNvSpPr>
          <p:nvPr>
            <p:ph type="title"/>
          </p:nvPr>
        </p:nvSpPr>
        <p:spPr>
          <a:xfrm>
            <a:off x="571500" y="1657814"/>
            <a:ext cx="10795310" cy="1617593"/>
          </a:xfrm>
        </p:spPr>
        <p:txBody>
          <a:bodyPr/>
          <a:lstStyle/>
          <a:p>
            <a:r>
              <a:rPr lang="da-DK" sz="6600" dirty="0"/>
              <a:t>Undersøgelse om tilberedning af grisekød</a:t>
            </a:r>
          </a:p>
        </p:txBody>
      </p:sp>
      <p:sp>
        <p:nvSpPr>
          <p:cNvPr id="3" name="Text Placeholder 2">
            <a:extLst>
              <a:ext uri="{FF2B5EF4-FFF2-40B4-BE49-F238E27FC236}">
                <a16:creationId xmlns:a16="http://schemas.microsoft.com/office/drawing/2014/main" id="{EE0411A4-FA7B-4497-7DB7-F47172D3CDED}"/>
              </a:ext>
            </a:extLst>
          </p:cNvPr>
          <p:cNvSpPr>
            <a:spLocks noGrp="1"/>
          </p:cNvSpPr>
          <p:nvPr>
            <p:ph type="body" sz="quarter" idx="10"/>
          </p:nvPr>
        </p:nvSpPr>
        <p:spPr>
          <a:xfrm>
            <a:off x="571500" y="4142678"/>
            <a:ext cx="5384800" cy="756617"/>
          </a:xfrm>
        </p:spPr>
        <p:txBody>
          <a:bodyPr/>
          <a:lstStyle/>
          <a:p>
            <a:r>
              <a:rPr lang="da-DK" dirty="0"/>
              <a:t>December 2024</a:t>
            </a:r>
          </a:p>
        </p:txBody>
      </p:sp>
      <p:pic>
        <p:nvPicPr>
          <p:cNvPr id="5" name="Billede 4" descr="Et billede, der indeholder tekst, Font/skrifttype, Grafik, skærmbillede&#10;&#10;Automatisk genereret beskrivelse">
            <a:extLst>
              <a:ext uri="{FF2B5EF4-FFF2-40B4-BE49-F238E27FC236}">
                <a16:creationId xmlns:a16="http://schemas.microsoft.com/office/drawing/2014/main" id="{96694AB2-7065-A1C0-4771-8571EAEC5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457" y="6081132"/>
            <a:ext cx="1948329" cy="517315"/>
          </a:xfrm>
          <a:prstGeom prst="rect">
            <a:avLst/>
          </a:prstGeom>
        </p:spPr>
      </p:pic>
      <p:sp>
        <p:nvSpPr>
          <p:cNvPr id="4" name="Rektangel 3">
            <a:extLst>
              <a:ext uri="{FF2B5EF4-FFF2-40B4-BE49-F238E27FC236}">
                <a16:creationId xmlns:a16="http://schemas.microsoft.com/office/drawing/2014/main" id="{4939B76E-8A56-21A3-069A-84F1C016B79A}"/>
              </a:ext>
            </a:extLst>
          </p:cNvPr>
          <p:cNvSpPr/>
          <p:nvPr/>
        </p:nvSpPr>
        <p:spPr>
          <a:xfrm>
            <a:off x="513707" y="5938463"/>
            <a:ext cx="3575407" cy="482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37D3B1A5-B84B-A8AE-78AD-B1F049F7A607}"/>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bg1"/>
                </a:solidFill>
              </a:rPr>
              <a:t>Landbrug &amp; Fødevarer</a:t>
            </a:r>
          </a:p>
        </p:txBody>
      </p:sp>
    </p:spTree>
    <p:extLst>
      <p:ext uri="{BB962C8B-B14F-4D97-AF65-F5344CB8AC3E}">
        <p14:creationId xmlns:p14="http://schemas.microsoft.com/office/powerpoint/2010/main" val="358067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2DE04B2-55DB-5EE3-6133-5FE72DB9AEB0}"/>
              </a:ext>
            </a:extLst>
          </p:cNvPr>
          <p:cNvSpPr>
            <a:spLocks noGrp="1"/>
          </p:cNvSpPr>
          <p:nvPr>
            <p:ph type="title"/>
          </p:nvPr>
        </p:nvSpPr>
        <p:spPr/>
        <p:txBody>
          <a:bodyPr/>
          <a:lstStyle/>
          <a:p>
            <a:r>
              <a:rPr lang="da-DK" sz="2400" b="1" dirty="0">
                <a:solidFill>
                  <a:srgbClr val="005521"/>
                </a:solidFill>
              </a:rPr>
              <a:t>Kylling er den kødtype, som </a:t>
            </a:r>
            <a:r>
              <a:rPr lang="da-DK" sz="2400" b="1">
                <a:solidFill>
                  <a:srgbClr val="005521"/>
                </a:solidFill>
              </a:rPr>
              <a:t>spises hyppigst. </a:t>
            </a:r>
            <a:r>
              <a:rPr lang="da-DK" sz="2400" b="1" dirty="0">
                <a:solidFill>
                  <a:srgbClr val="005521"/>
                </a:solidFill>
              </a:rPr>
              <a:t>Syv ud af ti spiser grisekød </a:t>
            </a:r>
            <a:r>
              <a:rPr lang="da-DK" sz="2400" b="1" dirty="0"/>
              <a:t>ugentligt, mens hver tiende spiser det sjældnere eller aldrig.</a:t>
            </a:r>
            <a:br>
              <a:rPr lang="da-DK" sz="2400" b="1" dirty="0"/>
            </a:br>
            <a:br>
              <a:rPr lang="da-DK" sz="2400" dirty="0"/>
            </a:br>
            <a:endParaRPr lang="da-DK" sz="2400" dirty="0"/>
          </a:p>
        </p:txBody>
      </p:sp>
      <p:graphicFrame>
        <p:nvGraphicFramePr>
          <p:cNvPr id="2" name="Diagram1">
            <a:extLst>
              <a:ext uri="{FF2B5EF4-FFF2-40B4-BE49-F238E27FC236}">
                <a16:creationId xmlns:a16="http://schemas.microsoft.com/office/drawing/2014/main" id="{D5540E44-38D9-0194-D191-B2E3FFC20387}"/>
              </a:ext>
            </a:extLst>
          </p:cNvPr>
          <p:cNvGraphicFramePr/>
          <p:nvPr>
            <p:extLst>
              <p:ext uri="{D42A27DB-BD31-4B8C-83A1-F6EECF244321}">
                <p14:modId xmlns:p14="http://schemas.microsoft.com/office/powerpoint/2010/main" val="1994380054"/>
              </p:ext>
            </p:extLst>
          </p:nvPr>
        </p:nvGraphicFramePr>
        <p:xfrm>
          <a:off x="540000" y="2411999"/>
          <a:ext cx="11112001" cy="3536737"/>
        </p:xfrm>
        <a:graphic>
          <a:graphicData uri="http://schemas.openxmlformats.org/drawingml/2006/chart">
            <c:chart xmlns:c="http://schemas.openxmlformats.org/drawingml/2006/chart" xmlns:r="http://schemas.openxmlformats.org/officeDocument/2006/relationships" r:id="rId3"/>
          </a:graphicData>
        </a:graphic>
      </p:graphicFrame>
      <p:sp>
        <p:nvSpPr>
          <p:cNvPr id="4" name="Base">
            <a:extLst>
              <a:ext uri="{FF2B5EF4-FFF2-40B4-BE49-F238E27FC236}">
                <a16:creationId xmlns:a16="http://schemas.microsoft.com/office/drawing/2014/main" id="{64891739-222C-80B8-B3D1-40B81CA9CBA8}"/>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rPr>
              <a:t>Voxmeter for Landbrug &amp; Fødevarer, december 2024. Base: 1575 </a:t>
            </a:r>
            <a:r>
              <a:rPr lang="da-DK" sz="800" dirty="0">
                <a:solidFill>
                  <a:srgbClr val="32322D"/>
                </a:solidFill>
              </a:rPr>
              <a:t>(laver mad minimum én dag om ugen og spiser kød)</a:t>
            </a:r>
            <a:endParaRPr kumimoji="0" lang="da-DK" sz="800" b="0" i="0" u="none" strike="noStrike" kern="1200" cap="none" spc="0" normalizeH="0" baseline="0" noProof="0" dirty="0">
              <a:ln>
                <a:noFill/>
              </a:ln>
              <a:solidFill>
                <a:srgbClr val="32322D"/>
              </a:solidFill>
              <a:effectLst/>
              <a:uLnTx/>
              <a:uFillTx/>
            </a:endParaRPr>
          </a:p>
        </p:txBody>
      </p:sp>
      <p:sp>
        <p:nvSpPr>
          <p:cNvPr id="5" name="Spørgsmålstekst">
            <a:extLst>
              <a:ext uri="{FF2B5EF4-FFF2-40B4-BE49-F238E27FC236}">
                <a16:creationId xmlns:a16="http://schemas.microsoft.com/office/drawing/2014/main" id="{742802EB-EDA7-9FB1-E463-B9A208DB5EC6}"/>
              </a:ext>
            </a:extLst>
          </p:cNvPr>
          <p:cNvSpPr txBox="1"/>
          <p:nvPr/>
        </p:nvSpPr>
        <p:spPr>
          <a:xfrm>
            <a:off x="571500" y="1980000"/>
            <a:ext cx="3924000"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ofte spiser du følgende? </a:t>
            </a:r>
            <a:endPar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endParaRPr>
          </a:p>
        </p:txBody>
      </p:sp>
      <p:cxnSp>
        <p:nvCxnSpPr>
          <p:cNvPr id="6" name="Lige forbindelse 5">
            <a:extLst>
              <a:ext uri="{FF2B5EF4-FFF2-40B4-BE49-F238E27FC236}">
                <a16:creationId xmlns:a16="http://schemas.microsoft.com/office/drawing/2014/main" id="{A5F63CBD-126D-7876-E130-BFB63AB4805E}"/>
              </a:ext>
            </a:extLst>
          </p:cNvPr>
          <p:cNvCxnSpPr>
            <a:cxnSpLocks/>
          </p:cNvCxnSpPr>
          <p:nvPr/>
        </p:nvCxnSpPr>
        <p:spPr>
          <a:xfrm>
            <a:off x="8110712" y="2674029"/>
            <a:ext cx="0" cy="3096000"/>
          </a:xfrm>
          <a:prstGeom prst="line">
            <a:avLst/>
          </a:prstGeom>
          <a:ln w="28575" cap="rnd">
            <a:solidFill>
              <a:schemeClr val="accent2"/>
            </a:solidFill>
            <a:prstDash val="sysDot"/>
            <a:miter lim="800000"/>
            <a:tailEnd type="none"/>
          </a:ln>
        </p:spPr>
        <p:style>
          <a:lnRef idx="1">
            <a:schemeClr val="accent1"/>
          </a:lnRef>
          <a:fillRef idx="0">
            <a:schemeClr val="accent1"/>
          </a:fillRef>
          <a:effectRef idx="0">
            <a:schemeClr val="accent1"/>
          </a:effectRef>
          <a:fontRef idx="minor">
            <a:schemeClr val="tx1"/>
          </a:fontRef>
        </p:style>
      </p:cxnSp>
      <p:pic>
        <p:nvPicPr>
          <p:cNvPr id="7" name="Billede 6" descr="Et billede, der indeholder Font/skrifttype, Grafik, skærmbillede, tekst&#10;&#10;Automatisk genereret beskrivelse">
            <a:extLst>
              <a:ext uri="{FF2B5EF4-FFF2-40B4-BE49-F238E27FC236}">
                <a16:creationId xmlns:a16="http://schemas.microsoft.com/office/drawing/2014/main" id="{B1E4D3B5-F31C-8172-B7A3-8830910EF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58848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AB602-37A7-B4FC-C47E-03C74DF5184D}"/>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43C6068D-7FF8-C105-769B-E096FE1D7746}"/>
              </a:ext>
            </a:extLst>
          </p:cNvPr>
          <p:cNvSpPr>
            <a:spLocks noGrp="1"/>
          </p:cNvSpPr>
          <p:nvPr>
            <p:ph type="title"/>
          </p:nvPr>
        </p:nvSpPr>
        <p:spPr/>
        <p:txBody>
          <a:bodyPr/>
          <a:lstStyle/>
          <a:p>
            <a:r>
              <a:rPr lang="da-DK" sz="2400" b="1" dirty="0"/>
              <a:t>Blandt de 70 pct., der spiser grisekød på ugentlig basis vælges grisekødet, fordi det smager godt, er godt til hverdagsmaden og nemt</a:t>
            </a:r>
            <a:endParaRPr lang="da-DK" sz="2400" dirty="0">
              <a:solidFill>
                <a:schemeClr val="accent2"/>
              </a:solidFill>
            </a:endParaRPr>
          </a:p>
        </p:txBody>
      </p:sp>
      <p:sp>
        <p:nvSpPr>
          <p:cNvPr id="11" name="Spørgsmålstekst">
            <a:extLst>
              <a:ext uri="{FF2B5EF4-FFF2-40B4-BE49-F238E27FC236}">
                <a16:creationId xmlns:a16="http://schemas.microsoft.com/office/drawing/2014/main" id="{09895A50-B6EF-4EE0-018A-1E589D6B98A7}"/>
              </a:ext>
            </a:extLst>
          </p:cNvPr>
          <p:cNvSpPr txBox="1"/>
          <p:nvPr/>
        </p:nvSpPr>
        <p:spPr>
          <a:xfrm>
            <a:off x="571500" y="1981286"/>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Hvad er årsagerne, når du vælger at lave lige netop </a:t>
            </a:r>
            <a:r>
              <a:rPr kumimoji="0" lang="da-DK" sz="1200" b="1" i="0" u="sng"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til aftensmad? </a:t>
            </a:r>
            <a:r>
              <a:rPr kumimoji="0" lang="da-DK" sz="1200"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Du kan vælge flere svar.</a:t>
            </a:r>
          </a:p>
        </p:txBody>
      </p:sp>
      <p:sp>
        <p:nvSpPr>
          <p:cNvPr id="3" name="Base">
            <a:extLst>
              <a:ext uri="{FF2B5EF4-FFF2-40B4-BE49-F238E27FC236}">
                <a16:creationId xmlns:a16="http://schemas.microsoft.com/office/drawing/2014/main" id="{C5EFA3E5-B86F-F050-B766-4CC169889E83}"/>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1098 </a:t>
            </a:r>
            <a:r>
              <a:rPr lang="da-DK" sz="800" dirty="0">
                <a:solidFill>
                  <a:srgbClr val="32322D"/>
                </a:solidFill>
              </a:rPr>
              <a:t>(laver mad minimum én dag om ugen og spiser grisekød hver uge)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4" name="Diagram1">
            <a:extLst>
              <a:ext uri="{FF2B5EF4-FFF2-40B4-BE49-F238E27FC236}">
                <a16:creationId xmlns:a16="http://schemas.microsoft.com/office/drawing/2014/main" id="{DE0BF3F9-BDF3-B63C-DE8F-A70D7C453435}"/>
              </a:ext>
            </a:extLst>
          </p:cNvPr>
          <p:cNvGraphicFramePr/>
          <p:nvPr>
            <p:extLst>
              <p:ext uri="{D42A27DB-BD31-4B8C-83A1-F6EECF244321}">
                <p14:modId xmlns:p14="http://schemas.microsoft.com/office/powerpoint/2010/main" val="1106589127"/>
              </p:ext>
            </p:extLst>
          </p:nvPr>
        </p:nvGraphicFramePr>
        <p:xfrm>
          <a:off x="277400" y="2458800"/>
          <a:ext cx="6096001" cy="3366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1">
            <a:extLst>
              <a:ext uri="{FF2B5EF4-FFF2-40B4-BE49-F238E27FC236}">
                <a16:creationId xmlns:a16="http://schemas.microsoft.com/office/drawing/2014/main" id="{6BCC67C9-1142-CAB5-0E55-22A16E0C89CB}"/>
              </a:ext>
            </a:extLst>
          </p:cNvPr>
          <p:cNvGraphicFramePr/>
          <p:nvPr>
            <p:extLst>
              <p:ext uri="{D42A27DB-BD31-4B8C-83A1-F6EECF244321}">
                <p14:modId xmlns:p14="http://schemas.microsoft.com/office/powerpoint/2010/main" val="1047226264"/>
              </p:ext>
            </p:extLst>
          </p:nvPr>
        </p:nvGraphicFramePr>
        <p:xfrm>
          <a:off x="6095999" y="2458800"/>
          <a:ext cx="6096001" cy="33666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felt 1">
            <a:extLst>
              <a:ext uri="{FF2B5EF4-FFF2-40B4-BE49-F238E27FC236}">
                <a16:creationId xmlns:a16="http://schemas.microsoft.com/office/drawing/2014/main" id="{783B7D54-23C0-319E-B402-CB0E8D0A94B7}"/>
              </a:ext>
            </a:extLst>
          </p:cNvPr>
          <p:cNvSpPr txBox="1"/>
          <p:nvPr/>
        </p:nvSpPr>
        <p:spPr>
          <a:xfrm>
            <a:off x="9731375" y="2276475"/>
            <a:ext cx="2060034" cy="1569660"/>
          </a:xfrm>
          <a:prstGeom prst="rect">
            <a:avLst/>
          </a:prstGeom>
          <a:solidFill>
            <a:schemeClr val="accent3">
              <a:lumMod val="40000"/>
              <a:lumOff val="60000"/>
            </a:schemeClr>
          </a:solidFill>
        </p:spPr>
        <p:txBody>
          <a:bodyPr wrap="square">
            <a:spAutoFit/>
          </a:bodyPr>
          <a:lstStyle/>
          <a:p>
            <a:r>
              <a:rPr lang="da-DK" sz="1200" dirty="0">
                <a:solidFill>
                  <a:srgbClr val="005521"/>
                </a:solidFill>
                <a:ea typeface="Calibri" panose="020F0502020204030204" pitchFamily="34" charset="0"/>
              </a:rPr>
              <a:t>59 pct. af </a:t>
            </a:r>
            <a:r>
              <a:rPr lang="da-DK" sz="1200" b="1" dirty="0">
                <a:solidFill>
                  <a:srgbClr val="005521"/>
                </a:solidFill>
                <a:ea typeface="Calibri" panose="020F0502020204030204" pitchFamily="34" charset="0"/>
              </a:rPr>
              <a:t>mændene</a:t>
            </a:r>
            <a:r>
              <a:rPr lang="da-DK" sz="1200" dirty="0">
                <a:solidFill>
                  <a:srgbClr val="005521"/>
                </a:solidFill>
                <a:ea typeface="Calibri" panose="020F0502020204030204" pitchFamily="34" charset="0"/>
              </a:rPr>
              <a:t> og 50 pct. af </a:t>
            </a:r>
            <a:r>
              <a:rPr lang="da-DK" sz="1200" b="1" dirty="0">
                <a:solidFill>
                  <a:srgbClr val="005521"/>
                </a:solidFill>
                <a:ea typeface="Calibri" panose="020F0502020204030204" pitchFamily="34" charset="0"/>
              </a:rPr>
              <a:t>kvinderne</a:t>
            </a:r>
            <a:r>
              <a:rPr lang="da-DK" sz="1200" dirty="0">
                <a:solidFill>
                  <a:srgbClr val="005521"/>
                </a:solidFill>
                <a:ea typeface="Calibri" panose="020F0502020204030204" pitchFamily="34" charset="0"/>
              </a:rPr>
              <a:t> vælger grisekød, fordi det smager godt.</a:t>
            </a:r>
          </a:p>
          <a:p>
            <a:r>
              <a:rPr lang="da-DK" sz="1200" dirty="0">
                <a:solidFill>
                  <a:srgbClr val="005521"/>
                </a:solidFill>
                <a:ea typeface="Calibri" panose="020F0502020204030204" pitchFamily="34" charset="0"/>
              </a:rPr>
              <a:t>55 pct. af de </a:t>
            </a:r>
            <a:r>
              <a:rPr lang="da-DK" sz="1200" b="1" dirty="0">
                <a:solidFill>
                  <a:srgbClr val="005521"/>
                </a:solidFill>
                <a:ea typeface="Calibri" panose="020F0502020204030204" pitchFamily="34" charset="0"/>
              </a:rPr>
              <a:t>60-70 årige </a:t>
            </a:r>
            <a:r>
              <a:rPr lang="da-DK" sz="1200" dirty="0">
                <a:solidFill>
                  <a:srgbClr val="005521"/>
                </a:solidFill>
                <a:ea typeface="Calibri" panose="020F0502020204030204" pitchFamily="34" charset="0"/>
              </a:rPr>
              <a:t>og 37 pct. af de </a:t>
            </a:r>
            <a:r>
              <a:rPr lang="da-DK" sz="1200" b="1" dirty="0">
                <a:solidFill>
                  <a:srgbClr val="005521"/>
                </a:solidFill>
                <a:ea typeface="Calibri" panose="020F0502020204030204" pitchFamily="34" charset="0"/>
              </a:rPr>
              <a:t>18-29 årige </a:t>
            </a:r>
            <a:r>
              <a:rPr lang="da-DK" sz="1200" dirty="0">
                <a:solidFill>
                  <a:srgbClr val="005521"/>
                </a:solidFill>
                <a:ea typeface="Calibri" panose="020F0502020204030204" pitchFamily="34" charset="0"/>
              </a:rPr>
              <a:t>mener, at grisekød er godt til hverdagsmad.</a:t>
            </a:r>
            <a:endParaRPr lang="da-DK" sz="1200" dirty="0"/>
          </a:p>
        </p:txBody>
      </p:sp>
      <p:pic>
        <p:nvPicPr>
          <p:cNvPr id="7" name="Grafik 6">
            <a:extLst>
              <a:ext uri="{FF2B5EF4-FFF2-40B4-BE49-F238E27FC236}">
                <a16:creationId xmlns:a16="http://schemas.microsoft.com/office/drawing/2014/main" id="{DF4B5758-2D65-2B66-6FC4-88A2782E35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6827" y="-5351"/>
            <a:ext cx="1595173" cy="1127231"/>
          </a:xfrm>
          <a:prstGeom prst="rect">
            <a:avLst/>
          </a:prstGeom>
        </p:spPr>
      </p:pic>
      <p:pic>
        <p:nvPicPr>
          <p:cNvPr id="5" name="Billede 4" descr="Et billede, der indeholder Font/skrifttype, Grafik, skærmbillede, tekst&#10;&#10;Automatisk genereret beskrivelse">
            <a:extLst>
              <a:ext uri="{FF2B5EF4-FFF2-40B4-BE49-F238E27FC236}">
                <a16:creationId xmlns:a16="http://schemas.microsoft.com/office/drawing/2014/main" id="{D08B7261-8F2A-2243-261E-6277CEAA6F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400026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4FD0173-F1C5-5A95-2D61-B546158FDBAD}"/>
              </a:ext>
            </a:extLst>
          </p:cNvPr>
          <p:cNvSpPr>
            <a:spLocks noGrp="1"/>
          </p:cNvSpPr>
          <p:nvPr>
            <p:ph type="title"/>
          </p:nvPr>
        </p:nvSpPr>
        <p:spPr>
          <a:xfrm>
            <a:off x="571500" y="836613"/>
            <a:ext cx="10476456" cy="1046440"/>
          </a:xfrm>
        </p:spPr>
        <p:txBody>
          <a:bodyPr/>
          <a:lstStyle/>
          <a:p>
            <a:r>
              <a:rPr lang="da-DK" sz="2400" b="1" dirty="0"/>
              <a:t>Blandt de 84 pct., der spiser kylling på ugentlig basis, begrundes valg af kylling til aftensmad med, at det smager godt, er nemt at tilberede, godt til hverdagsmaden, sundt og med lavt fedtindhold</a:t>
            </a:r>
          </a:p>
        </p:txBody>
      </p:sp>
      <p:sp>
        <p:nvSpPr>
          <p:cNvPr id="7" name="Tekstfelt 6">
            <a:extLst>
              <a:ext uri="{FF2B5EF4-FFF2-40B4-BE49-F238E27FC236}">
                <a16:creationId xmlns:a16="http://schemas.microsoft.com/office/drawing/2014/main" id="{E008B932-7FFC-D64A-625A-DBD6BB3011AF}"/>
              </a:ext>
            </a:extLst>
          </p:cNvPr>
          <p:cNvSpPr txBox="1"/>
          <p:nvPr/>
        </p:nvSpPr>
        <p:spPr>
          <a:xfrm>
            <a:off x="571500" y="1980000"/>
            <a:ext cx="11009700"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Hvad er årsagerne, når du vælger at lave lige netop </a:t>
            </a:r>
            <a:r>
              <a:rPr kumimoji="0" lang="da-DK" sz="1200" b="1" i="0" u="sng"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kylling</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til aftensmad? </a:t>
            </a:r>
            <a:r>
              <a:rPr kumimoji="0" lang="da-DK" sz="1200"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Du kan vælge flere svar.</a:t>
            </a:r>
          </a:p>
        </p:txBody>
      </p:sp>
      <p:sp>
        <p:nvSpPr>
          <p:cNvPr id="3" name="Tekstfelt 2">
            <a:extLst>
              <a:ext uri="{FF2B5EF4-FFF2-40B4-BE49-F238E27FC236}">
                <a16:creationId xmlns:a16="http://schemas.microsoft.com/office/drawing/2014/main" id="{BBB32AF7-CBEE-3E06-DD23-B78D467527BB}"/>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1311 </a:t>
            </a:r>
            <a:r>
              <a:rPr lang="da-DK" sz="800" dirty="0">
                <a:solidFill>
                  <a:srgbClr val="32322D"/>
                </a:solidFill>
              </a:rPr>
              <a:t>(laver mad minimum én dag om ugen og spiser kylling hver uge)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D2CAA415-5A25-1B2E-A1BE-5871C6608CBA}"/>
              </a:ext>
            </a:extLst>
          </p:cNvPr>
          <p:cNvGraphicFramePr/>
          <p:nvPr>
            <p:extLst>
              <p:ext uri="{D42A27DB-BD31-4B8C-83A1-F6EECF244321}">
                <p14:modId xmlns:p14="http://schemas.microsoft.com/office/powerpoint/2010/main" val="853708889"/>
              </p:ext>
            </p:extLst>
          </p:nvPr>
        </p:nvGraphicFramePr>
        <p:xfrm>
          <a:off x="1" y="2458801"/>
          <a:ext cx="6095999" cy="331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1">
            <a:extLst>
              <a:ext uri="{FF2B5EF4-FFF2-40B4-BE49-F238E27FC236}">
                <a16:creationId xmlns:a16="http://schemas.microsoft.com/office/drawing/2014/main" id="{2B71E05F-3E02-2583-51A7-1405609245A7}"/>
              </a:ext>
            </a:extLst>
          </p:cNvPr>
          <p:cNvGraphicFramePr/>
          <p:nvPr>
            <p:extLst>
              <p:ext uri="{D42A27DB-BD31-4B8C-83A1-F6EECF244321}">
                <p14:modId xmlns:p14="http://schemas.microsoft.com/office/powerpoint/2010/main" val="2130107080"/>
              </p:ext>
            </p:extLst>
          </p:nvPr>
        </p:nvGraphicFramePr>
        <p:xfrm>
          <a:off x="6096000" y="2456900"/>
          <a:ext cx="6096000" cy="3317053"/>
        </p:xfrm>
        <a:graphic>
          <a:graphicData uri="http://schemas.openxmlformats.org/drawingml/2006/chart">
            <c:chart xmlns:c="http://schemas.openxmlformats.org/drawingml/2006/chart" xmlns:r="http://schemas.openxmlformats.org/officeDocument/2006/relationships" r:id="rId3"/>
          </a:graphicData>
        </a:graphic>
      </p:graphicFrame>
      <p:pic>
        <p:nvPicPr>
          <p:cNvPr id="6" name="Grafik 5">
            <a:extLst>
              <a:ext uri="{FF2B5EF4-FFF2-40B4-BE49-F238E27FC236}">
                <a16:creationId xmlns:a16="http://schemas.microsoft.com/office/drawing/2014/main" id="{832566A6-76E9-AEE3-6746-93CBB76AC8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6827" y="17037"/>
            <a:ext cx="1595173" cy="1127231"/>
          </a:xfrm>
          <a:prstGeom prst="rect">
            <a:avLst/>
          </a:prstGeom>
        </p:spPr>
      </p:pic>
      <p:pic>
        <p:nvPicPr>
          <p:cNvPr id="8" name="Billede 7" descr="Et billede, der indeholder Font/skrifttype, Grafik, skærmbillede, tekst&#10;&#10;Automatisk genereret beskrivelse">
            <a:extLst>
              <a:ext uri="{FF2B5EF4-FFF2-40B4-BE49-F238E27FC236}">
                <a16:creationId xmlns:a16="http://schemas.microsoft.com/office/drawing/2014/main" id="{6399162B-C6BA-002D-C119-0A76514F85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2155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a:xfrm>
            <a:off x="571500" y="836613"/>
            <a:ext cx="10676363" cy="1046440"/>
          </a:xfrm>
        </p:spPr>
        <p:txBody>
          <a:bodyPr/>
          <a:lstStyle/>
          <a:p>
            <a:r>
              <a:rPr lang="da-DK" sz="2400" b="1" dirty="0"/>
              <a:t>Blandt de 73 pct., der spiser oksekød ugentligt, begrunder størstedelen deres valg med, at det smager godt</a:t>
            </a:r>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Hvad er årsagerne, når du vælger at lave lige netop </a:t>
            </a:r>
            <a:r>
              <a:rPr kumimoji="0" lang="da-DK" sz="1200" b="1" i="0" u="sng"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oksekød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til aftensmad? </a:t>
            </a:r>
            <a:r>
              <a:rPr kumimoji="0" lang="da-DK" sz="1200"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Du kan vælge flere svar.</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1139 </a:t>
            </a:r>
            <a:r>
              <a:rPr lang="da-DK" sz="800" dirty="0">
                <a:solidFill>
                  <a:srgbClr val="32322D"/>
                </a:solidFill>
              </a:rPr>
              <a:t>(laver mad minimum én dag om ugen og spiser oksekød hver uge)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975121438"/>
              </p:ext>
            </p:extLst>
          </p:nvPr>
        </p:nvGraphicFramePr>
        <p:xfrm>
          <a:off x="277398" y="2458800"/>
          <a:ext cx="6096000" cy="3305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1">
            <a:extLst>
              <a:ext uri="{FF2B5EF4-FFF2-40B4-BE49-F238E27FC236}">
                <a16:creationId xmlns:a16="http://schemas.microsoft.com/office/drawing/2014/main" id="{193FCD46-FF56-4598-A633-01C5B1B186AE}"/>
              </a:ext>
            </a:extLst>
          </p:cNvPr>
          <p:cNvGraphicFramePr/>
          <p:nvPr>
            <p:extLst>
              <p:ext uri="{D42A27DB-BD31-4B8C-83A1-F6EECF244321}">
                <p14:modId xmlns:p14="http://schemas.microsoft.com/office/powerpoint/2010/main" val="201044308"/>
              </p:ext>
            </p:extLst>
          </p:nvPr>
        </p:nvGraphicFramePr>
        <p:xfrm>
          <a:off x="6096000" y="2458800"/>
          <a:ext cx="6095999" cy="3305002"/>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a:extLst>
              <a:ext uri="{FF2B5EF4-FFF2-40B4-BE49-F238E27FC236}">
                <a16:creationId xmlns:a16="http://schemas.microsoft.com/office/drawing/2014/main" id="{C1E9D58A-9C25-75B0-ADC5-F5F95A3EDA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6827" y="-37124"/>
            <a:ext cx="1595173" cy="1127231"/>
          </a:xfrm>
          <a:prstGeom prst="rect">
            <a:avLst/>
          </a:prstGeom>
        </p:spPr>
      </p:pic>
      <p:pic>
        <p:nvPicPr>
          <p:cNvPr id="6" name="Billede 5" descr="Et billede, der indeholder Font/skrifttype, Grafik, skærmbillede, tekst&#10;&#10;Automatisk genereret beskrivelse">
            <a:extLst>
              <a:ext uri="{FF2B5EF4-FFF2-40B4-BE49-F238E27FC236}">
                <a16:creationId xmlns:a16="http://schemas.microsoft.com/office/drawing/2014/main" id="{83AF8457-0157-5686-1A5D-DE24207809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38452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5104-240B-DD4C-F3DD-E931736CCF7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F557AD-509E-F511-3481-21BBB82E4BC6}"/>
              </a:ext>
            </a:extLst>
          </p:cNvPr>
          <p:cNvSpPr>
            <a:spLocks noGrp="1"/>
          </p:cNvSpPr>
          <p:nvPr>
            <p:ph type="title"/>
          </p:nvPr>
        </p:nvSpPr>
        <p:spPr>
          <a:xfrm>
            <a:off x="571500" y="2168525"/>
            <a:ext cx="7551738" cy="2746906"/>
          </a:xfrm>
        </p:spPr>
        <p:txBody>
          <a:bodyPr/>
          <a:lstStyle/>
          <a:p>
            <a:r>
              <a:rPr lang="da-DK" sz="4800" b="1" dirty="0"/>
              <a:t>#2</a:t>
            </a:r>
            <a:br>
              <a:rPr lang="da-DK" sz="4800" b="1" dirty="0"/>
            </a:br>
            <a:r>
              <a:rPr lang="da-DK" sz="4800" b="1" dirty="0"/>
              <a:t>Vaner i forbindelse med tilberedning af kød</a:t>
            </a:r>
          </a:p>
        </p:txBody>
      </p:sp>
      <p:pic>
        <p:nvPicPr>
          <p:cNvPr id="4" name="Billede 3" descr="Et billede, der indeholder Font/skrifttype, Grafik, skærmbillede, tekst&#10;&#10;Automatisk genereret beskrivelse">
            <a:extLst>
              <a:ext uri="{FF2B5EF4-FFF2-40B4-BE49-F238E27FC236}">
                <a16:creationId xmlns:a16="http://schemas.microsoft.com/office/drawing/2014/main" id="{7BFD404B-D1AA-5F97-1C72-C1B451377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3" name="Rektangel 2">
            <a:extLst>
              <a:ext uri="{FF2B5EF4-FFF2-40B4-BE49-F238E27FC236}">
                <a16:creationId xmlns:a16="http://schemas.microsoft.com/office/drawing/2014/main" id="{A10F03B7-C3A7-6427-2012-85000DFA1772}"/>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619CAABD-3DC6-D590-E1A0-6C054A06E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8CEEFD9C-6D93-0EC3-5AF5-E1B3EBFC738C}"/>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7" name="Graphic 7">
            <a:extLst>
              <a:ext uri="{FF2B5EF4-FFF2-40B4-BE49-F238E27FC236}">
                <a16:creationId xmlns:a16="http://schemas.microsoft.com/office/drawing/2014/main" id="{EB0857DB-562C-EE85-B61A-99751D81D5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138654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7780-3B99-1368-F97E-CF6859EA5EFF}"/>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FAF5846B-2A14-4528-0635-CE540A88C274}"/>
              </a:ext>
            </a:extLst>
          </p:cNvPr>
          <p:cNvSpPr>
            <a:spLocks noGrp="1"/>
          </p:cNvSpPr>
          <p:nvPr>
            <p:ph type="title"/>
          </p:nvPr>
        </p:nvSpPr>
        <p:spPr>
          <a:xfrm>
            <a:off x="571500" y="836613"/>
            <a:ext cx="8870451" cy="1046440"/>
          </a:xfrm>
        </p:spPr>
        <p:txBody>
          <a:bodyPr/>
          <a:lstStyle/>
          <a:p>
            <a:r>
              <a:rPr lang="da-DK" sz="2400" b="1" dirty="0"/>
              <a:t>35 pct. tilbereder hakket gris ugentligt. En hel steg af gris tilberedes langt mindre frekvent</a:t>
            </a:r>
          </a:p>
        </p:txBody>
      </p:sp>
      <p:sp>
        <p:nvSpPr>
          <p:cNvPr id="11" name="Spørgsmålstekst">
            <a:extLst>
              <a:ext uri="{FF2B5EF4-FFF2-40B4-BE49-F238E27FC236}">
                <a16:creationId xmlns:a16="http://schemas.microsoft.com/office/drawing/2014/main" id="{02355D64-2B08-F9A4-C32B-E72C77C1B2A6}"/>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ofte tilbereder du selv følgende typer af kød og fjerkræ? </a:t>
            </a:r>
          </a:p>
        </p:txBody>
      </p:sp>
      <p:sp>
        <p:nvSpPr>
          <p:cNvPr id="3" name="Base">
            <a:extLst>
              <a:ext uri="{FF2B5EF4-FFF2-40B4-BE49-F238E27FC236}">
                <a16:creationId xmlns:a16="http://schemas.microsoft.com/office/drawing/2014/main" id="{23A1C7BD-C194-9317-F964-E08440C24E6C}"/>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1575 </a:t>
            </a:r>
            <a:r>
              <a:rPr lang="da-DK" sz="800" dirty="0">
                <a:solidFill>
                  <a:srgbClr val="32322D"/>
                </a:solidFill>
              </a:rPr>
              <a:t>(laver mad minimum én dag om ugen og spiser 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90079AF6-74DD-5EF6-4249-48033D52F33B}"/>
              </a:ext>
            </a:extLst>
          </p:cNvPr>
          <p:cNvGraphicFramePr/>
          <p:nvPr>
            <p:extLst>
              <p:ext uri="{D42A27DB-BD31-4B8C-83A1-F6EECF244321}">
                <p14:modId xmlns:p14="http://schemas.microsoft.com/office/powerpoint/2010/main" val="1869971724"/>
              </p:ext>
            </p:extLst>
          </p:nvPr>
        </p:nvGraphicFramePr>
        <p:xfrm>
          <a:off x="713984" y="2412000"/>
          <a:ext cx="9933140" cy="3456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a:extLst>
              <a:ext uri="{FF2B5EF4-FFF2-40B4-BE49-F238E27FC236}">
                <a16:creationId xmlns:a16="http://schemas.microsoft.com/office/drawing/2014/main" id="{9AD17D2C-C6BE-BBB8-121C-C536FA0EE1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6827" y="-5351"/>
            <a:ext cx="1595173" cy="1127231"/>
          </a:xfrm>
          <a:prstGeom prst="rect">
            <a:avLst/>
          </a:prstGeom>
        </p:spPr>
      </p:pic>
      <p:pic>
        <p:nvPicPr>
          <p:cNvPr id="5" name="Billede 4" descr="Et billede, der indeholder Font/skrifttype, Grafik, skærmbillede, tekst&#10;&#10;Automatisk genereret beskrivelse">
            <a:extLst>
              <a:ext uri="{FF2B5EF4-FFF2-40B4-BE49-F238E27FC236}">
                <a16:creationId xmlns:a16="http://schemas.microsoft.com/office/drawing/2014/main" id="{925C3BC8-44BA-4B9E-7610-D3785BDC38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78801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A2102-86A2-ADD8-C626-23F1B8EC15CE}"/>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73AFF8A3-A734-F368-880F-35ACAE6EEA5E}"/>
              </a:ext>
            </a:extLst>
          </p:cNvPr>
          <p:cNvSpPr>
            <a:spLocks noGrp="1"/>
          </p:cNvSpPr>
          <p:nvPr>
            <p:ph type="title"/>
          </p:nvPr>
        </p:nvSpPr>
        <p:spPr/>
        <p:txBody>
          <a:bodyPr/>
          <a:lstStyle/>
          <a:p>
            <a:r>
              <a:rPr lang="da-DK" sz="2400" b="1" dirty="0"/>
              <a:t>62 pct. tilbereder stykker af kylling ugentligt. </a:t>
            </a:r>
            <a:br>
              <a:rPr lang="da-DK" sz="2400" b="1" dirty="0"/>
            </a:br>
            <a:r>
              <a:rPr lang="da-DK" sz="2400" b="1" dirty="0"/>
              <a:t>En hel kylling tilberedes ikke nær så hyppigt</a:t>
            </a:r>
          </a:p>
        </p:txBody>
      </p:sp>
      <p:sp>
        <p:nvSpPr>
          <p:cNvPr id="11" name="Spørgsmålstekst">
            <a:extLst>
              <a:ext uri="{FF2B5EF4-FFF2-40B4-BE49-F238E27FC236}">
                <a16:creationId xmlns:a16="http://schemas.microsoft.com/office/drawing/2014/main" id="{E10F3B45-9085-39C4-A5EF-E98BF95C0D7C}"/>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ofte tilbereder du selv følgende typer af kød og fjerkræ? </a:t>
            </a:r>
          </a:p>
        </p:txBody>
      </p:sp>
      <p:sp>
        <p:nvSpPr>
          <p:cNvPr id="3" name="Base">
            <a:extLst>
              <a:ext uri="{FF2B5EF4-FFF2-40B4-BE49-F238E27FC236}">
                <a16:creationId xmlns:a16="http://schemas.microsoft.com/office/drawing/2014/main" id="{A6FE0712-32C6-8E10-750F-22B6C2403672}"/>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1575 </a:t>
            </a:r>
            <a:r>
              <a:rPr lang="da-DK" sz="800" dirty="0">
                <a:solidFill>
                  <a:srgbClr val="32322D"/>
                </a:solidFill>
              </a:rPr>
              <a:t>(laver mad minimum én dag om ugen og spiser 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29D141C2-BD2B-D4BE-B3DC-C2807408E895}"/>
              </a:ext>
            </a:extLst>
          </p:cNvPr>
          <p:cNvGraphicFramePr/>
          <p:nvPr>
            <p:extLst>
              <p:ext uri="{D42A27DB-BD31-4B8C-83A1-F6EECF244321}">
                <p14:modId xmlns:p14="http://schemas.microsoft.com/office/powerpoint/2010/main" val="2522835801"/>
              </p:ext>
            </p:extLst>
          </p:nvPr>
        </p:nvGraphicFramePr>
        <p:xfrm>
          <a:off x="926926" y="2412000"/>
          <a:ext cx="9594937" cy="33665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FDE4F968-AE53-00AD-92C1-D805DC2D64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6827" y="17037"/>
            <a:ext cx="1595173" cy="1127231"/>
          </a:xfrm>
          <a:prstGeom prst="rect">
            <a:avLst/>
          </a:prstGeom>
        </p:spPr>
      </p:pic>
      <p:pic>
        <p:nvPicPr>
          <p:cNvPr id="5" name="Billede 4" descr="Et billede, der indeholder Font/skrifttype, Grafik, skærmbillede, tekst&#10;&#10;Automatisk genereret beskrivelse">
            <a:extLst>
              <a:ext uri="{FF2B5EF4-FFF2-40B4-BE49-F238E27FC236}">
                <a16:creationId xmlns:a16="http://schemas.microsoft.com/office/drawing/2014/main" id="{24BF477D-61EC-D619-7268-5FBA0CDAF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74133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4BE26-9595-5C02-F1CF-AFE7031D4F5A}"/>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C3B9E8AA-8C41-6902-B1AC-DF201E29EDE6}"/>
              </a:ext>
            </a:extLst>
          </p:cNvPr>
          <p:cNvSpPr>
            <a:spLocks noGrp="1"/>
          </p:cNvSpPr>
          <p:nvPr>
            <p:ph type="title"/>
          </p:nvPr>
        </p:nvSpPr>
        <p:spPr>
          <a:xfrm>
            <a:off x="571500" y="836613"/>
            <a:ext cx="10463930" cy="1046440"/>
          </a:xfrm>
        </p:spPr>
        <p:txBody>
          <a:bodyPr/>
          <a:lstStyle/>
          <a:p>
            <a:r>
              <a:rPr lang="da-DK" sz="2400" b="1" dirty="0"/>
              <a:t>55 pct. tilbereder hakket oksekød ugentligt. En hel steg af oksekød er derimod noget, som flertallet sjældent eller aldrig tilbereder</a:t>
            </a:r>
          </a:p>
        </p:txBody>
      </p:sp>
      <p:sp>
        <p:nvSpPr>
          <p:cNvPr id="11" name="Spørgsmålstekst">
            <a:extLst>
              <a:ext uri="{FF2B5EF4-FFF2-40B4-BE49-F238E27FC236}">
                <a16:creationId xmlns:a16="http://schemas.microsoft.com/office/drawing/2014/main" id="{258D44CE-ACDA-AFDA-7251-3C997527A885}"/>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ofte tilbereder du selv følgende typer af kød og fjerkræ? </a:t>
            </a:r>
          </a:p>
        </p:txBody>
      </p:sp>
      <p:sp>
        <p:nvSpPr>
          <p:cNvPr id="3" name="Base">
            <a:extLst>
              <a:ext uri="{FF2B5EF4-FFF2-40B4-BE49-F238E27FC236}">
                <a16:creationId xmlns:a16="http://schemas.microsoft.com/office/drawing/2014/main" id="{22C20141-BDBE-16E3-DE91-3642D7BD6D99}"/>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1575 </a:t>
            </a:r>
            <a:r>
              <a:rPr lang="da-DK" sz="800" dirty="0">
                <a:solidFill>
                  <a:srgbClr val="32322D"/>
                </a:solidFill>
              </a:rPr>
              <a:t>(laver mad minimum én dag om ugen og spiser 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4BD7648B-D9C1-B12D-D2DD-867889CE5F94}"/>
              </a:ext>
            </a:extLst>
          </p:cNvPr>
          <p:cNvGraphicFramePr/>
          <p:nvPr>
            <p:extLst>
              <p:ext uri="{D42A27DB-BD31-4B8C-83A1-F6EECF244321}">
                <p14:modId xmlns:p14="http://schemas.microsoft.com/office/powerpoint/2010/main" val="2695731522"/>
              </p:ext>
            </p:extLst>
          </p:nvPr>
        </p:nvGraphicFramePr>
        <p:xfrm>
          <a:off x="801840" y="2537261"/>
          <a:ext cx="10308920" cy="2974192"/>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59A46207-5450-8C5C-60A4-EB3766262D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6827" y="-37124"/>
            <a:ext cx="1595173" cy="1127231"/>
          </a:xfrm>
          <a:prstGeom prst="rect">
            <a:avLst/>
          </a:prstGeom>
        </p:spPr>
      </p:pic>
      <p:pic>
        <p:nvPicPr>
          <p:cNvPr id="5" name="Billede 4" descr="Et billede, der indeholder Font/skrifttype, Grafik, skærmbillede, tekst&#10;&#10;Automatisk genereret beskrivelse">
            <a:extLst>
              <a:ext uri="{FF2B5EF4-FFF2-40B4-BE49-F238E27FC236}">
                <a16:creationId xmlns:a16="http://schemas.microsoft.com/office/drawing/2014/main" id="{BCCDD5F9-F4FB-B302-1C97-8F0C08D53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21488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7E3F4F4-D630-FD4F-9AF6-6E17570EEF37}"/>
              </a:ext>
            </a:extLst>
          </p:cNvPr>
          <p:cNvSpPr>
            <a:spLocks noGrp="1"/>
          </p:cNvSpPr>
          <p:nvPr>
            <p:ph type="title"/>
          </p:nvPr>
        </p:nvSpPr>
        <p:spPr/>
        <p:txBody>
          <a:bodyPr/>
          <a:lstStyle/>
          <a:p>
            <a:r>
              <a:rPr lang="da-DK" sz="2400" b="1" dirty="0"/>
              <a:t>To ud af tre kødspisere kigger sjældent eller aldrig på tilberedningsanvisninger, som er trykt på kødemballagen</a:t>
            </a:r>
            <a:br>
              <a:rPr lang="da-DK" sz="2400" b="1" dirty="0"/>
            </a:br>
            <a:br>
              <a:rPr lang="da-DK" sz="2400" spc="70" dirty="0">
                <a:solidFill>
                  <a:schemeClr val="tx2"/>
                </a:solidFill>
                <a:ea typeface="+mj-ea"/>
                <a:cs typeface="+mj-cs"/>
              </a:rPr>
            </a:br>
            <a:endParaRPr lang="da-DK" sz="2400" dirty="0"/>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4014015019"/>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Kigger du på tilberedningsanvisningerne, der er trykt på emballagen, når du tilbereder kød?</a:t>
            </a:r>
          </a:p>
        </p:txBody>
      </p:sp>
      <p:sp>
        <p:nvSpPr>
          <p:cNvPr id="3" name="Base">
            <a:extLst>
              <a:ext uri="{FF2B5EF4-FFF2-40B4-BE49-F238E27FC236}">
                <a16:creationId xmlns:a16="http://schemas.microsoft.com/office/drawing/2014/main" id="{0B106710-AC3D-D028-0A19-62160A39BB81}"/>
              </a:ext>
            </a:extLst>
          </p:cNvPr>
          <p:cNvSpPr txBox="1"/>
          <p:nvPr/>
        </p:nvSpPr>
        <p:spPr>
          <a:xfrm>
            <a:off x="573681" y="6301886"/>
            <a:ext cx="839037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1575 </a:t>
            </a:r>
            <a:r>
              <a:rPr lang="da-DK" sz="800" dirty="0">
                <a:solidFill>
                  <a:srgbClr val="32322D"/>
                </a:solidFill>
              </a:rPr>
              <a:t>(laver mad minimum én dag om ugen og spiser 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sp>
        <p:nvSpPr>
          <p:cNvPr id="5" name="Venstre klammeparentes 4">
            <a:extLst>
              <a:ext uri="{FF2B5EF4-FFF2-40B4-BE49-F238E27FC236}">
                <a16:creationId xmlns:a16="http://schemas.microsoft.com/office/drawing/2014/main" id="{8E032476-A84D-5C6A-F757-33D0025C8FE0}"/>
              </a:ext>
            </a:extLst>
          </p:cNvPr>
          <p:cNvSpPr/>
          <p:nvPr/>
        </p:nvSpPr>
        <p:spPr>
          <a:xfrm rot="5400000">
            <a:off x="9386290" y="2252614"/>
            <a:ext cx="275635" cy="2881746"/>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pic>
        <p:nvPicPr>
          <p:cNvPr id="4" name="Billede 3" descr="Et billede, der indeholder Font/skrifttype, Grafik, skærmbillede, tekst&#10;&#10;Automatisk genereret beskrivelse">
            <a:extLst>
              <a:ext uri="{FF2B5EF4-FFF2-40B4-BE49-F238E27FC236}">
                <a16:creationId xmlns:a16="http://schemas.microsoft.com/office/drawing/2014/main" id="{242B95DB-8AAB-4519-EF3C-60B5B9C52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2204702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a:xfrm>
            <a:off x="571500" y="836613"/>
            <a:ext cx="10639193" cy="1046440"/>
          </a:xfrm>
        </p:spPr>
        <p:txBody>
          <a:bodyPr/>
          <a:lstStyle/>
          <a:p>
            <a:r>
              <a:rPr lang="da-DK" sz="2400" b="1" dirty="0"/>
              <a:t>Seks ud af ti kødspisere bruger sjældent eller aldrig stegetermometer, når de tilbereder stege og større stykker kød</a:t>
            </a:r>
            <a:br>
              <a:rPr lang="da-DK" sz="2400" b="1" dirty="0"/>
            </a:br>
            <a:endParaRPr lang="da-DK" sz="2400" b="1"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Bruger du stegetermometer, når du tilbereder stege/større stykker af kød?</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1575 </a:t>
            </a:r>
            <a:r>
              <a:rPr lang="da-DK" sz="800" dirty="0">
                <a:solidFill>
                  <a:srgbClr val="32322D"/>
                </a:solidFill>
              </a:rPr>
              <a:t>(laver mad minimum én dag om ugen og spiser 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179870900"/>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1">
            <a:extLst>
              <a:ext uri="{FF2B5EF4-FFF2-40B4-BE49-F238E27FC236}">
                <a16:creationId xmlns:a16="http://schemas.microsoft.com/office/drawing/2014/main" id="{787219E2-9367-F8CB-447A-4EBF3ABC6CAA}"/>
              </a:ext>
            </a:extLst>
          </p:cNvPr>
          <p:cNvSpPr txBox="1"/>
          <p:nvPr/>
        </p:nvSpPr>
        <p:spPr>
          <a:xfrm>
            <a:off x="7427729" y="3294432"/>
            <a:ext cx="1215653" cy="3693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a-DK" sz="1800" b="1" dirty="0">
                <a:solidFill>
                  <a:schemeClr val="tx2"/>
                </a:solidFill>
                <a:latin typeface="+mj-lt"/>
              </a:rPr>
              <a:t>59%</a:t>
            </a:r>
          </a:p>
        </p:txBody>
      </p:sp>
      <p:sp>
        <p:nvSpPr>
          <p:cNvPr id="6" name="Venstre klammeparentes 5">
            <a:extLst>
              <a:ext uri="{FF2B5EF4-FFF2-40B4-BE49-F238E27FC236}">
                <a16:creationId xmlns:a16="http://schemas.microsoft.com/office/drawing/2014/main" id="{2AF0F4F7-684A-28CD-3D2D-11702CEA6D2B}"/>
              </a:ext>
            </a:extLst>
          </p:cNvPr>
          <p:cNvSpPr/>
          <p:nvPr/>
        </p:nvSpPr>
        <p:spPr>
          <a:xfrm rot="5400000">
            <a:off x="7871617" y="2579974"/>
            <a:ext cx="281729" cy="2499718"/>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13F386F7-60AA-A816-5E79-A15A05F81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171537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25008-76E4-2842-DEA7-91737186AAEA}"/>
              </a:ext>
            </a:extLst>
          </p:cNvPr>
          <p:cNvSpPr>
            <a:spLocks noGrp="1"/>
          </p:cNvSpPr>
          <p:nvPr>
            <p:ph type="title"/>
          </p:nvPr>
        </p:nvSpPr>
        <p:spPr/>
        <p:txBody>
          <a:bodyPr/>
          <a:lstStyle/>
          <a:p>
            <a:r>
              <a:rPr lang="da-DK" sz="2400" b="1" dirty="0"/>
              <a:t>Indhold</a:t>
            </a:r>
            <a:br>
              <a:rPr lang="da-DK" sz="2400" dirty="0"/>
            </a:br>
            <a:endParaRPr lang="da-DK" sz="2400" dirty="0"/>
          </a:p>
        </p:txBody>
      </p:sp>
      <p:graphicFrame>
        <p:nvGraphicFramePr>
          <p:cNvPr id="7" name="Tabel 6">
            <a:extLst>
              <a:ext uri="{FF2B5EF4-FFF2-40B4-BE49-F238E27FC236}">
                <a16:creationId xmlns:a16="http://schemas.microsoft.com/office/drawing/2014/main" id="{41369358-E353-4E75-7050-0D25C17DB0CB}"/>
              </a:ext>
            </a:extLst>
          </p:cNvPr>
          <p:cNvGraphicFramePr>
            <a:graphicFrameLocks noGrp="1"/>
          </p:cNvGraphicFramePr>
          <p:nvPr>
            <p:extLst>
              <p:ext uri="{D42A27DB-BD31-4B8C-83A1-F6EECF244321}">
                <p14:modId xmlns:p14="http://schemas.microsoft.com/office/powerpoint/2010/main" val="1713146767"/>
              </p:ext>
            </p:extLst>
          </p:nvPr>
        </p:nvGraphicFramePr>
        <p:xfrm>
          <a:off x="571500" y="2191751"/>
          <a:ext cx="5829300" cy="2626739"/>
        </p:xfrm>
        <a:graphic>
          <a:graphicData uri="http://schemas.openxmlformats.org/drawingml/2006/table">
            <a:tbl>
              <a:tblPr>
                <a:tableStyleId>{2D5ABB26-0587-4C30-8999-92F81FD0307C}</a:tableStyleId>
              </a:tblPr>
              <a:tblGrid>
                <a:gridCol w="4774465">
                  <a:extLst>
                    <a:ext uri="{9D8B030D-6E8A-4147-A177-3AD203B41FA5}">
                      <a16:colId xmlns:a16="http://schemas.microsoft.com/office/drawing/2014/main" val="3504046002"/>
                    </a:ext>
                  </a:extLst>
                </a:gridCol>
                <a:gridCol w="1054835">
                  <a:extLst>
                    <a:ext uri="{9D8B030D-6E8A-4147-A177-3AD203B41FA5}">
                      <a16:colId xmlns:a16="http://schemas.microsoft.com/office/drawing/2014/main" val="4194809356"/>
                    </a:ext>
                  </a:extLst>
                </a:gridCol>
              </a:tblGrid>
              <a:tr h="303307">
                <a:tc>
                  <a:txBody>
                    <a:bodyPr/>
                    <a:lstStyle/>
                    <a:p>
                      <a:pPr marL="0" algn="l" defTabSz="914400" rtl="0" eaLnBrk="1" latinLnBrk="0" hangingPunct="1"/>
                      <a:r>
                        <a:rPr lang="da-DK" sz="1400" kern="1200" dirty="0">
                          <a:solidFill>
                            <a:schemeClr val="tx1"/>
                          </a:solidFill>
                          <a:latin typeface="+mn-lt"/>
                          <a:ea typeface="+mn-ea"/>
                          <a:cs typeface="+mn-cs"/>
                        </a:rPr>
                        <a:t>Baggrund og formål</a:t>
                      </a:r>
                    </a:p>
                  </a:txBody>
                  <a:tcPr marL="0" marR="0" marT="0" marB="0" anchor="ctr">
                    <a:lnL>
                      <a:noFill/>
                    </a:lnL>
                    <a:lnR>
                      <a:noFill/>
                    </a:lnR>
                    <a:lnT w="1270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a-DK" sz="1200" dirty="0">
                          <a:solidFill>
                            <a:schemeClr val="tx1"/>
                          </a:solidFill>
                          <a:latin typeface="+mn-lt"/>
                        </a:rPr>
                        <a:t>3</a:t>
                      </a:r>
                    </a:p>
                  </a:txBody>
                  <a:tcPr marL="0" marR="0" marT="0" marB="0" anchor="ctr">
                    <a:lnL>
                      <a:noFill/>
                    </a:lnL>
                    <a:lnR>
                      <a:noFill/>
                    </a:lnR>
                    <a:lnT w="12700" cap="flat" cmpd="sng" algn="ctr">
                      <a:no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4971208"/>
                  </a:ext>
                </a:extLst>
              </a:tr>
              <a:tr h="290429">
                <a:tc>
                  <a:txBody>
                    <a:bodyPr/>
                    <a:lstStyle/>
                    <a:p>
                      <a:pPr marL="0" algn="l" defTabSz="914400" rtl="0" eaLnBrk="1" latinLnBrk="0" hangingPunct="1"/>
                      <a:r>
                        <a:rPr lang="da-DK" sz="1400" kern="1200" dirty="0">
                          <a:solidFill>
                            <a:schemeClr val="tx1"/>
                          </a:solidFill>
                          <a:latin typeface="+mn-lt"/>
                          <a:ea typeface="+mn-ea"/>
                          <a:cs typeface="+mn-cs"/>
                        </a:rPr>
                        <a:t>Om undersøgelsen</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r>
                        <a:rPr lang="da-DK" sz="1200" kern="1200" dirty="0">
                          <a:solidFill>
                            <a:schemeClr val="tx1"/>
                          </a:solidFill>
                          <a:latin typeface="+mn-lt"/>
                          <a:ea typeface="+mn-ea"/>
                          <a:cs typeface="+mn-cs"/>
                        </a:rPr>
                        <a:t>4</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3434898"/>
                  </a:ext>
                </a:extLst>
              </a:tr>
              <a:tr h="290429">
                <a:tc>
                  <a:txBody>
                    <a:bodyPr/>
                    <a:lstStyle/>
                    <a:p>
                      <a:pPr marL="0" algn="l" defTabSz="914400" rtl="0" eaLnBrk="1" latinLnBrk="0" hangingPunct="1"/>
                      <a:r>
                        <a:rPr lang="da-DK" sz="1400" kern="1200" dirty="0">
                          <a:solidFill>
                            <a:schemeClr val="tx1"/>
                          </a:solidFill>
                          <a:latin typeface="+mn-lt"/>
                          <a:ea typeface="+mn-ea"/>
                          <a:cs typeface="+mn-cs"/>
                        </a:rPr>
                        <a:t>Opsummering af undersøgelsens resultater</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r>
                        <a:rPr lang="da-DK" sz="1200" kern="1200" dirty="0">
                          <a:solidFill>
                            <a:schemeClr val="tx1"/>
                          </a:solidFill>
                          <a:latin typeface="+mn-lt"/>
                          <a:ea typeface="+mn-ea"/>
                          <a:cs typeface="+mn-cs"/>
                        </a:rPr>
                        <a:t>5</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189567"/>
                  </a:ext>
                </a:extLst>
              </a:tr>
              <a:tr h="290429">
                <a:tc>
                  <a:txBody>
                    <a:bodyPr/>
                    <a:lstStyle/>
                    <a:p>
                      <a:pPr marL="0" algn="l" defTabSz="914400" rtl="0" eaLnBrk="1" latinLnBrk="0" hangingPunct="1"/>
                      <a:r>
                        <a:rPr lang="da-DK" sz="1200" kern="1200" dirty="0">
                          <a:solidFill>
                            <a:schemeClr val="tx1"/>
                          </a:solidFill>
                          <a:latin typeface="+mn-lt"/>
                          <a:ea typeface="+mn-ea"/>
                          <a:cs typeface="+mn-cs"/>
                        </a:rPr>
                        <a:t>#1 Kød til aftensmad</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r>
                        <a:rPr lang="da-DK" sz="1200" kern="1200" dirty="0">
                          <a:solidFill>
                            <a:schemeClr val="tx1"/>
                          </a:solidFill>
                          <a:latin typeface="+mn-lt"/>
                          <a:ea typeface="+mn-ea"/>
                          <a:cs typeface="+mn-cs"/>
                        </a:rPr>
                        <a:t>6</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0120194"/>
                  </a:ext>
                </a:extLst>
              </a:tr>
              <a:tr h="290429">
                <a:tc>
                  <a:txBody>
                    <a:bodyPr/>
                    <a:lstStyle/>
                    <a:p>
                      <a:pPr marL="0" algn="l" defTabSz="914400" rtl="0" eaLnBrk="1" latinLnBrk="0" hangingPunct="1"/>
                      <a:r>
                        <a:rPr lang="da-DK" sz="1200" kern="1200" dirty="0">
                          <a:solidFill>
                            <a:schemeClr val="tx1"/>
                          </a:solidFill>
                          <a:latin typeface="+mn-lt"/>
                          <a:ea typeface="+mn-ea"/>
                          <a:cs typeface="+mn-cs"/>
                        </a:rPr>
                        <a:t>#2 Vaner i forbindelse med tilberedning af kød</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latinLnBrk="0" hangingPunct="1"/>
                      <a:r>
                        <a:rPr lang="da-DK" sz="1200" kern="1200" dirty="0">
                          <a:solidFill>
                            <a:schemeClr val="tx1"/>
                          </a:solidFill>
                          <a:latin typeface="+mn-lt"/>
                          <a:ea typeface="+mn-ea"/>
                          <a:cs typeface="+mn-cs"/>
                        </a:rPr>
                        <a:t>14</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931970"/>
                  </a:ext>
                </a:extLst>
              </a:tr>
              <a:tr h="290429">
                <a:tc>
                  <a:txBody>
                    <a:bodyPr/>
                    <a:lstStyle/>
                    <a:p>
                      <a:r>
                        <a:rPr lang="da-DK" sz="1200" kern="1200" dirty="0">
                          <a:solidFill>
                            <a:schemeClr val="tx1"/>
                          </a:solidFill>
                          <a:latin typeface="+mn-lt"/>
                          <a:ea typeface="+mn-ea"/>
                          <a:cs typeface="+mn-cs"/>
                        </a:rPr>
                        <a:t>#3 Præferencer, når man tilbereder grisekød</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a-DK" sz="1200" dirty="0">
                          <a:solidFill>
                            <a:schemeClr val="tx1"/>
                          </a:solidFill>
                          <a:latin typeface="+mn-lt"/>
                        </a:rPr>
                        <a:t>21</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1183073"/>
                  </a:ext>
                </a:extLst>
              </a:tr>
              <a:tr h="290429">
                <a:tc>
                  <a:txBody>
                    <a:bodyPr/>
                    <a:lstStyle/>
                    <a:p>
                      <a:pPr marL="0" algn="l" defTabSz="914400" rtl="0" eaLnBrk="1" latinLnBrk="0" hangingPunct="1"/>
                      <a:r>
                        <a:rPr lang="da-DK" sz="1200" kern="1200" dirty="0">
                          <a:solidFill>
                            <a:schemeClr val="tx1"/>
                          </a:solidFill>
                          <a:latin typeface="+mn-lt"/>
                          <a:ea typeface="+mn-ea"/>
                          <a:cs typeface="+mn-cs"/>
                        </a:rPr>
                        <a:t>#4 Målgruppens viden om og holdninger til tilberedning </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a-DK" sz="1200" dirty="0">
                          <a:solidFill>
                            <a:schemeClr val="tx1"/>
                          </a:solidFill>
                          <a:latin typeface="+mn-lt"/>
                        </a:rPr>
                        <a:t>28</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66659"/>
                  </a:ext>
                </a:extLst>
              </a:tr>
              <a:tr h="290429">
                <a:tc>
                  <a:txBody>
                    <a:bodyPr/>
                    <a:lstStyle/>
                    <a:p>
                      <a:r>
                        <a:rPr lang="da-DK" sz="1200" dirty="0">
                          <a:solidFill>
                            <a:schemeClr val="tx1"/>
                          </a:solidFill>
                          <a:latin typeface="+mn-lt"/>
                        </a:rPr>
                        <a:t>#5 Forbrugernes vurdering af køds klimabelastning</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a-DK" sz="1200" dirty="0">
                          <a:solidFill>
                            <a:schemeClr val="tx1"/>
                          </a:solidFill>
                          <a:latin typeface="+mn-lt"/>
                        </a:rPr>
                        <a:t>40</a:t>
                      </a:r>
                    </a:p>
                  </a:txBody>
                  <a:tcPr marL="0" marR="0" marT="0" marB="0" anchor="ctr">
                    <a:lnL>
                      <a:noFill/>
                    </a:lnL>
                    <a:lnR>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6065778"/>
                  </a:ext>
                </a:extLst>
              </a:tr>
              <a:tr h="290429">
                <a:tc>
                  <a:txBody>
                    <a:bodyPr/>
                    <a:lstStyle/>
                    <a:p>
                      <a:r>
                        <a:rPr lang="da-DK" sz="1400" dirty="0" err="1">
                          <a:solidFill>
                            <a:schemeClr val="tx1"/>
                          </a:solidFill>
                          <a:latin typeface="+mn-lt"/>
                        </a:rPr>
                        <a:t>Appendix</a:t>
                      </a:r>
                      <a:endParaRPr lang="da-DK" sz="1400" dirty="0">
                        <a:solidFill>
                          <a:schemeClr val="tx1"/>
                        </a:solidFill>
                        <a:latin typeface="+mn-lt"/>
                      </a:endParaRPr>
                    </a:p>
                  </a:txBody>
                  <a:tcPr marL="0" marR="0" marT="0" marB="0" anchor="ctr">
                    <a:lnL>
                      <a:noFill/>
                    </a:lnL>
                    <a:lnR>
                      <a:noFill/>
                    </a:lnR>
                    <a:lnT w="635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da-DK" sz="1200" dirty="0">
                          <a:solidFill>
                            <a:schemeClr val="tx1"/>
                          </a:solidFill>
                          <a:latin typeface="+mn-lt"/>
                        </a:rPr>
                        <a:t>43</a:t>
                      </a:r>
                    </a:p>
                  </a:txBody>
                  <a:tcPr marL="0" marR="0" marT="0" marB="0" anchor="ctr">
                    <a:lnL>
                      <a:noFill/>
                    </a:lnL>
                    <a:lnR>
                      <a:noFill/>
                    </a:lnR>
                    <a:lnT w="635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894269"/>
                  </a:ext>
                </a:extLst>
              </a:tr>
            </a:tbl>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57A37B08-0BA8-1BE4-6C05-7D7AFC77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5" name="Tekstfelt 4">
            <a:extLst>
              <a:ext uri="{FF2B5EF4-FFF2-40B4-BE49-F238E27FC236}">
                <a16:creationId xmlns:a16="http://schemas.microsoft.com/office/drawing/2014/main" id="{96F9EFE1-656A-7D65-EA01-5594854F550D}"/>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spTree>
    <p:extLst>
      <p:ext uri="{BB962C8B-B14F-4D97-AF65-F5344CB8AC3E}">
        <p14:creationId xmlns:p14="http://schemas.microsoft.com/office/powerpoint/2010/main" val="319780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a:xfrm>
            <a:off x="571500" y="836613"/>
            <a:ext cx="9695056" cy="1046440"/>
          </a:xfrm>
        </p:spPr>
        <p:txBody>
          <a:bodyPr/>
          <a:lstStyle/>
          <a:p>
            <a:r>
              <a:rPr lang="da-DK" sz="2400" b="1" dirty="0"/>
              <a:t>Det store flertal, der laver mad og spiser kød, langtidssteger sjældent eller aldrig deres kød</a:t>
            </a:r>
            <a:endParaRPr lang="da-DK" sz="1400"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10151320"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Langtidssteger du hele stykker af kød? Med betegnelsen ”langtidsstegning” mener vi stegning i ovn ved lav temperatur i flere timer.</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1464 </a:t>
            </a:r>
            <a:r>
              <a:rPr lang="da-DK" sz="800" dirty="0">
                <a:solidFill>
                  <a:srgbClr val="32322D"/>
                </a:solidFill>
              </a:rPr>
              <a:t>(laver mad minimum én dag om ugen og spiser kød og har svaret, at de tilbereder støre stykker kød)</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2311640361"/>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3">
            <a:extLst>
              <a:ext uri="{FF2B5EF4-FFF2-40B4-BE49-F238E27FC236}">
                <a16:creationId xmlns:a16="http://schemas.microsoft.com/office/drawing/2014/main" id="{4488B2EF-5434-3693-5A05-9CFBD6C5D5F8}"/>
              </a:ext>
            </a:extLst>
          </p:cNvPr>
          <p:cNvSpPr txBox="1"/>
          <p:nvPr/>
        </p:nvSpPr>
        <p:spPr>
          <a:xfrm>
            <a:off x="9731374" y="2633511"/>
            <a:ext cx="1698413" cy="830997"/>
          </a:xfrm>
          <a:prstGeom prst="rect">
            <a:avLst/>
          </a:prstGeom>
          <a:solidFill>
            <a:schemeClr val="accent3">
              <a:lumMod val="40000"/>
              <a:lumOff val="60000"/>
            </a:schemeClr>
          </a:solidFill>
        </p:spPr>
        <p:txBody>
          <a:bodyPr wrap="square">
            <a:spAutoFit/>
          </a:bodyPr>
          <a:lstStyle/>
          <a:p>
            <a:r>
              <a:rPr lang="da-DK" sz="1200" dirty="0">
                <a:solidFill>
                  <a:srgbClr val="005521"/>
                </a:solidFill>
                <a:ea typeface="Calibri" panose="020F0502020204030204" pitchFamily="34" charset="0"/>
              </a:rPr>
              <a:t>26 % af de </a:t>
            </a:r>
            <a:r>
              <a:rPr lang="da-DK" sz="1200" b="1" dirty="0">
                <a:solidFill>
                  <a:srgbClr val="005521"/>
                </a:solidFill>
                <a:ea typeface="Calibri" panose="020F0502020204030204" pitchFamily="34" charset="0"/>
              </a:rPr>
              <a:t>18-29 årig</a:t>
            </a:r>
            <a:r>
              <a:rPr lang="da-DK" sz="1200" dirty="0">
                <a:solidFill>
                  <a:srgbClr val="005521"/>
                </a:solidFill>
                <a:ea typeface="Calibri" panose="020F0502020204030204" pitchFamily="34" charset="0"/>
              </a:rPr>
              <a:t>e og 15 % af de </a:t>
            </a:r>
            <a:r>
              <a:rPr lang="da-DK" sz="1200" b="1" dirty="0">
                <a:solidFill>
                  <a:srgbClr val="005521"/>
                </a:solidFill>
                <a:ea typeface="Calibri" panose="020F0502020204030204" pitchFamily="34" charset="0"/>
              </a:rPr>
              <a:t>50-70 årige</a:t>
            </a:r>
            <a:r>
              <a:rPr lang="da-DK" sz="1200" dirty="0">
                <a:solidFill>
                  <a:srgbClr val="005521"/>
                </a:solidFill>
                <a:ea typeface="Calibri" panose="020F0502020204030204" pitchFamily="34" charset="0"/>
              </a:rPr>
              <a:t> langtidssteger aldrig deres kød.</a:t>
            </a:r>
            <a:endParaRPr lang="da-DK" sz="1200" dirty="0"/>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DFBA4D93-6181-44F8-986D-54001ECC1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271145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CE27F-80A6-E16E-A272-4B46FD56AE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6C6CA0A-84A3-A9F3-132E-B5922C75154C}"/>
              </a:ext>
            </a:extLst>
          </p:cNvPr>
          <p:cNvSpPr>
            <a:spLocks noGrp="1"/>
          </p:cNvSpPr>
          <p:nvPr>
            <p:ph type="title"/>
          </p:nvPr>
        </p:nvSpPr>
        <p:spPr>
          <a:xfrm>
            <a:off x="571500" y="2181664"/>
            <a:ext cx="8434714" cy="2746906"/>
          </a:xfrm>
        </p:spPr>
        <p:txBody>
          <a:bodyPr/>
          <a:lstStyle/>
          <a:p>
            <a:r>
              <a:rPr lang="da-DK" sz="4800" b="1" dirty="0"/>
              <a:t>#3</a:t>
            </a:r>
            <a:br>
              <a:rPr lang="da-DK" sz="4800" b="1" dirty="0"/>
            </a:br>
            <a:r>
              <a:rPr lang="da-DK" sz="4800" b="1" dirty="0"/>
              <a:t>Præferencer når man tilbereder grisekød</a:t>
            </a:r>
          </a:p>
        </p:txBody>
      </p:sp>
      <p:pic>
        <p:nvPicPr>
          <p:cNvPr id="3" name="Billede 2" descr="Et billede, der indeholder Font/skrifttype, Grafik, skærmbillede, tekst&#10;&#10;Automatisk genereret beskrivelse">
            <a:extLst>
              <a:ext uri="{FF2B5EF4-FFF2-40B4-BE49-F238E27FC236}">
                <a16:creationId xmlns:a16="http://schemas.microsoft.com/office/drawing/2014/main" id="{2B785475-A54F-A60E-F00A-F362F55C6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4" name="Rektangel 3">
            <a:extLst>
              <a:ext uri="{FF2B5EF4-FFF2-40B4-BE49-F238E27FC236}">
                <a16:creationId xmlns:a16="http://schemas.microsoft.com/office/drawing/2014/main" id="{A4F62632-C371-8060-EA29-0642CBCE1EDC}"/>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0EB471B1-902D-6188-69B0-2FD2915B6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3B912CC2-EB9F-A0B7-89FD-D655D30FFAFC}"/>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7" name="Graphic 7">
            <a:extLst>
              <a:ext uri="{FF2B5EF4-FFF2-40B4-BE49-F238E27FC236}">
                <a16:creationId xmlns:a16="http://schemas.microsoft.com/office/drawing/2014/main" id="{19A41BAD-9249-4043-1D1B-50D749B1F0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48234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DC4A919-BD57-0693-1C72-3E1ECA8D1DF2}"/>
              </a:ext>
            </a:extLst>
          </p:cNvPr>
          <p:cNvSpPr>
            <a:spLocks noGrp="1"/>
          </p:cNvSpPr>
          <p:nvPr>
            <p:ph type="title"/>
          </p:nvPr>
        </p:nvSpPr>
        <p:spPr/>
        <p:txBody>
          <a:bodyPr/>
          <a:lstStyle/>
          <a:p>
            <a:r>
              <a:rPr lang="da-DK" sz="2400" b="1" dirty="0"/>
              <a:t>Mørbrad er den type grisekød, som flest </a:t>
            </a:r>
            <a:r>
              <a:rPr lang="da-DK" sz="2400" b="1" i="1" dirty="0"/>
              <a:t>godt kan lide </a:t>
            </a:r>
            <a:r>
              <a:rPr lang="da-DK" sz="2400" b="1" dirty="0"/>
              <a:t>at tilberede, mens tern og strimler er det som færrest godt kan lide at tilberede</a:t>
            </a:r>
            <a:br>
              <a:rPr lang="da-DK" sz="2400" b="1" dirty="0"/>
            </a:br>
            <a:endParaRPr lang="da-DK" sz="2400"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typer af grisekød kan du godt lide at tilberede?</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1418 (laver mad og spiser grisekød min. hver måned)</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4042281062"/>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fik 5">
            <a:extLst>
              <a:ext uri="{FF2B5EF4-FFF2-40B4-BE49-F238E27FC236}">
                <a16:creationId xmlns:a16="http://schemas.microsoft.com/office/drawing/2014/main" id="{A59A7DBC-5F25-938B-739C-93D6D4AF1E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6827" y="-5351"/>
            <a:ext cx="1595173" cy="1127231"/>
          </a:xfrm>
          <a:prstGeom prst="rect">
            <a:avLst/>
          </a:prstGeom>
        </p:spPr>
      </p:pic>
      <p:pic>
        <p:nvPicPr>
          <p:cNvPr id="7" name="Billede 6" descr="Et billede, der indeholder Font/skrifttype, Grafik, skærmbillede, tekst&#10;&#10;Automatisk genereret beskrivelse">
            <a:extLst>
              <a:ext uri="{FF2B5EF4-FFF2-40B4-BE49-F238E27FC236}">
                <a16:creationId xmlns:a16="http://schemas.microsoft.com/office/drawing/2014/main" id="{98BE0AD9-646C-25FE-A05C-A300E2772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cxnSp>
        <p:nvCxnSpPr>
          <p:cNvPr id="9" name="Forbindelse: buet 8">
            <a:extLst>
              <a:ext uri="{FF2B5EF4-FFF2-40B4-BE49-F238E27FC236}">
                <a16:creationId xmlns:a16="http://schemas.microsoft.com/office/drawing/2014/main" id="{FA7EA3DD-644D-485A-91F0-00E6BA83C0B2}"/>
              </a:ext>
            </a:extLst>
          </p:cNvPr>
          <p:cNvCxnSpPr>
            <a:cxnSpLocks/>
          </p:cNvCxnSpPr>
          <p:nvPr/>
        </p:nvCxnSpPr>
        <p:spPr>
          <a:xfrm flipV="1">
            <a:off x="1776846" y="2919846"/>
            <a:ext cx="665018" cy="509154"/>
          </a:xfrm>
          <a:prstGeom prst="curvedConnector3">
            <a:avLst/>
          </a:prstGeom>
          <a:ln w="19050" cap="rnd">
            <a:solidFill>
              <a:schemeClr val="accent2"/>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EED75054-E73C-8BDF-A726-341DE0A4847D}"/>
              </a:ext>
            </a:extLst>
          </p:cNvPr>
          <p:cNvSpPr txBox="1"/>
          <p:nvPr/>
        </p:nvSpPr>
        <p:spPr>
          <a:xfrm>
            <a:off x="2389909" y="2594265"/>
            <a:ext cx="800100" cy="438582"/>
          </a:xfrm>
          <a:prstGeom prst="rect">
            <a:avLst/>
          </a:prstGeom>
          <a:noFill/>
        </p:spPr>
        <p:txBody>
          <a:bodyPr wrap="square" lIns="0" tIns="0" rIns="0" bIns="0" rtlCol="0">
            <a:spAutoFit/>
          </a:bodyPr>
          <a:lstStyle/>
          <a:p>
            <a:pPr algn="ctr"/>
            <a:r>
              <a:rPr lang="da-DK" dirty="0">
                <a:solidFill>
                  <a:schemeClr val="accent1"/>
                </a:solidFill>
                <a:latin typeface="+mj-lt"/>
              </a:rPr>
              <a:t>48%</a:t>
            </a:r>
          </a:p>
          <a:p>
            <a:pPr algn="ctr"/>
            <a:r>
              <a:rPr lang="da-DK" sz="1050" dirty="0"/>
              <a:t>18-29 år</a:t>
            </a:r>
          </a:p>
        </p:txBody>
      </p:sp>
      <p:sp>
        <p:nvSpPr>
          <p:cNvPr id="12" name="Tekstfelt 11">
            <a:extLst>
              <a:ext uri="{FF2B5EF4-FFF2-40B4-BE49-F238E27FC236}">
                <a16:creationId xmlns:a16="http://schemas.microsoft.com/office/drawing/2014/main" id="{0074D00A-2986-961D-52B7-F23E7759716C}"/>
              </a:ext>
            </a:extLst>
          </p:cNvPr>
          <p:cNvSpPr txBox="1"/>
          <p:nvPr/>
        </p:nvSpPr>
        <p:spPr>
          <a:xfrm>
            <a:off x="2968334" y="2594265"/>
            <a:ext cx="917863" cy="438582"/>
          </a:xfrm>
          <a:prstGeom prst="rect">
            <a:avLst/>
          </a:prstGeom>
          <a:noFill/>
        </p:spPr>
        <p:txBody>
          <a:bodyPr wrap="square" lIns="0" tIns="0" rIns="0" bIns="0" rtlCol="0">
            <a:spAutoFit/>
          </a:bodyPr>
          <a:lstStyle/>
          <a:p>
            <a:pPr algn="ctr"/>
            <a:r>
              <a:rPr lang="da-DK" dirty="0">
                <a:solidFill>
                  <a:schemeClr val="accent1"/>
                </a:solidFill>
                <a:latin typeface="+mj-lt"/>
              </a:rPr>
              <a:t>75%</a:t>
            </a:r>
          </a:p>
          <a:p>
            <a:pPr algn="ctr"/>
            <a:r>
              <a:rPr lang="da-DK" sz="1050" dirty="0"/>
              <a:t>60-70 år</a:t>
            </a:r>
          </a:p>
        </p:txBody>
      </p:sp>
      <p:sp>
        <p:nvSpPr>
          <p:cNvPr id="13" name="Rektangel: afrundede hjørner 12">
            <a:extLst>
              <a:ext uri="{FF2B5EF4-FFF2-40B4-BE49-F238E27FC236}">
                <a16:creationId xmlns:a16="http://schemas.microsoft.com/office/drawing/2014/main" id="{1FC3A918-C0D6-0BF5-3D11-D3048735814E}"/>
              </a:ext>
            </a:extLst>
          </p:cNvPr>
          <p:cNvSpPr/>
          <p:nvPr/>
        </p:nvSpPr>
        <p:spPr>
          <a:xfrm>
            <a:off x="1340427" y="3314700"/>
            <a:ext cx="405246" cy="290946"/>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78773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p:txBody>
          <a:bodyPr/>
          <a:lstStyle/>
          <a:p>
            <a:r>
              <a:rPr lang="da-DK" sz="2400" b="1" dirty="0"/>
              <a:t>Mørbrad er den type kød, som flest </a:t>
            </a:r>
            <a:r>
              <a:rPr lang="da-DK" sz="2400" b="1" i="1" dirty="0"/>
              <a:t>bedst</a:t>
            </a:r>
            <a:r>
              <a:rPr lang="da-DK" sz="2400" b="1" dirty="0"/>
              <a:t> kan lide at tilberede. Kun 4 pct. kan bedst lide at tilberede tern/ strimler.</a:t>
            </a:r>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04844"/>
            <a:ext cx="9586488" cy="566374"/>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Hvilken af disse typer af grisekød kan du bedst lide at tilberede?</a:t>
            </a:r>
            <a:br>
              <a:rPr lang="da-DK" sz="1200" b="1" dirty="0">
                <a:solidFill>
                  <a:srgbClr val="005521"/>
                </a:solidFill>
                <a:ea typeface="Calibri" panose="020F0502020204030204" pitchFamily="34" charset="0"/>
                <a:cs typeface="Times New Roman" panose="02020603050405020304" pitchFamily="18" charset="0"/>
              </a:rPr>
            </a:br>
            <a:r>
              <a:rPr lang="da-DK" sz="1200" i="1" dirty="0">
                <a:solidFill>
                  <a:srgbClr val="005521"/>
                </a:solidFill>
                <a:ea typeface="Calibri" panose="020F0502020204030204" pitchFamily="34" charset="0"/>
                <a:cs typeface="Times New Roman" panose="02020603050405020304" pitchFamily="18" charset="0"/>
              </a:rPr>
              <a:t>Bemærk: </a:t>
            </a:r>
            <a:r>
              <a:rPr lang="da-DK" sz="1100" i="1" dirty="0">
                <a:solidFill>
                  <a:srgbClr val="005521"/>
                </a:solidFill>
                <a:ea typeface="Calibri" panose="020F0502020204030204" pitchFamily="34" charset="0"/>
                <a:cs typeface="Times New Roman" panose="02020603050405020304" pitchFamily="18" charset="0"/>
              </a:rPr>
              <a:t>Hver deltager får kun vist listen med udskæringer, som de har svaret, at de godt kan lide at tilberede. </a:t>
            </a:r>
            <a:br>
              <a:rPr lang="da-DK" sz="1100" i="1" dirty="0">
                <a:solidFill>
                  <a:srgbClr val="005521"/>
                </a:solidFill>
                <a:ea typeface="Calibri" panose="020F0502020204030204" pitchFamily="34" charset="0"/>
                <a:cs typeface="Times New Roman" panose="02020603050405020304" pitchFamily="18" charset="0"/>
              </a:rPr>
            </a:br>
            <a:r>
              <a:rPr lang="da-DK" sz="1100" i="1" dirty="0">
                <a:solidFill>
                  <a:srgbClr val="005521"/>
                </a:solidFill>
                <a:ea typeface="Calibri" panose="020F0502020204030204" pitchFamily="34" charset="0"/>
                <a:cs typeface="Times New Roman" panose="02020603050405020304" pitchFamily="18" charset="0"/>
              </a:rPr>
              <a:t>Formålet med spørgsmålet er at udvælge lige netop den type udskæring, som deltageren efterfølgende skal svare på uddybende spørgsmål om. </a:t>
            </a:r>
            <a:endParaRPr kumimoji="0" lang="da-DK" sz="1200" i="1"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964755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1334 (laver mad, spiser grisekød min. hver måned og kan godt lide at tilberede minimum én type grisekød)</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506089710"/>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497394AA-7003-87E7-1A0E-D694352A1E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6827" y="-5351"/>
            <a:ext cx="1595173" cy="1127231"/>
          </a:xfrm>
          <a:prstGeom prst="rect">
            <a:avLst/>
          </a:prstGeom>
        </p:spPr>
      </p:pic>
      <p:pic>
        <p:nvPicPr>
          <p:cNvPr id="5" name="Billede 4" descr="Et billede, der indeholder Font/skrifttype, Grafik, skærmbillede, tekst&#10;&#10;Automatisk genereret beskrivelse">
            <a:extLst>
              <a:ext uri="{FF2B5EF4-FFF2-40B4-BE49-F238E27FC236}">
                <a16:creationId xmlns:a16="http://schemas.microsoft.com/office/drawing/2014/main" id="{0405D731-41E3-1B01-D5C1-3C109F692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45587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p:txBody>
          <a:bodyPr/>
          <a:lstStyle/>
          <a:p>
            <a:r>
              <a:rPr lang="da-DK" sz="2400" b="1" dirty="0"/>
              <a:t>Flest angiver smag som årsag til, at de godt kan lide at tilberede deres foretrukne stykke grisekød, mens færrest nævner bæredygtighed</a:t>
            </a:r>
            <a:endParaRPr lang="da-DK" sz="1400"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70947"/>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&gt;</a:t>
            </a:r>
            <a:r>
              <a:rPr lang="da-DK" sz="1200" b="1" dirty="0">
                <a:solidFill>
                  <a:srgbClr val="005521"/>
                </a:solidFill>
                <a:ea typeface="Calibri" panose="020F0502020204030204" pitchFamily="34" charset="0"/>
                <a:cs typeface="Times New Roman" panose="02020603050405020304" pitchFamily="18" charset="0"/>
              </a:rPr>
              <a:t>din foretrukne type grisekød&lt;</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a:spcBef>
                <a:spcPct val="0"/>
              </a:spcBef>
              <a:spcAft>
                <a:spcPct val="0"/>
              </a:spcAft>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1334 (laver mad hver uge og har udpeget en type grisekød, som de foretrækker at tilberede)</a:t>
            </a:r>
          </a:p>
        </p:txBody>
      </p:sp>
      <p:graphicFrame>
        <p:nvGraphicFramePr>
          <p:cNvPr id="5" name="Diagram1">
            <a:extLst>
              <a:ext uri="{FF2B5EF4-FFF2-40B4-BE49-F238E27FC236}">
                <a16:creationId xmlns:a16="http://schemas.microsoft.com/office/drawing/2014/main" id="{CE47372E-A2E6-5044-620C-07924FF4ECF7}"/>
              </a:ext>
            </a:extLst>
          </p:cNvPr>
          <p:cNvGraphicFramePr/>
          <p:nvPr>
            <p:extLst>
              <p:ext uri="{D42A27DB-BD31-4B8C-83A1-F6EECF244321}">
                <p14:modId xmlns:p14="http://schemas.microsoft.com/office/powerpoint/2010/main" val="939242863"/>
              </p:ext>
            </p:extLst>
          </p:nvPr>
        </p:nvGraphicFramePr>
        <p:xfrm>
          <a:off x="267630" y="2475387"/>
          <a:ext cx="6096000" cy="330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1">
            <a:extLst>
              <a:ext uri="{FF2B5EF4-FFF2-40B4-BE49-F238E27FC236}">
                <a16:creationId xmlns:a16="http://schemas.microsoft.com/office/drawing/2014/main" id="{AB23AF25-FDB6-08E2-E64B-99C505A19222}"/>
              </a:ext>
            </a:extLst>
          </p:cNvPr>
          <p:cNvGraphicFramePr/>
          <p:nvPr>
            <p:extLst>
              <p:ext uri="{D42A27DB-BD31-4B8C-83A1-F6EECF244321}">
                <p14:modId xmlns:p14="http://schemas.microsoft.com/office/powerpoint/2010/main" val="1195839432"/>
              </p:ext>
            </p:extLst>
          </p:nvPr>
        </p:nvGraphicFramePr>
        <p:xfrm>
          <a:off x="6096000" y="2475387"/>
          <a:ext cx="6096000" cy="33031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felt 1">
            <a:extLst>
              <a:ext uri="{FF2B5EF4-FFF2-40B4-BE49-F238E27FC236}">
                <a16:creationId xmlns:a16="http://schemas.microsoft.com/office/drawing/2014/main" id="{2E1C59B9-AD2B-BC4F-F0CE-BF5D3BFD8B31}"/>
              </a:ext>
            </a:extLst>
          </p:cNvPr>
          <p:cNvSpPr txBox="1"/>
          <p:nvPr/>
        </p:nvSpPr>
        <p:spPr>
          <a:xfrm>
            <a:off x="10010774" y="2168525"/>
            <a:ext cx="1753657" cy="1200329"/>
          </a:xfrm>
          <a:prstGeom prst="rect">
            <a:avLst/>
          </a:prstGeom>
          <a:solidFill>
            <a:schemeClr val="accent3">
              <a:lumMod val="40000"/>
              <a:lumOff val="60000"/>
            </a:schemeClr>
          </a:solidFill>
        </p:spPr>
        <p:txBody>
          <a:bodyPr wrap="square">
            <a:spAutoFit/>
          </a:bodyPr>
          <a:lstStyle/>
          <a:p>
            <a:r>
              <a:rPr lang="da-DK" sz="1200" dirty="0">
                <a:solidFill>
                  <a:srgbClr val="005521"/>
                </a:solidFill>
                <a:ea typeface="Calibri" panose="020F0502020204030204" pitchFamily="34" charset="0"/>
              </a:rPr>
              <a:t>67 % af </a:t>
            </a:r>
            <a:r>
              <a:rPr lang="da-DK" sz="1200" b="1" dirty="0">
                <a:solidFill>
                  <a:srgbClr val="005521"/>
                </a:solidFill>
                <a:ea typeface="Calibri" panose="020F0502020204030204" pitchFamily="34" charset="0"/>
              </a:rPr>
              <a:t>mændene</a:t>
            </a:r>
            <a:r>
              <a:rPr lang="da-DK" sz="1200" dirty="0">
                <a:solidFill>
                  <a:srgbClr val="005521"/>
                </a:solidFill>
                <a:ea typeface="Calibri" panose="020F0502020204030204" pitchFamily="34" charset="0"/>
              </a:rPr>
              <a:t> og 60 % af </a:t>
            </a:r>
            <a:r>
              <a:rPr lang="da-DK" sz="1200" b="1" dirty="0">
                <a:solidFill>
                  <a:srgbClr val="005521"/>
                </a:solidFill>
                <a:ea typeface="Calibri" panose="020F0502020204030204" pitchFamily="34" charset="0"/>
              </a:rPr>
              <a:t>kvinderne</a:t>
            </a:r>
            <a:r>
              <a:rPr lang="da-DK" sz="1200" dirty="0">
                <a:solidFill>
                  <a:srgbClr val="005521"/>
                </a:solidFill>
                <a:ea typeface="Calibri" panose="020F0502020204030204" pitchFamily="34" charset="0"/>
              </a:rPr>
              <a:t> nævner smag som årsag til, hvorfor de godt kan lide at tilberede deres foretrukne grisekød.</a:t>
            </a:r>
          </a:p>
        </p:txBody>
      </p:sp>
      <p:pic>
        <p:nvPicPr>
          <p:cNvPr id="4" name="Grafik 3">
            <a:extLst>
              <a:ext uri="{FF2B5EF4-FFF2-40B4-BE49-F238E27FC236}">
                <a16:creationId xmlns:a16="http://schemas.microsoft.com/office/drawing/2014/main" id="{2370E0B6-8D97-40DC-6529-BF8A600CC6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96827" y="-5351"/>
            <a:ext cx="1595173" cy="1127231"/>
          </a:xfrm>
          <a:prstGeom prst="rect">
            <a:avLst/>
          </a:prstGeom>
        </p:spPr>
      </p:pic>
      <p:pic>
        <p:nvPicPr>
          <p:cNvPr id="7" name="Billede 6" descr="Et billede, der indeholder Font/skrifttype, Grafik, skærmbillede, tekst&#10;&#10;Automatisk genereret beskrivelse">
            <a:extLst>
              <a:ext uri="{FF2B5EF4-FFF2-40B4-BE49-F238E27FC236}">
                <a16:creationId xmlns:a16="http://schemas.microsoft.com/office/drawing/2014/main" id="{2E7CD2C2-257A-0192-A273-69312962CE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291872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308A-8B3D-DFDE-BE7C-C0631F7CE4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A8B3E4-7E73-513C-4401-EF650E648A80}"/>
              </a:ext>
            </a:extLst>
          </p:cNvPr>
          <p:cNvSpPr>
            <a:spLocks noGrp="1"/>
          </p:cNvSpPr>
          <p:nvPr>
            <p:ph type="title"/>
          </p:nvPr>
        </p:nvSpPr>
        <p:spPr/>
        <p:txBody>
          <a:bodyPr/>
          <a:lstStyle/>
          <a:p>
            <a:r>
              <a:rPr lang="da-DK" sz="2400" b="1" dirty="0"/>
              <a:t>Størstedelen af dem, som foretrækker kotelet og hakket grisekød, tilbereder det på panden. Dem, som foretrækker ribbensteg og flæskesteg, tilbereder det primært i ovn</a:t>
            </a:r>
            <a:endParaRPr lang="da-DK" sz="2400" dirty="0"/>
          </a:p>
        </p:txBody>
      </p:sp>
      <p:graphicFrame>
        <p:nvGraphicFramePr>
          <p:cNvPr id="4" name="Diagram1">
            <a:extLst>
              <a:ext uri="{FF2B5EF4-FFF2-40B4-BE49-F238E27FC236}">
                <a16:creationId xmlns:a16="http://schemas.microsoft.com/office/drawing/2014/main" id="{BB8FD26B-C1DC-5541-234B-31B8648EED06}"/>
              </a:ext>
            </a:extLst>
          </p:cNvPr>
          <p:cNvGraphicFramePr>
            <a:graphicFrameLocks noGrp="1"/>
          </p:cNvGraphicFramePr>
          <p:nvPr>
            <p:ph sz="quarter" idx="11"/>
            <p:extLst>
              <p:ext uri="{D42A27DB-BD31-4B8C-83A1-F6EECF244321}">
                <p14:modId xmlns:p14="http://schemas.microsoft.com/office/powerpoint/2010/main" val="3231161669"/>
              </p:ext>
            </p:extLst>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2"/>
          </a:graphicData>
        </a:graphic>
      </p:graphicFrame>
      <p:sp>
        <p:nvSpPr>
          <p:cNvPr id="6" name="Base">
            <a:extLst>
              <a:ext uri="{FF2B5EF4-FFF2-40B4-BE49-F238E27FC236}">
                <a16:creationId xmlns:a16="http://schemas.microsoft.com/office/drawing/2014/main" id="{48719417-ABCC-599A-2E5B-14143983157F}"/>
              </a:ext>
            </a:extLst>
          </p:cNvPr>
          <p:cNvSpPr txBox="1"/>
          <p:nvPr/>
        </p:nvSpPr>
        <p:spPr>
          <a:xfrm>
            <a:off x="485999" y="6122654"/>
            <a:ext cx="105118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1334 (laver mad hver uge og har udpeget en type grisekød, som de foretrækker at tilberede).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Rækkefølgen på udskæringer i grafen er sorteret efter mest foretrukne. *Vær obs på at ”tern/strimler” kun har en base på 49 personer.</a:t>
            </a:r>
          </a:p>
        </p:txBody>
      </p:sp>
      <p:sp>
        <p:nvSpPr>
          <p:cNvPr id="7" name="Spørgsmålstekst">
            <a:extLst>
              <a:ext uri="{FF2B5EF4-FFF2-40B4-BE49-F238E27FC236}">
                <a16:creationId xmlns:a16="http://schemas.microsoft.com/office/drawing/2014/main" id="{8DAC3799-FFFC-5312-22D3-1417963B7E2A}"/>
              </a:ext>
            </a:extLst>
          </p:cNvPr>
          <p:cNvSpPr txBox="1"/>
          <p:nvPr/>
        </p:nvSpPr>
        <p:spPr>
          <a:xfrm>
            <a:off x="571500" y="197856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Hvordan tilbereder du typisk &gt;</a:t>
            </a:r>
            <a:r>
              <a:rPr lang="da-DK" sz="1200" b="1" dirty="0">
                <a:solidFill>
                  <a:srgbClr val="005521"/>
                </a:solidFill>
                <a:ea typeface="Calibri" panose="020F0502020204030204" pitchFamily="34" charset="0"/>
                <a:cs typeface="Times New Roman" panose="02020603050405020304" pitchFamily="18" charset="0"/>
              </a:rPr>
              <a:t>din foretrukne type grisekød&lt;</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a:t>
            </a:r>
          </a:p>
        </p:txBody>
      </p:sp>
      <p:pic>
        <p:nvPicPr>
          <p:cNvPr id="3" name="Grafik 2">
            <a:extLst>
              <a:ext uri="{FF2B5EF4-FFF2-40B4-BE49-F238E27FC236}">
                <a16:creationId xmlns:a16="http://schemas.microsoft.com/office/drawing/2014/main" id="{79BEE7BF-06E8-D707-5D28-101C070E43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596827" y="-5351"/>
            <a:ext cx="1595173" cy="1127231"/>
          </a:xfrm>
          <a:prstGeom prst="rect">
            <a:avLst/>
          </a:prstGeom>
        </p:spPr>
      </p:pic>
      <p:pic>
        <p:nvPicPr>
          <p:cNvPr id="5" name="Billede 4" descr="Et billede, der indeholder Font/skrifttype, Grafik, skærmbillede, tekst&#10;&#10;Automatisk genereret beskrivelse">
            <a:extLst>
              <a:ext uri="{FF2B5EF4-FFF2-40B4-BE49-F238E27FC236}">
                <a16:creationId xmlns:a16="http://schemas.microsoft.com/office/drawing/2014/main" id="{ED857377-CFAE-FCE9-95D5-E03F15F3A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ekstfelt 7">
            <a:extLst>
              <a:ext uri="{FF2B5EF4-FFF2-40B4-BE49-F238E27FC236}">
                <a16:creationId xmlns:a16="http://schemas.microsoft.com/office/drawing/2014/main" id="{83DE0C91-97B2-BE39-BE57-C75523617F45}"/>
              </a:ext>
            </a:extLst>
          </p:cNvPr>
          <p:cNvSpPr txBox="1"/>
          <p:nvPr/>
        </p:nvSpPr>
        <p:spPr>
          <a:xfrm>
            <a:off x="1345580" y="5709250"/>
            <a:ext cx="698810" cy="138499"/>
          </a:xfrm>
          <a:prstGeom prst="rect">
            <a:avLst/>
          </a:prstGeom>
          <a:noFill/>
        </p:spPr>
        <p:txBody>
          <a:bodyPr wrap="square" lIns="0" tIns="0" rIns="0" bIns="0" rtlCol="0">
            <a:spAutoFit/>
          </a:bodyPr>
          <a:lstStyle/>
          <a:p>
            <a:pPr algn="ctr"/>
            <a:r>
              <a:rPr lang="da-DK" sz="900" dirty="0"/>
              <a:t>(n=368)</a:t>
            </a:r>
          </a:p>
        </p:txBody>
      </p:sp>
      <p:sp>
        <p:nvSpPr>
          <p:cNvPr id="9" name="Tekstfelt 8">
            <a:extLst>
              <a:ext uri="{FF2B5EF4-FFF2-40B4-BE49-F238E27FC236}">
                <a16:creationId xmlns:a16="http://schemas.microsoft.com/office/drawing/2014/main" id="{CEB88D27-9810-90A2-6ADF-657BBCE1DF94}"/>
              </a:ext>
            </a:extLst>
          </p:cNvPr>
          <p:cNvSpPr txBox="1"/>
          <p:nvPr/>
        </p:nvSpPr>
        <p:spPr>
          <a:xfrm>
            <a:off x="2702312" y="5709250"/>
            <a:ext cx="698810" cy="138499"/>
          </a:xfrm>
          <a:prstGeom prst="rect">
            <a:avLst/>
          </a:prstGeom>
          <a:noFill/>
        </p:spPr>
        <p:txBody>
          <a:bodyPr wrap="square" lIns="0" tIns="0" rIns="0" bIns="0" rtlCol="0">
            <a:spAutoFit/>
          </a:bodyPr>
          <a:lstStyle/>
          <a:p>
            <a:pPr algn="ctr"/>
            <a:r>
              <a:rPr lang="da-DK" sz="900" dirty="0"/>
              <a:t>(n=281)</a:t>
            </a:r>
          </a:p>
        </p:txBody>
      </p:sp>
      <p:sp>
        <p:nvSpPr>
          <p:cNvPr id="10" name="Tekstfelt 9">
            <a:extLst>
              <a:ext uri="{FF2B5EF4-FFF2-40B4-BE49-F238E27FC236}">
                <a16:creationId xmlns:a16="http://schemas.microsoft.com/office/drawing/2014/main" id="{82B105AB-3C3D-F329-7F02-92B1F5BD85D2}"/>
              </a:ext>
            </a:extLst>
          </p:cNvPr>
          <p:cNvSpPr txBox="1"/>
          <p:nvPr/>
        </p:nvSpPr>
        <p:spPr>
          <a:xfrm>
            <a:off x="3997170" y="5709250"/>
            <a:ext cx="698810" cy="138499"/>
          </a:xfrm>
          <a:prstGeom prst="rect">
            <a:avLst/>
          </a:prstGeom>
          <a:noFill/>
        </p:spPr>
        <p:txBody>
          <a:bodyPr wrap="square" lIns="0" tIns="0" rIns="0" bIns="0" rtlCol="0">
            <a:spAutoFit/>
          </a:bodyPr>
          <a:lstStyle/>
          <a:p>
            <a:pPr algn="ctr"/>
            <a:r>
              <a:rPr lang="da-DK" sz="900" dirty="0"/>
              <a:t>(n=281)</a:t>
            </a:r>
          </a:p>
        </p:txBody>
      </p:sp>
      <p:sp>
        <p:nvSpPr>
          <p:cNvPr id="11" name="Tekstfelt 10">
            <a:extLst>
              <a:ext uri="{FF2B5EF4-FFF2-40B4-BE49-F238E27FC236}">
                <a16:creationId xmlns:a16="http://schemas.microsoft.com/office/drawing/2014/main" id="{7C52C0CE-1B5A-58B8-5696-20F2878F7C56}"/>
              </a:ext>
            </a:extLst>
          </p:cNvPr>
          <p:cNvSpPr txBox="1"/>
          <p:nvPr/>
        </p:nvSpPr>
        <p:spPr>
          <a:xfrm>
            <a:off x="5316731" y="5709250"/>
            <a:ext cx="698810" cy="138499"/>
          </a:xfrm>
          <a:prstGeom prst="rect">
            <a:avLst/>
          </a:prstGeom>
          <a:noFill/>
        </p:spPr>
        <p:txBody>
          <a:bodyPr wrap="square" lIns="0" tIns="0" rIns="0" bIns="0" rtlCol="0">
            <a:spAutoFit/>
          </a:bodyPr>
          <a:lstStyle/>
          <a:p>
            <a:pPr algn="ctr"/>
            <a:r>
              <a:rPr lang="da-DK" sz="900" dirty="0"/>
              <a:t>(n=123)</a:t>
            </a:r>
          </a:p>
        </p:txBody>
      </p:sp>
      <p:sp>
        <p:nvSpPr>
          <p:cNvPr id="12" name="Tekstfelt 11">
            <a:extLst>
              <a:ext uri="{FF2B5EF4-FFF2-40B4-BE49-F238E27FC236}">
                <a16:creationId xmlns:a16="http://schemas.microsoft.com/office/drawing/2014/main" id="{55934299-493E-FD09-ED4E-722196F33539}"/>
              </a:ext>
            </a:extLst>
          </p:cNvPr>
          <p:cNvSpPr txBox="1"/>
          <p:nvPr/>
        </p:nvSpPr>
        <p:spPr>
          <a:xfrm>
            <a:off x="6628857" y="5709250"/>
            <a:ext cx="698810" cy="138499"/>
          </a:xfrm>
          <a:prstGeom prst="rect">
            <a:avLst/>
          </a:prstGeom>
          <a:noFill/>
        </p:spPr>
        <p:txBody>
          <a:bodyPr wrap="square" lIns="0" tIns="0" rIns="0" bIns="0" rtlCol="0">
            <a:spAutoFit/>
          </a:bodyPr>
          <a:lstStyle/>
          <a:p>
            <a:pPr algn="ctr"/>
            <a:r>
              <a:rPr lang="da-DK" sz="900" dirty="0"/>
              <a:t>(n=99)</a:t>
            </a:r>
          </a:p>
        </p:txBody>
      </p:sp>
      <p:sp>
        <p:nvSpPr>
          <p:cNvPr id="13" name="Tekstfelt 12">
            <a:extLst>
              <a:ext uri="{FF2B5EF4-FFF2-40B4-BE49-F238E27FC236}">
                <a16:creationId xmlns:a16="http://schemas.microsoft.com/office/drawing/2014/main" id="{ADAB407E-44F6-F479-0757-2B61D6662AC1}"/>
              </a:ext>
            </a:extLst>
          </p:cNvPr>
          <p:cNvSpPr txBox="1"/>
          <p:nvPr/>
        </p:nvSpPr>
        <p:spPr>
          <a:xfrm>
            <a:off x="7970722" y="5709250"/>
            <a:ext cx="698810" cy="138499"/>
          </a:xfrm>
          <a:prstGeom prst="rect">
            <a:avLst/>
          </a:prstGeom>
          <a:noFill/>
        </p:spPr>
        <p:txBody>
          <a:bodyPr wrap="square" lIns="0" tIns="0" rIns="0" bIns="0" rtlCol="0">
            <a:spAutoFit/>
          </a:bodyPr>
          <a:lstStyle/>
          <a:p>
            <a:pPr algn="ctr"/>
            <a:r>
              <a:rPr lang="da-DK" sz="900" dirty="0"/>
              <a:t>(n=97)</a:t>
            </a:r>
          </a:p>
        </p:txBody>
      </p:sp>
      <p:sp>
        <p:nvSpPr>
          <p:cNvPr id="14" name="Tekstfelt 13">
            <a:extLst>
              <a:ext uri="{FF2B5EF4-FFF2-40B4-BE49-F238E27FC236}">
                <a16:creationId xmlns:a16="http://schemas.microsoft.com/office/drawing/2014/main" id="{7AABA0DB-09F5-600B-CA73-9DE2523A00E6}"/>
              </a:ext>
            </a:extLst>
          </p:cNvPr>
          <p:cNvSpPr txBox="1"/>
          <p:nvPr/>
        </p:nvSpPr>
        <p:spPr>
          <a:xfrm>
            <a:off x="9289663" y="5709250"/>
            <a:ext cx="698810" cy="138499"/>
          </a:xfrm>
          <a:prstGeom prst="rect">
            <a:avLst/>
          </a:prstGeom>
          <a:noFill/>
        </p:spPr>
        <p:txBody>
          <a:bodyPr wrap="square" lIns="0" tIns="0" rIns="0" bIns="0" rtlCol="0">
            <a:spAutoFit/>
          </a:bodyPr>
          <a:lstStyle/>
          <a:p>
            <a:pPr algn="ctr"/>
            <a:r>
              <a:rPr lang="da-DK" sz="900" dirty="0"/>
              <a:t>(n=80)</a:t>
            </a:r>
          </a:p>
        </p:txBody>
      </p:sp>
      <p:sp>
        <p:nvSpPr>
          <p:cNvPr id="15" name="Tekstfelt 14">
            <a:extLst>
              <a:ext uri="{FF2B5EF4-FFF2-40B4-BE49-F238E27FC236}">
                <a16:creationId xmlns:a16="http://schemas.microsoft.com/office/drawing/2014/main" id="{70ABF1E3-BF22-9C1F-57E2-7F5E17ECECFA}"/>
              </a:ext>
            </a:extLst>
          </p:cNvPr>
          <p:cNvSpPr txBox="1"/>
          <p:nvPr/>
        </p:nvSpPr>
        <p:spPr>
          <a:xfrm>
            <a:off x="10594355" y="5709250"/>
            <a:ext cx="698810" cy="138499"/>
          </a:xfrm>
          <a:prstGeom prst="rect">
            <a:avLst/>
          </a:prstGeom>
          <a:noFill/>
        </p:spPr>
        <p:txBody>
          <a:bodyPr wrap="square" lIns="0" tIns="0" rIns="0" bIns="0" rtlCol="0">
            <a:spAutoFit/>
          </a:bodyPr>
          <a:lstStyle/>
          <a:p>
            <a:pPr algn="ctr"/>
            <a:r>
              <a:rPr lang="da-DK" sz="900" dirty="0"/>
              <a:t>(n=49*)</a:t>
            </a:r>
          </a:p>
        </p:txBody>
      </p:sp>
      <p:sp>
        <p:nvSpPr>
          <p:cNvPr id="16" name="Rektangel 15">
            <a:extLst>
              <a:ext uri="{FF2B5EF4-FFF2-40B4-BE49-F238E27FC236}">
                <a16:creationId xmlns:a16="http://schemas.microsoft.com/office/drawing/2014/main" id="{5A4BB6D3-34A2-14B6-DBF3-62EE57D35527}"/>
              </a:ext>
            </a:extLst>
          </p:cNvPr>
          <p:cNvSpPr/>
          <p:nvPr/>
        </p:nvSpPr>
        <p:spPr>
          <a:xfrm>
            <a:off x="10276609" y="3595256"/>
            <a:ext cx="1381991" cy="192231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7523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BF3D1-D7BD-AD34-1C6A-15FFE468CA52}"/>
              </a:ext>
            </a:extLst>
          </p:cNvPr>
          <p:cNvSpPr>
            <a:spLocks noGrp="1"/>
          </p:cNvSpPr>
          <p:nvPr>
            <p:ph type="title"/>
          </p:nvPr>
        </p:nvSpPr>
        <p:spPr>
          <a:xfrm>
            <a:off x="571500" y="836613"/>
            <a:ext cx="10175832" cy="1046440"/>
          </a:xfrm>
        </p:spPr>
        <p:txBody>
          <a:bodyPr/>
          <a:lstStyle/>
          <a:p>
            <a:r>
              <a:rPr lang="da-DK" sz="2400" b="1" dirty="0"/>
              <a:t>Stegetermometer benyttes oftest, når der tilberedes flæskesteg, men for alle udskæringer er det mere udbredt aldrig eller kun sjældent at benytte stegetermometer</a:t>
            </a:r>
            <a:endParaRPr lang="da-DK" sz="2400" dirty="0"/>
          </a:p>
        </p:txBody>
      </p:sp>
      <p:sp>
        <p:nvSpPr>
          <p:cNvPr id="4" name="Spørgsmålstekst">
            <a:extLst>
              <a:ext uri="{FF2B5EF4-FFF2-40B4-BE49-F238E27FC236}">
                <a16:creationId xmlns:a16="http://schemas.microsoft.com/office/drawing/2014/main" id="{7826CF83-D49D-3499-CB4A-9328FA5D1061}"/>
              </a:ext>
            </a:extLst>
          </p:cNvPr>
          <p:cNvSpPr txBox="1"/>
          <p:nvPr/>
        </p:nvSpPr>
        <p:spPr>
          <a:xfrm>
            <a:off x="571500" y="197856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ofte bruger du stegetermometer, når du tilbereder &gt;</a:t>
            </a:r>
            <a:r>
              <a:rPr lang="da-DK" sz="1200" b="1" dirty="0">
                <a:solidFill>
                  <a:srgbClr val="005521"/>
                </a:solidFill>
                <a:ea typeface="Calibri" panose="020F0502020204030204" pitchFamily="34" charset="0"/>
                <a:cs typeface="Times New Roman" panose="02020603050405020304" pitchFamily="18" charset="0"/>
              </a:rPr>
              <a:t>din foretrukne type grisekød&lt;</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a:t>
            </a:r>
          </a:p>
        </p:txBody>
      </p:sp>
      <p:graphicFrame>
        <p:nvGraphicFramePr>
          <p:cNvPr id="5" name="Diagram1">
            <a:extLst>
              <a:ext uri="{FF2B5EF4-FFF2-40B4-BE49-F238E27FC236}">
                <a16:creationId xmlns:a16="http://schemas.microsoft.com/office/drawing/2014/main" id="{784D2DFB-8C29-0870-6A4A-C9842E9864B9}"/>
              </a:ext>
            </a:extLst>
          </p:cNvPr>
          <p:cNvGraphicFramePr>
            <a:graphicFrameLocks noGrp="1"/>
          </p:cNvGraphicFramePr>
          <p:nvPr>
            <p:ph sz="quarter" idx="11"/>
            <p:extLst>
              <p:ext uri="{D42A27DB-BD31-4B8C-83A1-F6EECF244321}">
                <p14:modId xmlns:p14="http://schemas.microsoft.com/office/powerpoint/2010/main" val="140043327"/>
              </p:ext>
            </p:extLst>
          </p:nvPr>
        </p:nvGraphicFramePr>
        <p:xfrm>
          <a:off x="571500" y="2276475"/>
          <a:ext cx="10225936" cy="3502025"/>
        </p:xfrm>
        <a:graphic>
          <a:graphicData uri="http://schemas.openxmlformats.org/drawingml/2006/chart">
            <c:chart xmlns:c="http://schemas.openxmlformats.org/drawingml/2006/chart" xmlns:r="http://schemas.openxmlformats.org/officeDocument/2006/relationships" r:id="rId3"/>
          </a:graphicData>
        </a:graphic>
      </p:graphicFrame>
      <p:sp>
        <p:nvSpPr>
          <p:cNvPr id="6" name="Base">
            <a:extLst>
              <a:ext uri="{FF2B5EF4-FFF2-40B4-BE49-F238E27FC236}">
                <a16:creationId xmlns:a16="http://schemas.microsoft.com/office/drawing/2014/main" id="{0C98E875-435A-3D39-5706-ED1E183E7D8F}"/>
              </a:ext>
            </a:extLst>
          </p:cNvPr>
          <p:cNvSpPr txBox="1"/>
          <p:nvPr/>
        </p:nvSpPr>
        <p:spPr>
          <a:xfrm>
            <a:off x="485999" y="6123062"/>
            <a:ext cx="8390371" cy="338554"/>
          </a:xfrm>
          <a:prstGeom prst="rect">
            <a:avLst/>
          </a:prstGeom>
          <a:noFill/>
        </p:spPr>
        <p:txBody>
          <a:bodyPr wrap="square" rtlCol="0">
            <a:spAutoFit/>
          </a:bodyPr>
          <a:lstStyle/>
          <a:p>
            <a:pPr>
              <a:spcBef>
                <a:spcPct val="0"/>
              </a:spcBef>
              <a:spcAft>
                <a:spcPct val="0"/>
              </a:spcAft>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1334 (laver mad hver uge og har udpeget en type grisekød, som de foretrækker at tilberede). </a:t>
            </a:r>
            <a:br>
              <a:rPr kumimoji="0" lang="da-DK" sz="800" b="0" i="0" u="none" strike="noStrike" kern="1200" cap="none" spc="0" normalizeH="0" baseline="0" noProof="0" dirty="0">
                <a:ln>
                  <a:noFill/>
                </a:ln>
                <a:solidFill>
                  <a:srgbClr val="32322D"/>
                </a:solidFill>
                <a:effectLst/>
                <a:uLnTx/>
                <a:uFillTx/>
                <a:ea typeface="+mn-ea"/>
                <a:cs typeface="+mn-cs"/>
              </a:rPr>
            </a:br>
            <a:r>
              <a:rPr kumimoji="0" lang="da-DK" sz="800" b="0" i="0" u="none" strike="noStrike" kern="1200" cap="none" spc="0" normalizeH="0" baseline="0" noProof="0" dirty="0">
                <a:ln>
                  <a:noFill/>
                </a:ln>
                <a:solidFill>
                  <a:srgbClr val="32322D"/>
                </a:solidFill>
                <a:effectLst/>
                <a:uLnTx/>
                <a:uFillTx/>
                <a:ea typeface="+mn-ea"/>
                <a:cs typeface="+mn-cs"/>
              </a:rPr>
              <a:t>*Vær obs på lav basestørrelse for ”tern/strimler”</a:t>
            </a:r>
          </a:p>
        </p:txBody>
      </p:sp>
      <p:pic>
        <p:nvPicPr>
          <p:cNvPr id="3" name="Grafik 2">
            <a:extLst>
              <a:ext uri="{FF2B5EF4-FFF2-40B4-BE49-F238E27FC236}">
                <a16:creationId xmlns:a16="http://schemas.microsoft.com/office/drawing/2014/main" id="{D8C4C8C1-8989-9DF5-414F-8322F9A38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6827" y="-5351"/>
            <a:ext cx="1595173" cy="1127231"/>
          </a:xfrm>
          <a:prstGeom prst="rect">
            <a:avLst/>
          </a:prstGeom>
        </p:spPr>
      </p:pic>
      <p:pic>
        <p:nvPicPr>
          <p:cNvPr id="7" name="Billede 6" descr="Et billede, der indeholder Font/skrifttype, Grafik, skærmbillede, tekst&#10;&#10;Automatisk genereret beskrivelse">
            <a:extLst>
              <a:ext uri="{FF2B5EF4-FFF2-40B4-BE49-F238E27FC236}">
                <a16:creationId xmlns:a16="http://schemas.microsoft.com/office/drawing/2014/main" id="{D176C14D-91BB-FBF3-DFBC-760A31FAB0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ekstfelt 7">
            <a:extLst>
              <a:ext uri="{FF2B5EF4-FFF2-40B4-BE49-F238E27FC236}">
                <a16:creationId xmlns:a16="http://schemas.microsoft.com/office/drawing/2014/main" id="{9FBD29EB-405C-8B7C-3A6D-ED7A33E881D2}"/>
              </a:ext>
            </a:extLst>
          </p:cNvPr>
          <p:cNvSpPr txBox="1"/>
          <p:nvPr/>
        </p:nvSpPr>
        <p:spPr>
          <a:xfrm>
            <a:off x="10538596" y="4202463"/>
            <a:ext cx="698810" cy="138499"/>
          </a:xfrm>
          <a:prstGeom prst="rect">
            <a:avLst/>
          </a:prstGeom>
          <a:noFill/>
        </p:spPr>
        <p:txBody>
          <a:bodyPr wrap="square" lIns="0" tIns="0" rIns="0" bIns="0" rtlCol="0">
            <a:spAutoFit/>
          </a:bodyPr>
          <a:lstStyle/>
          <a:p>
            <a:r>
              <a:rPr lang="da-DK" sz="900" dirty="0"/>
              <a:t>(n=368)</a:t>
            </a:r>
          </a:p>
        </p:txBody>
      </p:sp>
      <p:sp>
        <p:nvSpPr>
          <p:cNvPr id="9" name="Tekstfelt 8">
            <a:extLst>
              <a:ext uri="{FF2B5EF4-FFF2-40B4-BE49-F238E27FC236}">
                <a16:creationId xmlns:a16="http://schemas.microsoft.com/office/drawing/2014/main" id="{202B1713-FA4C-3A7A-8FF0-9167EE189A97}"/>
              </a:ext>
            </a:extLst>
          </p:cNvPr>
          <p:cNvSpPr txBox="1"/>
          <p:nvPr/>
        </p:nvSpPr>
        <p:spPr>
          <a:xfrm>
            <a:off x="10538596" y="3189074"/>
            <a:ext cx="698810" cy="138499"/>
          </a:xfrm>
          <a:prstGeom prst="rect">
            <a:avLst/>
          </a:prstGeom>
          <a:noFill/>
        </p:spPr>
        <p:txBody>
          <a:bodyPr wrap="square" lIns="0" tIns="0" rIns="0" bIns="0" rtlCol="0">
            <a:spAutoFit/>
          </a:bodyPr>
          <a:lstStyle/>
          <a:p>
            <a:r>
              <a:rPr lang="da-DK" sz="900" dirty="0"/>
              <a:t>(n=281)</a:t>
            </a:r>
          </a:p>
        </p:txBody>
      </p:sp>
      <p:sp>
        <p:nvSpPr>
          <p:cNvPr id="10" name="Tekstfelt 9">
            <a:extLst>
              <a:ext uri="{FF2B5EF4-FFF2-40B4-BE49-F238E27FC236}">
                <a16:creationId xmlns:a16="http://schemas.microsoft.com/office/drawing/2014/main" id="{9229ABD9-B1BF-970E-889D-8A401726F822}"/>
              </a:ext>
            </a:extLst>
          </p:cNvPr>
          <p:cNvSpPr txBox="1"/>
          <p:nvPr/>
        </p:nvSpPr>
        <p:spPr>
          <a:xfrm>
            <a:off x="10538596" y="4854323"/>
            <a:ext cx="698810" cy="138499"/>
          </a:xfrm>
          <a:prstGeom prst="rect">
            <a:avLst/>
          </a:prstGeom>
          <a:noFill/>
        </p:spPr>
        <p:txBody>
          <a:bodyPr wrap="square" lIns="0" tIns="0" rIns="0" bIns="0" rtlCol="0">
            <a:spAutoFit/>
          </a:bodyPr>
          <a:lstStyle/>
          <a:p>
            <a:r>
              <a:rPr lang="da-DK" sz="900" dirty="0"/>
              <a:t>(n=281)</a:t>
            </a:r>
          </a:p>
        </p:txBody>
      </p:sp>
      <p:sp>
        <p:nvSpPr>
          <p:cNvPr id="11" name="Tekstfelt 10">
            <a:extLst>
              <a:ext uri="{FF2B5EF4-FFF2-40B4-BE49-F238E27FC236}">
                <a16:creationId xmlns:a16="http://schemas.microsoft.com/office/drawing/2014/main" id="{341248BE-5E10-DFB5-F41A-D4A42A78E0B9}"/>
              </a:ext>
            </a:extLst>
          </p:cNvPr>
          <p:cNvSpPr txBox="1"/>
          <p:nvPr/>
        </p:nvSpPr>
        <p:spPr>
          <a:xfrm>
            <a:off x="10538596" y="4527220"/>
            <a:ext cx="698810" cy="138499"/>
          </a:xfrm>
          <a:prstGeom prst="rect">
            <a:avLst/>
          </a:prstGeom>
          <a:noFill/>
        </p:spPr>
        <p:txBody>
          <a:bodyPr wrap="square" lIns="0" tIns="0" rIns="0" bIns="0" rtlCol="0">
            <a:spAutoFit/>
          </a:bodyPr>
          <a:lstStyle/>
          <a:p>
            <a:r>
              <a:rPr lang="da-DK" sz="900" dirty="0"/>
              <a:t>(n=123)</a:t>
            </a:r>
          </a:p>
        </p:txBody>
      </p:sp>
      <p:sp>
        <p:nvSpPr>
          <p:cNvPr id="12" name="Tekstfelt 11">
            <a:extLst>
              <a:ext uri="{FF2B5EF4-FFF2-40B4-BE49-F238E27FC236}">
                <a16:creationId xmlns:a16="http://schemas.microsoft.com/office/drawing/2014/main" id="{5FC0DE52-42B9-7544-EED6-565B38D93F0B}"/>
              </a:ext>
            </a:extLst>
          </p:cNvPr>
          <p:cNvSpPr txBox="1"/>
          <p:nvPr/>
        </p:nvSpPr>
        <p:spPr>
          <a:xfrm>
            <a:off x="10538596" y="5196294"/>
            <a:ext cx="698810" cy="138499"/>
          </a:xfrm>
          <a:prstGeom prst="rect">
            <a:avLst/>
          </a:prstGeom>
          <a:noFill/>
        </p:spPr>
        <p:txBody>
          <a:bodyPr wrap="square" lIns="0" tIns="0" rIns="0" bIns="0" rtlCol="0">
            <a:spAutoFit/>
          </a:bodyPr>
          <a:lstStyle/>
          <a:p>
            <a:r>
              <a:rPr lang="da-DK" sz="900" dirty="0"/>
              <a:t>(n=99)</a:t>
            </a:r>
          </a:p>
        </p:txBody>
      </p:sp>
      <p:sp>
        <p:nvSpPr>
          <p:cNvPr id="13" name="Tekstfelt 12">
            <a:extLst>
              <a:ext uri="{FF2B5EF4-FFF2-40B4-BE49-F238E27FC236}">
                <a16:creationId xmlns:a16="http://schemas.microsoft.com/office/drawing/2014/main" id="{D67E95DB-8DD4-7ABC-8CEF-4BD9DD512B48}"/>
              </a:ext>
            </a:extLst>
          </p:cNvPr>
          <p:cNvSpPr txBox="1"/>
          <p:nvPr/>
        </p:nvSpPr>
        <p:spPr>
          <a:xfrm>
            <a:off x="10538596" y="3523611"/>
            <a:ext cx="698810" cy="138499"/>
          </a:xfrm>
          <a:prstGeom prst="rect">
            <a:avLst/>
          </a:prstGeom>
          <a:noFill/>
        </p:spPr>
        <p:txBody>
          <a:bodyPr wrap="square" lIns="0" tIns="0" rIns="0" bIns="0" rtlCol="0">
            <a:spAutoFit/>
          </a:bodyPr>
          <a:lstStyle/>
          <a:p>
            <a:r>
              <a:rPr lang="da-DK" sz="900" dirty="0"/>
              <a:t>(n=97)</a:t>
            </a:r>
          </a:p>
        </p:txBody>
      </p:sp>
      <p:sp>
        <p:nvSpPr>
          <p:cNvPr id="14" name="Tekstfelt 13">
            <a:extLst>
              <a:ext uri="{FF2B5EF4-FFF2-40B4-BE49-F238E27FC236}">
                <a16:creationId xmlns:a16="http://schemas.microsoft.com/office/drawing/2014/main" id="{EB1894AE-69D4-B875-7304-02C73CBE7BB5}"/>
              </a:ext>
            </a:extLst>
          </p:cNvPr>
          <p:cNvSpPr txBox="1"/>
          <p:nvPr/>
        </p:nvSpPr>
        <p:spPr>
          <a:xfrm>
            <a:off x="10538596" y="3873015"/>
            <a:ext cx="698810" cy="138499"/>
          </a:xfrm>
          <a:prstGeom prst="rect">
            <a:avLst/>
          </a:prstGeom>
          <a:noFill/>
        </p:spPr>
        <p:txBody>
          <a:bodyPr wrap="square" lIns="0" tIns="0" rIns="0" bIns="0" rtlCol="0">
            <a:spAutoFit/>
          </a:bodyPr>
          <a:lstStyle/>
          <a:p>
            <a:r>
              <a:rPr lang="da-DK" sz="900" dirty="0"/>
              <a:t>(n=80)</a:t>
            </a:r>
          </a:p>
        </p:txBody>
      </p:sp>
      <p:sp>
        <p:nvSpPr>
          <p:cNvPr id="15" name="Tekstfelt 14">
            <a:extLst>
              <a:ext uri="{FF2B5EF4-FFF2-40B4-BE49-F238E27FC236}">
                <a16:creationId xmlns:a16="http://schemas.microsoft.com/office/drawing/2014/main" id="{B3A27C46-DDD2-E938-091D-6FD01E9D1B43}"/>
              </a:ext>
            </a:extLst>
          </p:cNvPr>
          <p:cNvSpPr txBox="1"/>
          <p:nvPr/>
        </p:nvSpPr>
        <p:spPr>
          <a:xfrm>
            <a:off x="10538596" y="5530831"/>
            <a:ext cx="698810" cy="138499"/>
          </a:xfrm>
          <a:prstGeom prst="rect">
            <a:avLst/>
          </a:prstGeom>
          <a:noFill/>
        </p:spPr>
        <p:txBody>
          <a:bodyPr wrap="square" lIns="0" tIns="0" rIns="0" bIns="0" rtlCol="0">
            <a:spAutoFit/>
          </a:bodyPr>
          <a:lstStyle/>
          <a:p>
            <a:r>
              <a:rPr lang="da-DK" sz="900" dirty="0"/>
              <a:t>(n=49*)</a:t>
            </a:r>
          </a:p>
        </p:txBody>
      </p:sp>
      <p:sp>
        <p:nvSpPr>
          <p:cNvPr id="16" name="Rektangel 15">
            <a:extLst>
              <a:ext uri="{FF2B5EF4-FFF2-40B4-BE49-F238E27FC236}">
                <a16:creationId xmlns:a16="http://schemas.microsoft.com/office/drawing/2014/main" id="{F5B20DDE-C6C2-C7AB-BA5E-11F604B0A7E3}"/>
              </a:ext>
            </a:extLst>
          </p:cNvPr>
          <p:cNvSpPr/>
          <p:nvPr/>
        </p:nvSpPr>
        <p:spPr>
          <a:xfrm>
            <a:off x="2389909" y="5465618"/>
            <a:ext cx="8136082" cy="29094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7747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70B00-27DC-6003-B3F4-8ED31F87C8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E4CD8D-CC38-E6B1-51BA-4C79E47794D7}"/>
              </a:ext>
            </a:extLst>
          </p:cNvPr>
          <p:cNvSpPr>
            <a:spLocks noGrp="1"/>
          </p:cNvSpPr>
          <p:nvPr>
            <p:ph type="title"/>
          </p:nvPr>
        </p:nvSpPr>
        <p:spPr>
          <a:xfrm>
            <a:off x="571500" y="836613"/>
            <a:ext cx="9159875" cy="1046440"/>
          </a:xfrm>
        </p:spPr>
        <p:txBody>
          <a:bodyPr/>
          <a:lstStyle/>
          <a:p>
            <a:r>
              <a:rPr lang="da-DK" sz="2400" b="1" dirty="0"/>
              <a:t>Størstedelen mener, at deres foretrukne grisekød skal være en form for gennemstegt</a:t>
            </a:r>
            <a:endParaRPr lang="da-DK" sz="2400" dirty="0"/>
          </a:p>
        </p:txBody>
      </p:sp>
      <p:sp>
        <p:nvSpPr>
          <p:cNvPr id="4" name="Spørgsmålstekst">
            <a:extLst>
              <a:ext uri="{FF2B5EF4-FFF2-40B4-BE49-F238E27FC236}">
                <a16:creationId xmlns:a16="http://schemas.microsoft.com/office/drawing/2014/main" id="{BC460F87-B01B-2B93-024D-4C4403F9DCB5}"/>
              </a:ext>
            </a:extLst>
          </p:cNvPr>
          <p:cNvSpPr txBox="1"/>
          <p:nvPr/>
        </p:nvSpPr>
        <p:spPr>
          <a:xfrm>
            <a:off x="571500" y="197856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Hvad bør efter din mening være centrumtemperaturen når &gt;</a:t>
            </a:r>
            <a:r>
              <a:rPr lang="da-DK" sz="1200" b="1" dirty="0">
                <a:solidFill>
                  <a:srgbClr val="005521"/>
                </a:solidFill>
                <a:ea typeface="Calibri" panose="020F0502020204030204" pitchFamily="34" charset="0"/>
                <a:cs typeface="Times New Roman" panose="02020603050405020304" pitchFamily="18" charset="0"/>
              </a:rPr>
              <a:t>din foretrukne type grisekød&lt;</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er færdigt?</a:t>
            </a:r>
          </a:p>
        </p:txBody>
      </p:sp>
      <p:graphicFrame>
        <p:nvGraphicFramePr>
          <p:cNvPr id="5" name="Diagram1">
            <a:extLst>
              <a:ext uri="{FF2B5EF4-FFF2-40B4-BE49-F238E27FC236}">
                <a16:creationId xmlns:a16="http://schemas.microsoft.com/office/drawing/2014/main" id="{C7536144-FB73-2961-3971-5A393BF30105}"/>
              </a:ext>
            </a:extLst>
          </p:cNvPr>
          <p:cNvGraphicFramePr>
            <a:graphicFrameLocks noGrp="1"/>
          </p:cNvGraphicFramePr>
          <p:nvPr>
            <p:ph sz="quarter" idx="11"/>
            <p:extLst>
              <p:ext uri="{D42A27DB-BD31-4B8C-83A1-F6EECF244321}">
                <p14:modId xmlns:p14="http://schemas.microsoft.com/office/powerpoint/2010/main" val="2933517137"/>
              </p:ext>
            </p:extLst>
          </p:nvPr>
        </p:nvGraphicFramePr>
        <p:xfrm>
          <a:off x="571500" y="2276475"/>
          <a:ext cx="11049000" cy="3502025"/>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fik 2">
            <a:extLst>
              <a:ext uri="{FF2B5EF4-FFF2-40B4-BE49-F238E27FC236}">
                <a16:creationId xmlns:a16="http://schemas.microsoft.com/office/drawing/2014/main" id="{17B425CA-E057-DB74-366B-17655D660C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96827" y="-5351"/>
            <a:ext cx="1595173" cy="1127231"/>
          </a:xfrm>
          <a:prstGeom prst="rect">
            <a:avLst/>
          </a:prstGeom>
        </p:spPr>
      </p:pic>
      <p:pic>
        <p:nvPicPr>
          <p:cNvPr id="7" name="Billede 6" descr="Et billede, der indeholder Font/skrifttype, Grafik, skærmbillede, tekst&#10;&#10;Automatisk genereret beskrivelse">
            <a:extLst>
              <a:ext uri="{FF2B5EF4-FFF2-40B4-BE49-F238E27FC236}">
                <a16:creationId xmlns:a16="http://schemas.microsoft.com/office/drawing/2014/main" id="{3152FC9D-F8AF-C295-F961-13AE7CFE9C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ekstfelt 7">
            <a:extLst>
              <a:ext uri="{FF2B5EF4-FFF2-40B4-BE49-F238E27FC236}">
                <a16:creationId xmlns:a16="http://schemas.microsoft.com/office/drawing/2014/main" id="{B826BF93-27B5-C41F-44B6-DB4845C61CDE}"/>
              </a:ext>
            </a:extLst>
          </p:cNvPr>
          <p:cNvSpPr txBox="1"/>
          <p:nvPr/>
        </p:nvSpPr>
        <p:spPr>
          <a:xfrm>
            <a:off x="10040511" y="4507262"/>
            <a:ext cx="698810" cy="138499"/>
          </a:xfrm>
          <a:prstGeom prst="rect">
            <a:avLst/>
          </a:prstGeom>
          <a:noFill/>
        </p:spPr>
        <p:txBody>
          <a:bodyPr wrap="square" lIns="0" tIns="0" rIns="0" bIns="0" rtlCol="0">
            <a:spAutoFit/>
          </a:bodyPr>
          <a:lstStyle/>
          <a:p>
            <a:r>
              <a:rPr lang="da-DK" sz="900" dirty="0"/>
              <a:t>(n=368)</a:t>
            </a:r>
          </a:p>
        </p:txBody>
      </p:sp>
      <p:sp>
        <p:nvSpPr>
          <p:cNvPr id="9" name="Tekstfelt 8">
            <a:extLst>
              <a:ext uri="{FF2B5EF4-FFF2-40B4-BE49-F238E27FC236}">
                <a16:creationId xmlns:a16="http://schemas.microsoft.com/office/drawing/2014/main" id="{B064CF6E-8C9A-041A-8FFC-DC0C67F68A3E}"/>
              </a:ext>
            </a:extLst>
          </p:cNvPr>
          <p:cNvSpPr txBox="1"/>
          <p:nvPr/>
        </p:nvSpPr>
        <p:spPr>
          <a:xfrm>
            <a:off x="10040511" y="4185250"/>
            <a:ext cx="698810" cy="138499"/>
          </a:xfrm>
          <a:prstGeom prst="rect">
            <a:avLst/>
          </a:prstGeom>
          <a:noFill/>
        </p:spPr>
        <p:txBody>
          <a:bodyPr wrap="square" lIns="0" tIns="0" rIns="0" bIns="0" rtlCol="0">
            <a:spAutoFit/>
          </a:bodyPr>
          <a:lstStyle/>
          <a:p>
            <a:r>
              <a:rPr lang="da-DK" sz="900" dirty="0"/>
              <a:t>(n=281)</a:t>
            </a:r>
          </a:p>
        </p:txBody>
      </p:sp>
      <p:sp>
        <p:nvSpPr>
          <p:cNvPr id="10" name="Tekstfelt 9">
            <a:extLst>
              <a:ext uri="{FF2B5EF4-FFF2-40B4-BE49-F238E27FC236}">
                <a16:creationId xmlns:a16="http://schemas.microsoft.com/office/drawing/2014/main" id="{F7F16E76-9E93-C6DF-B0D8-9A7CE8042E45}"/>
              </a:ext>
            </a:extLst>
          </p:cNvPr>
          <p:cNvSpPr txBox="1"/>
          <p:nvPr/>
        </p:nvSpPr>
        <p:spPr>
          <a:xfrm>
            <a:off x="10040511" y="3531044"/>
            <a:ext cx="698810" cy="138499"/>
          </a:xfrm>
          <a:prstGeom prst="rect">
            <a:avLst/>
          </a:prstGeom>
          <a:noFill/>
        </p:spPr>
        <p:txBody>
          <a:bodyPr wrap="square" lIns="0" tIns="0" rIns="0" bIns="0" rtlCol="0">
            <a:spAutoFit/>
          </a:bodyPr>
          <a:lstStyle/>
          <a:p>
            <a:r>
              <a:rPr lang="da-DK" sz="900" dirty="0"/>
              <a:t>(n=281)</a:t>
            </a:r>
          </a:p>
        </p:txBody>
      </p:sp>
      <p:sp>
        <p:nvSpPr>
          <p:cNvPr id="11" name="Tekstfelt 10">
            <a:extLst>
              <a:ext uri="{FF2B5EF4-FFF2-40B4-BE49-F238E27FC236}">
                <a16:creationId xmlns:a16="http://schemas.microsoft.com/office/drawing/2014/main" id="{4D50494D-DB84-3110-B6A8-CBD5EEE5E41C}"/>
              </a:ext>
            </a:extLst>
          </p:cNvPr>
          <p:cNvSpPr txBox="1"/>
          <p:nvPr/>
        </p:nvSpPr>
        <p:spPr>
          <a:xfrm>
            <a:off x="10040511" y="4817151"/>
            <a:ext cx="698810" cy="138499"/>
          </a:xfrm>
          <a:prstGeom prst="rect">
            <a:avLst/>
          </a:prstGeom>
          <a:noFill/>
        </p:spPr>
        <p:txBody>
          <a:bodyPr wrap="square" lIns="0" tIns="0" rIns="0" bIns="0" rtlCol="0">
            <a:spAutoFit/>
          </a:bodyPr>
          <a:lstStyle/>
          <a:p>
            <a:r>
              <a:rPr lang="da-DK" sz="900" dirty="0"/>
              <a:t>(n=123)</a:t>
            </a:r>
          </a:p>
        </p:txBody>
      </p:sp>
      <p:sp>
        <p:nvSpPr>
          <p:cNvPr id="12" name="Tekstfelt 11">
            <a:extLst>
              <a:ext uri="{FF2B5EF4-FFF2-40B4-BE49-F238E27FC236}">
                <a16:creationId xmlns:a16="http://schemas.microsoft.com/office/drawing/2014/main" id="{2DB44841-F605-08B0-0A93-E9D6CEB38D5F}"/>
              </a:ext>
            </a:extLst>
          </p:cNvPr>
          <p:cNvSpPr txBox="1"/>
          <p:nvPr/>
        </p:nvSpPr>
        <p:spPr>
          <a:xfrm>
            <a:off x="10040511" y="5136821"/>
            <a:ext cx="698810" cy="138499"/>
          </a:xfrm>
          <a:prstGeom prst="rect">
            <a:avLst/>
          </a:prstGeom>
          <a:noFill/>
        </p:spPr>
        <p:txBody>
          <a:bodyPr wrap="square" lIns="0" tIns="0" rIns="0" bIns="0" rtlCol="0">
            <a:spAutoFit/>
          </a:bodyPr>
          <a:lstStyle/>
          <a:p>
            <a:r>
              <a:rPr lang="da-DK" sz="900" dirty="0"/>
              <a:t>(n=99)</a:t>
            </a:r>
          </a:p>
        </p:txBody>
      </p:sp>
      <p:sp>
        <p:nvSpPr>
          <p:cNvPr id="13" name="Tekstfelt 12">
            <a:extLst>
              <a:ext uri="{FF2B5EF4-FFF2-40B4-BE49-F238E27FC236}">
                <a16:creationId xmlns:a16="http://schemas.microsoft.com/office/drawing/2014/main" id="{738E6068-C57F-535A-FC25-D933CE3F2F75}"/>
              </a:ext>
            </a:extLst>
          </p:cNvPr>
          <p:cNvSpPr txBox="1"/>
          <p:nvPr/>
        </p:nvSpPr>
        <p:spPr>
          <a:xfrm>
            <a:off x="10040511" y="3850714"/>
            <a:ext cx="698810" cy="138499"/>
          </a:xfrm>
          <a:prstGeom prst="rect">
            <a:avLst/>
          </a:prstGeom>
          <a:noFill/>
        </p:spPr>
        <p:txBody>
          <a:bodyPr wrap="square" lIns="0" tIns="0" rIns="0" bIns="0" rtlCol="0">
            <a:spAutoFit/>
          </a:bodyPr>
          <a:lstStyle/>
          <a:p>
            <a:r>
              <a:rPr lang="da-DK" sz="900" dirty="0"/>
              <a:t>(n=97)</a:t>
            </a:r>
          </a:p>
        </p:txBody>
      </p:sp>
      <p:sp>
        <p:nvSpPr>
          <p:cNvPr id="14" name="Tekstfelt 13">
            <a:extLst>
              <a:ext uri="{FF2B5EF4-FFF2-40B4-BE49-F238E27FC236}">
                <a16:creationId xmlns:a16="http://schemas.microsoft.com/office/drawing/2014/main" id="{89805A98-0197-C9C8-FE51-18E7A634C68C}"/>
              </a:ext>
            </a:extLst>
          </p:cNvPr>
          <p:cNvSpPr txBox="1"/>
          <p:nvPr/>
        </p:nvSpPr>
        <p:spPr>
          <a:xfrm>
            <a:off x="10040511" y="3211376"/>
            <a:ext cx="698810" cy="138499"/>
          </a:xfrm>
          <a:prstGeom prst="rect">
            <a:avLst/>
          </a:prstGeom>
          <a:noFill/>
        </p:spPr>
        <p:txBody>
          <a:bodyPr wrap="square" lIns="0" tIns="0" rIns="0" bIns="0" rtlCol="0">
            <a:spAutoFit/>
          </a:bodyPr>
          <a:lstStyle/>
          <a:p>
            <a:r>
              <a:rPr lang="da-DK" sz="900" dirty="0"/>
              <a:t>(n=80)</a:t>
            </a:r>
          </a:p>
        </p:txBody>
      </p:sp>
      <p:sp>
        <p:nvSpPr>
          <p:cNvPr id="15" name="Tekstfelt 14">
            <a:extLst>
              <a:ext uri="{FF2B5EF4-FFF2-40B4-BE49-F238E27FC236}">
                <a16:creationId xmlns:a16="http://schemas.microsoft.com/office/drawing/2014/main" id="{DC3F2471-11AA-11D5-7C4D-7EAAAD659FD9}"/>
              </a:ext>
            </a:extLst>
          </p:cNvPr>
          <p:cNvSpPr txBox="1"/>
          <p:nvPr/>
        </p:nvSpPr>
        <p:spPr>
          <a:xfrm>
            <a:off x="10040511" y="5481638"/>
            <a:ext cx="698810" cy="138499"/>
          </a:xfrm>
          <a:prstGeom prst="rect">
            <a:avLst/>
          </a:prstGeom>
          <a:noFill/>
        </p:spPr>
        <p:txBody>
          <a:bodyPr wrap="square" lIns="0" tIns="0" rIns="0" bIns="0" rtlCol="0">
            <a:spAutoFit/>
          </a:bodyPr>
          <a:lstStyle/>
          <a:p>
            <a:r>
              <a:rPr lang="da-DK" sz="900" dirty="0"/>
              <a:t>(n=49*)</a:t>
            </a:r>
          </a:p>
        </p:txBody>
      </p:sp>
      <p:sp>
        <p:nvSpPr>
          <p:cNvPr id="16" name="Base">
            <a:extLst>
              <a:ext uri="{FF2B5EF4-FFF2-40B4-BE49-F238E27FC236}">
                <a16:creationId xmlns:a16="http://schemas.microsoft.com/office/drawing/2014/main" id="{D1CF7359-DFA5-AE1C-71E3-F73BB6FF16BB}"/>
              </a:ext>
            </a:extLst>
          </p:cNvPr>
          <p:cNvSpPr txBox="1"/>
          <p:nvPr/>
        </p:nvSpPr>
        <p:spPr>
          <a:xfrm>
            <a:off x="485999" y="6123062"/>
            <a:ext cx="8390371" cy="338554"/>
          </a:xfrm>
          <a:prstGeom prst="rect">
            <a:avLst/>
          </a:prstGeom>
          <a:noFill/>
        </p:spPr>
        <p:txBody>
          <a:bodyPr wrap="square" rtlCol="0">
            <a:spAutoFit/>
          </a:bodyPr>
          <a:lstStyle/>
          <a:p>
            <a:pPr>
              <a:spcBef>
                <a:spcPct val="0"/>
              </a:spcBef>
              <a:spcAft>
                <a:spcPct val="0"/>
              </a:spcAft>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ml. 368 og 49 (laver mad hver uge og har udpeget en type grisekød, som de foretrækker at tilberede).</a:t>
            </a:r>
          </a:p>
          <a:p>
            <a:pPr>
              <a:spcBef>
                <a:spcPct val="0"/>
              </a:spcBef>
              <a:spcAft>
                <a:spcPct val="0"/>
              </a:spcAft>
              <a:defRPr/>
            </a:pPr>
            <a:r>
              <a:rPr kumimoji="0" lang="da-DK" sz="800" b="0" i="0" u="none" strike="noStrike" kern="1200" cap="none" spc="0" normalizeH="0" baseline="0" noProof="0" dirty="0">
                <a:ln>
                  <a:noFill/>
                </a:ln>
                <a:solidFill>
                  <a:srgbClr val="32322D"/>
                </a:solidFill>
                <a:effectLst/>
                <a:uLnTx/>
                <a:uFillTx/>
                <a:ea typeface="+mn-ea"/>
                <a:cs typeface="+mn-cs"/>
              </a:rPr>
              <a:t>*Vær obs på lav basestørrelse for ”tern/strimler”</a:t>
            </a:r>
          </a:p>
        </p:txBody>
      </p:sp>
      <p:sp>
        <p:nvSpPr>
          <p:cNvPr id="6" name="Rektangel 5">
            <a:extLst>
              <a:ext uri="{FF2B5EF4-FFF2-40B4-BE49-F238E27FC236}">
                <a16:creationId xmlns:a16="http://schemas.microsoft.com/office/drawing/2014/main" id="{BC094827-F754-9275-EEF0-E659D88789F0}"/>
              </a:ext>
            </a:extLst>
          </p:cNvPr>
          <p:cNvSpPr/>
          <p:nvPr/>
        </p:nvSpPr>
        <p:spPr>
          <a:xfrm>
            <a:off x="2389909" y="5424054"/>
            <a:ext cx="7647709" cy="29094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2482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7F531-05A3-BCE9-3193-2F500B569F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B3402A-C29D-71A2-F1A1-09E8B3C1F2C0}"/>
              </a:ext>
            </a:extLst>
          </p:cNvPr>
          <p:cNvSpPr>
            <a:spLocks noGrp="1"/>
          </p:cNvSpPr>
          <p:nvPr>
            <p:ph type="title"/>
          </p:nvPr>
        </p:nvSpPr>
        <p:spPr>
          <a:xfrm>
            <a:off x="571500" y="2181664"/>
            <a:ext cx="9273958" cy="2746906"/>
          </a:xfrm>
        </p:spPr>
        <p:txBody>
          <a:bodyPr/>
          <a:lstStyle/>
          <a:p>
            <a:r>
              <a:rPr lang="da-DK" sz="4800" b="1" dirty="0"/>
              <a:t>#4</a:t>
            </a:r>
            <a:br>
              <a:rPr lang="da-DK" sz="4800" b="1" dirty="0"/>
            </a:br>
            <a:r>
              <a:rPr lang="da-DK" sz="4800" b="1" dirty="0"/>
              <a:t>Målgruppens viden om og holdninger til tilberedning</a:t>
            </a:r>
          </a:p>
        </p:txBody>
      </p:sp>
      <p:sp>
        <p:nvSpPr>
          <p:cNvPr id="4" name="Rektangel 3">
            <a:extLst>
              <a:ext uri="{FF2B5EF4-FFF2-40B4-BE49-F238E27FC236}">
                <a16:creationId xmlns:a16="http://schemas.microsoft.com/office/drawing/2014/main" id="{E846DF9D-AE43-C414-442D-4C908B9A1F17}"/>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69E5F7DB-7C50-F7AB-53F0-E4E0F4C12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A4A194B4-B6AD-8D76-7220-DF7B94EBE522}"/>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7" name="Graphic 7">
            <a:extLst>
              <a:ext uri="{FF2B5EF4-FFF2-40B4-BE49-F238E27FC236}">
                <a16:creationId xmlns:a16="http://schemas.microsoft.com/office/drawing/2014/main" id="{C7D9F098-794E-8207-338D-3CC263B38F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214783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p:txBody>
          <a:bodyPr/>
          <a:lstStyle/>
          <a:p>
            <a:r>
              <a:rPr lang="da-DK" sz="2400" b="1" dirty="0"/>
              <a:t>At benytte google eller orientere sig i kogebøger/ hjemmesider er de mest udbredte måder at søge information om tilberedning af kød</a:t>
            </a:r>
            <a:endParaRPr lang="da-DK" sz="1400"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75042"/>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ville du søge information om tilberedning af kød?</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313245093"/>
              </p:ext>
            </p:extLst>
          </p:nvPr>
        </p:nvGraphicFramePr>
        <p:xfrm>
          <a:off x="571500" y="2462104"/>
          <a:ext cx="8347033"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3">
            <a:extLst>
              <a:ext uri="{FF2B5EF4-FFF2-40B4-BE49-F238E27FC236}">
                <a16:creationId xmlns:a16="http://schemas.microsoft.com/office/drawing/2014/main" id="{6EAC501C-BA3A-3E05-D8F5-9F16D241C941}"/>
              </a:ext>
            </a:extLst>
          </p:cNvPr>
          <p:cNvSpPr txBox="1"/>
          <p:nvPr/>
        </p:nvSpPr>
        <p:spPr>
          <a:xfrm>
            <a:off x="9485970" y="2501943"/>
            <a:ext cx="2134529" cy="1569660"/>
          </a:xfrm>
          <a:prstGeom prst="rect">
            <a:avLst/>
          </a:prstGeom>
          <a:solidFill>
            <a:schemeClr val="accent3">
              <a:lumMod val="40000"/>
              <a:lumOff val="60000"/>
            </a:schemeClr>
          </a:solidFill>
        </p:spPr>
        <p:txBody>
          <a:bodyPr wrap="square">
            <a:spAutoFit/>
          </a:bodyPr>
          <a:lstStyle/>
          <a:p>
            <a:r>
              <a:rPr lang="da-DK" sz="1200" dirty="0">
                <a:solidFill>
                  <a:srgbClr val="005521"/>
                </a:solidFill>
                <a:ea typeface="Calibri" panose="020F0502020204030204" pitchFamily="34" charset="0"/>
              </a:rPr>
              <a:t>37 pct. af de </a:t>
            </a:r>
            <a:r>
              <a:rPr lang="da-DK" sz="1200" b="1" dirty="0">
                <a:solidFill>
                  <a:srgbClr val="005521"/>
                </a:solidFill>
                <a:ea typeface="Calibri" panose="020F0502020204030204" pitchFamily="34" charset="0"/>
              </a:rPr>
              <a:t>18-29 årige </a:t>
            </a:r>
            <a:r>
              <a:rPr lang="da-DK" sz="1200" dirty="0">
                <a:solidFill>
                  <a:srgbClr val="005521"/>
                </a:solidFill>
                <a:ea typeface="Calibri" panose="020F0502020204030204" pitchFamily="34" charset="0"/>
              </a:rPr>
              <a:t>og 59 % af de </a:t>
            </a:r>
            <a:r>
              <a:rPr lang="da-DK" sz="1200" b="1" dirty="0">
                <a:solidFill>
                  <a:srgbClr val="005521"/>
                </a:solidFill>
                <a:ea typeface="Calibri" panose="020F0502020204030204" pitchFamily="34" charset="0"/>
              </a:rPr>
              <a:t>60-70 årige </a:t>
            </a:r>
            <a:r>
              <a:rPr lang="da-DK" sz="1200" dirty="0">
                <a:solidFill>
                  <a:srgbClr val="005521"/>
                </a:solidFill>
                <a:ea typeface="Calibri" panose="020F0502020204030204" pitchFamily="34" charset="0"/>
              </a:rPr>
              <a:t>søger information i kogebøger eller hjemmesider. </a:t>
            </a:r>
            <a:br>
              <a:rPr lang="da-DK" sz="1200" dirty="0">
                <a:solidFill>
                  <a:srgbClr val="005521"/>
                </a:solidFill>
                <a:ea typeface="Calibri" panose="020F0502020204030204" pitchFamily="34" charset="0"/>
              </a:rPr>
            </a:br>
            <a:r>
              <a:rPr lang="da-DK" sz="1200" dirty="0">
                <a:solidFill>
                  <a:srgbClr val="005521"/>
                </a:solidFill>
                <a:ea typeface="Calibri" panose="020F0502020204030204" pitchFamily="34" charset="0"/>
              </a:rPr>
              <a:t>38 pct. af de </a:t>
            </a:r>
            <a:r>
              <a:rPr lang="da-DK" sz="1200" b="1" dirty="0">
                <a:solidFill>
                  <a:srgbClr val="005521"/>
                </a:solidFill>
                <a:ea typeface="Calibri" panose="020F0502020204030204" pitchFamily="34" charset="0"/>
              </a:rPr>
              <a:t>18-29 årige </a:t>
            </a:r>
            <a:r>
              <a:rPr lang="da-DK" sz="1200" dirty="0">
                <a:solidFill>
                  <a:srgbClr val="005521"/>
                </a:solidFill>
                <a:ea typeface="Calibri" panose="020F0502020204030204" pitchFamily="34" charset="0"/>
              </a:rPr>
              <a:t>og 14 pct. af de </a:t>
            </a:r>
            <a:r>
              <a:rPr lang="da-DK" sz="1200" b="1" dirty="0">
                <a:solidFill>
                  <a:srgbClr val="005521"/>
                </a:solidFill>
                <a:ea typeface="Calibri" panose="020F0502020204030204" pitchFamily="34" charset="0"/>
              </a:rPr>
              <a:t>60-70 årige </a:t>
            </a:r>
            <a:r>
              <a:rPr lang="da-DK" sz="1200" dirty="0">
                <a:solidFill>
                  <a:srgbClr val="005521"/>
                </a:solidFill>
                <a:ea typeface="Calibri" panose="020F0502020204030204" pitchFamily="34" charset="0"/>
              </a:rPr>
              <a:t>får information fra nære relationer. </a:t>
            </a:r>
            <a:endParaRPr lang="da-DK" sz="1200" dirty="0"/>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1A62343F-A7F6-77F4-B4D4-B3E2E092E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71996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FE64-FC0D-920C-FDB6-50E6AF1AF6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6E64AE-1A30-F6B7-01B2-2AE580202E92}"/>
              </a:ext>
            </a:extLst>
          </p:cNvPr>
          <p:cNvSpPr>
            <a:spLocks noGrp="1"/>
          </p:cNvSpPr>
          <p:nvPr>
            <p:ph type="title"/>
          </p:nvPr>
        </p:nvSpPr>
        <p:spPr/>
        <p:txBody>
          <a:bodyPr/>
          <a:lstStyle/>
          <a:p>
            <a:r>
              <a:rPr lang="da-DK" sz="2400" dirty="0"/>
              <a:t>Baggrund og formål</a:t>
            </a:r>
          </a:p>
        </p:txBody>
      </p:sp>
      <p:sp>
        <p:nvSpPr>
          <p:cNvPr id="3" name="Pladsholder til indhold 2">
            <a:extLst>
              <a:ext uri="{FF2B5EF4-FFF2-40B4-BE49-F238E27FC236}">
                <a16:creationId xmlns:a16="http://schemas.microsoft.com/office/drawing/2014/main" id="{B681B82B-4BE6-40DF-D430-483CEE7EEF61}"/>
              </a:ext>
            </a:extLst>
          </p:cNvPr>
          <p:cNvSpPr>
            <a:spLocks noGrp="1"/>
          </p:cNvSpPr>
          <p:nvPr>
            <p:ph sz="quarter" idx="11"/>
          </p:nvPr>
        </p:nvSpPr>
        <p:spPr>
          <a:xfrm>
            <a:off x="571500" y="2276475"/>
            <a:ext cx="5090264" cy="3502025"/>
          </a:xfrm>
        </p:spPr>
        <p:txBody>
          <a:bodyPr/>
          <a:lstStyle/>
          <a:p>
            <a:pPr marL="0" indent="0">
              <a:lnSpc>
                <a:spcPct val="100000"/>
              </a:lnSpc>
              <a:spcAft>
                <a:spcPts val="600"/>
              </a:spcAft>
              <a:buNone/>
            </a:pPr>
            <a:r>
              <a:rPr lang="da-DK" sz="1200" b="1" dirty="0">
                <a:solidFill>
                  <a:schemeClr val="tx2"/>
                </a:solidFill>
              </a:rPr>
              <a:t>Baggrund for undersøgelsen</a:t>
            </a:r>
          </a:p>
          <a:p>
            <a:pPr>
              <a:lnSpc>
                <a:spcPct val="100000"/>
              </a:lnSpc>
              <a:spcAft>
                <a:spcPts val="600"/>
              </a:spcAft>
            </a:pPr>
            <a:r>
              <a:rPr lang="da-DK" sz="1200" dirty="0"/>
              <a:t>Kundskab er en vigtig forudsætning for at lave velsmagende måltider. Sætter vi spot på kødet i kosten, så er danskernes motivation for at vælge og tilberede forskellige kødtyper og udskæringer vigtige indsigter for ernærings- og sundhedsprofessionelle samt branchen til deres forståelse af forbrugervalg.</a:t>
            </a:r>
          </a:p>
          <a:p>
            <a:pPr>
              <a:lnSpc>
                <a:spcPct val="100000"/>
              </a:lnSpc>
              <a:spcAft>
                <a:spcPts val="600"/>
              </a:spcAft>
            </a:pPr>
            <a:r>
              <a:rPr lang="da-DK" sz="1200" dirty="0"/>
              <a:t>Kostråd og den grønne omstilling anbefaler et gennemsnitligt lavere kødforbrug, at vælge kødtyper med et lavere klimaaftryk og overvejende at vælge de mere magre udskæringer. </a:t>
            </a:r>
          </a:p>
          <a:p>
            <a:pPr>
              <a:lnSpc>
                <a:spcPct val="100000"/>
              </a:lnSpc>
              <a:spcAft>
                <a:spcPts val="600"/>
              </a:spcAft>
            </a:pPr>
            <a:r>
              <a:rPr lang="da-DK" sz="1200" dirty="0"/>
              <a:t>Det er således af endnu større betydning, at tilberedningen af kødet er optimal for et optimalt bidrag med smag og konsistens i måltider. Tidligere undersøgelser har vist, at danskerne opfatter det magre kød som tørt og kedeligt og det mere fedt- og bindevævsrige som sejt, hvilket kan undgås med korrekt tilberedning. </a:t>
            </a:r>
          </a:p>
          <a:p>
            <a:pPr marL="0" indent="0">
              <a:lnSpc>
                <a:spcPct val="100000"/>
              </a:lnSpc>
              <a:spcAft>
                <a:spcPts val="600"/>
              </a:spcAft>
              <a:buNone/>
            </a:pPr>
            <a:endParaRPr lang="da-DK" sz="1200" dirty="0"/>
          </a:p>
          <a:p>
            <a:pPr>
              <a:lnSpc>
                <a:spcPct val="100000"/>
              </a:lnSpc>
              <a:spcAft>
                <a:spcPts val="600"/>
              </a:spcAft>
            </a:pPr>
            <a:endParaRPr lang="da-DK" sz="1200" dirty="0"/>
          </a:p>
          <a:p>
            <a:pPr>
              <a:lnSpc>
                <a:spcPct val="100000"/>
              </a:lnSpc>
              <a:spcAft>
                <a:spcPts val="600"/>
              </a:spcAft>
            </a:pPr>
            <a:endParaRPr lang="da-DK" sz="1200" dirty="0"/>
          </a:p>
          <a:p>
            <a:pPr>
              <a:lnSpc>
                <a:spcPct val="100000"/>
              </a:lnSpc>
              <a:spcAft>
                <a:spcPts val="600"/>
              </a:spcAft>
            </a:pPr>
            <a:endParaRPr lang="da-DK" sz="1200" dirty="0"/>
          </a:p>
        </p:txBody>
      </p:sp>
      <p:sp>
        <p:nvSpPr>
          <p:cNvPr id="4" name="Pladsholder til indhold 3">
            <a:extLst>
              <a:ext uri="{FF2B5EF4-FFF2-40B4-BE49-F238E27FC236}">
                <a16:creationId xmlns:a16="http://schemas.microsoft.com/office/drawing/2014/main" id="{C7E64893-8812-7AB8-D9A9-B68DB452448C}"/>
              </a:ext>
            </a:extLst>
          </p:cNvPr>
          <p:cNvSpPr>
            <a:spLocks noGrp="1"/>
          </p:cNvSpPr>
          <p:nvPr>
            <p:ph sz="quarter" idx="12"/>
          </p:nvPr>
        </p:nvSpPr>
        <p:spPr>
          <a:xfrm>
            <a:off x="6235701" y="2276475"/>
            <a:ext cx="4887412" cy="3502025"/>
          </a:xfrm>
        </p:spPr>
        <p:txBody>
          <a:bodyPr/>
          <a:lstStyle/>
          <a:p>
            <a:pPr marL="0" indent="0">
              <a:lnSpc>
                <a:spcPct val="100000"/>
              </a:lnSpc>
              <a:spcAft>
                <a:spcPts val="600"/>
              </a:spcAft>
              <a:buNone/>
            </a:pPr>
            <a:r>
              <a:rPr lang="da-DK" sz="1200" b="1" dirty="0">
                <a:solidFill>
                  <a:schemeClr val="tx2"/>
                </a:solidFill>
              </a:rPr>
              <a:t>Formål med undersøgelsen</a:t>
            </a:r>
          </a:p>
          <a:p>
            <a:pPr marL="0" indent="0">
              <a:lnSpc>
                <a:spcPct val="100000"/>
              </a:lnSpc>
              <a:spcAft>
                <a:spcPts val="600"/>
              </a:spcAft>
              <a:buNone/>
            </a:pPr>
            <a:r>
              <a:rPr lang="da-DK" sz="1200" dirty="0"/>
              <a:t>Undersøgelsen skal </a:t>
            </a:r>
          </a:p>
          <a:p>
            <a:pPr>
              <a:lnSpc>
                <a:spcPct val="100000"/>
              </a:lnSpc>
              <a:spcAft>
                <a:spcPts val="600"/>
              </a:spcAft>
            </a:pPr>
            <a:r>
              <a:rPr lang="da-DK" sz="1200" dirty="0"/>
              <a:t>Belyse danskernes motivationsfaktorer for valg af kød og udskæringer og hvilke udskæringer, de føler sig mest komfortable med at tilberede.</a:t>
            </a:r>
          </a:p>
          <a:p>
            <a:pPr>
              <a:lnSpc>
                <a:spcPct val="100000"/>
              </a:lnSpc>
              <a:spcAft>
                <a:spcPts val="600"/>
              </a:spcAft>
            </a:pPr>
            <a:r>
              <a:rPr lang="da-DK" sz="1200" dirty="0"/>
              <a:t>Sætte spot på danskernes egen vurdering af evner i køkkenet og kundskaber udi optimal tilberedning af forskellige udskæringer af kød.</a:t>
            </a:r>
          </a:p>
          <a:p>
            <a:pPr>
              <a:lnSpc>
                <a:spcPct val="100000"/>
              </a:lnSpc>
              <a:spcAft>
                <a:spcPts val="600"/>
              </a:spcAft>
            </a:pPr>
            <a:r>
              <a:rPr lang="da-DK" sz="1200" dirty="0"/>
              <a:t>Belyse i hvilken grad danskerne anvender vejledning og redskaber til optimal tilberedning af grisekød.</a:t>
            </a:r>
          </a:p>
          <a:p>
            <a:pPr>
              <a:lnSpc>
                <a:spcPct val="100000"/>
              </a:lnSpc>
              <a:spcAft>
                <a:spcPts val="600"/>
              </a:spcAft>
            </a:pPr>
            <a:r>
              <a:rPr lang="da-DK" sz="1200" dirty="0"/>
              <a:t>Belyse i hvor høj grad myter om tilberedning af kød florerer hos danskerne.</a:t>
            </a:r>
          </a:p>
          <a:p>
            <a:pPr>
              <a:lnSpc>
                <a:spcPct val="100000"/>
              </a:lnSpc>
              <a:spcAft>
                <a:spcPts val="600"/>
              </a:spcAft>
            </a:pPr>
            <a:r>
              <a:rPr lang="da-DK" sz="1200" dirty="0"/>
              <a:t>Undersøge om danskerne ved, at grisekød og fjerkræ hører til de kødtyper, der har det laveste klimaaftryk.</a:t>
            </a:r>
          </a:p>
          <a:p>
            <a:pPr>
              <a:lnSpc>
                <a:spcPct val="100000"/>
              </a:lnSpc>
              <a:spcAft>
                <a:spcPts val="600"/>
              </a:spcAft>
            </a:pPr>
            <a:endParaRPr lang="da-DK" sz="1200" dirty="0"/>
          </a:p>
          <a:p>
            <a:pPr>
              <a:lnSpc>
                <a:spcPct val="100000"/>
              </a:lnSpc>
              <a:spcAft>
                <a:spcPts val="600"/>
              </a:spcAft>
            </a:pPr>
            <a:endParaRPr lang="da-DK" sz="1200" dirty="0"/>
          </a:p>
          <a:p>
            <a:pPr>
              <a:lnSpc>
                <a:spcPct val="100000"/>
              </a:lnSpc>
              <a:spcAft>
                <a:spcPts val="600"/>
              </a:spcAft>
            </a:pPr>
            <a:endParaRPr lang="da-DK" sz="1200" dirty="0"/>
          </a:p>
          <a:p>
            <a:pPr>
              <a:lnSpc>
                <a:spcPct val="100000"/>
              </a:lnSpc>
              <a:spcAft>
                <a:spcPts val="600"/>
              </a:spcAft>
            </a:pPr>
            <a:endParaRPr lang="da-DK" sz="1200" dirty="0"/>
          </a:p>
          <a:p>
            <a:pPr>
              <a:lnSpc>
                <a:spcPct val="100000"/>
              </a:lnSpc>
              <a:spcAft>
                <a:spcPts val="600"/>
              </a:spcAft>
            </a:pPr>
            <a:endParaRPr lang="da-DK" sz="1200" dirty="0"/>
          </a:p>
          <a:p>
            <a:pPr>
              <a:lnSpc>
                <a:spcPct val="100000"/>
              </a:lnSpc>
              <a:spcAft>
                <a:spcPts val="600"/>
              </a:spcAft>
            </a:pPr>
            <a:endParaRPr lang="da-DK" sz="1200" dirty="0"/>
          </a:p>
        </p:txBody>
      </p:sp>
      <p:pic>
        <p:nvPicPr>
          <p:cNvPr id="6" name="Billede 5" descr="Et billede, der indeholder Font/skrifttype, Grafik, skærmbillede, tekst&#10;&#10;Automatisk genereret beskrivelse">
            <a:extLst>
              <a:ext uri="{FF2B5EF4-FFF2-40B4-BE49-F238E27FC236}">
                <a16:creationId xmlns:a16="http://schemas.microsoft.com/office/drawing/2014/main" id="{55725E5B-A7A4-DFE3-01BA-EDCF8B733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5" name="Tekstfelt 4">
            <a:extLst>
              <a:ext uri="{FF2B5EF4-FFF2-40B4-BE49-F238E27FC236}">
                <a16:creationId xmlns:a16="http://schemas.microsoft.com/office/drawing/2014/main" id="{2C9F3AED-A71A-FB98-E083-DE2D48C0CD0F}"/>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spTree>
    <p:extLst>
      <p:ext uri="{BB962C8B-B14F-4D97-AF65-F5344CB8AC3E}">
        <p14:creationId xmlns:p14="http://schemas.microsoft.com/office/powerpoint/2010/main" val="189825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0B274-2157-5BF4-2C60-A01EA2C4631A}"/>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66C9C3A8-ECF1-0582-788E-44D567C3CFCB}"/>
              </a:ext>
            </a:extLst>
          </p:cNvPr>
          <p:cNvSpPr>
            <a:spLocks noGrp="1"/>
          </p:cNvSpPr>
          <p:nvPr>
            <p:ph type="title"/>
          </p:nvPr>
        </p:nvSpPr>
        <p:spPr>
          <a:xfrm>
            <a:off x="571501" y="836613"/>
            <a:ext cx="8639174" cy="1046440"/>
          </a:xfrm>
        </p:spPr>
        <p:txBody>
          <a:bodyPr/>
          <a:lstStyle/>
          <a:p>
            <a:r>
              <a:rPr lang="da-DK" sz="2400" b="1" dirty="0"/>
              <a:t>Størstedelen mener, at stegen skal hvile inden udskæring, så den er mest saftig. Kun 3 pct. mener, at det er usandt</a:t>
            </a:r>
            <a:endParaRPr lang="da-DK" sz="1400" dirty="0"/>
          </a:p>
        </p:txBody>
      </p:sp>
      <p:sp>
        <p:nvSpPr>
          <p:cNvPr id="11" name="Spørgsmålstekst">
            <a:extLst>
              <a:ext uri="{FF2B5EF4-FFF2-40B4-BE49-F238E27FC236}">
                <a16:creationId xmlns:a16="http://schemas.microsoft.com/office/drawing/2014/main" id="{3B28D5D0-2419-3AED-4C94-65448E1738C6}"/>
              </a:ext>
            </a:extLst>
          </p:cNvPr>
          <p:cNvSpPr txBox="1"/>
          <p:nvPr/>
        </p:nvSpPr>
        <p:spPr>
          <a:xfrm>
            <a:off x="571500" y="2284800"/>
            <a:ext cx="9586488" cy="415435"/>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4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Stegen skal hvile inden udskæring - så er den mest saftig</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C02BB8B6-67A2-AEC4-F6EF-0EF09727E8E3}"/>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2D59D3C9-680D-2BCF-076F-CFDF1C5861F4}"/>
              </a:ext>
            </a:extLst>
          </p:cNvPr>
          <p:cNvGraphicFramePr/>
          <p:nvPr/>
        </p:nvGraphicFramePr>
        <p:xfrm>
          <a:off x="571500" y="3124200"/>
          <a:ext cx="11189320" cy="2914858"/>
        </p:xfrm>
        <a:graphic>
          <a:graphicData uri="http://schemas.openxmlformats.org/drawingml/2006/chart">
            <c:chart xmlns:c="http://schemas.openxmlformats.org/drawingml/2006/chart" xmlns:r="http://schemas.openxmlformats.org/officeDocument/2006/relationships" r:id="rId2"/>
          </a:graphicData>
        </a:graphic>
      </p:graphicFrame>
      <p:pic>
        <p:nvPicPr>
          <p:cNvPr id="13" name="Billede 12" descr="Et billede, der indeholder Font/skrifttype, Grafik, skærmbillede, tekst&#10;&#10;Automatisk genereret beskrivelse">
            <a:extLst>
              <a:ext uri="{FF2B5EF4-FFF2-40B4-BE49-F238E27FC236}">
                <a16:creationId xmlns:a16="http://schemas.microsoft.com/office/drawing/2014/main" id="{FB09A49A-6DEB-BA87-BDC6-68B607ADF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7" name="Tekstfelt 6">
            <a:extLst>
              <a:ext uri="{FF2B5EF4-FFF2-40B4-BE49-F238E27FC236}">
                <a16:creationId xmlns:a16="http://schemas.microsoft.com/office/drawing/2014/main" id="{B1D3215C-2BB8-2ACD-CE5A-75C094775015}"/>
              </a:ext>
            </a:extLst>
          </p:cNvPr>
          <p:cNvSpPr txBox="1"/>
          <p:nvPr/>
        </p:nvSpPr>
        <p:spPr>
          <a:xfrm>
            <a:off x="2138451" y="2951210"/>
            <a:ext cx="1427359" cy="369332"/>
          </a:xfrm>
          <a:prstGeom prst="rect">
            <a:avLst/>
          </a:prstGeom>
          <a:noFill/>
        </p:spPr>
        <p:txBody>
          <a:bodyPr wrap="square" rtlCol="0">
            <a:spAutoFit/>
          </a:bodyPr>
          <a:lstStyle/>
          <a:p>
            <a:pPr algn="ctr"/>
            <a:r>
              <a:rPr lang="da-DK" dirty="0">
                <a:solidFill>
                  <a:schemeClr val="tx2"/>
                </a:solidFill>
                <a:latin typeface="+mj-lt"/>
              </a:rPr>
              <a:t>79%</a:t>
            </a:r>
          </a:p>
        </p:txBody>
      </p:sp>
      <p:sp>
        <p:nvSpPr>
          <p:cNvPr id="12" name="Venstre klammeparentes 11">
            <a:extLst>
              <a:ext uri="{FF2B5EF4-FFF2-40B4-BE49-F238E27FC236}">
                <a16:creationId xmlns:a16="http://schemas.microsoft.com/office/drawing/2014/main" id="{796F9EC4-E23C-B848-E33E-2854664E716C}"/>
              </a:ext>
            </a:extLst>
          </p:cNvPr>
          <p:cNvSpPr/>
          <p:nvPr/>
        </p:nvSpPr>
        <p:spPr>
          <a:xfrm rot="5400000">
            <a:off x="2683788" y="2247832"/>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4" name="Tekstfelt 13">
            <a:extLst>
              <a:ext uri="{FF2B5EF4-FFF2-40B4-BE49-F238E27FC236}">
                <a16:creationId xmlns:a16="http://schemas.microsoft.com/office/drawing/2014/main" id="{2CB12610-81A8-7BB9-3474-AA10243690B0}"/>
              </a:ext>
            </a:extLst>
          </p:cNvPr>
          <p:cNvSpPr txBox="1"/>
          <p:nvPr/>
        </p:nvSpPr>
        <p:spPr>
          <a:xfrm>
            <a:off x="7757617" y="4453376"/>
            <a:ext cx="665625" cy="369332"/>
          </a:xfrm>
          <a:prstGeom prst="rect">
            <a:avLst/>
          </a:prstGeom>
          <a:noFill/>
        </p:spPr>
        <p:txBody>
          <a:bodyPr wrap="square" rtlCol="0">
            <a:spAutoFit/>
          </a:bodyPr>
          <a:lstStyle/>
          <a:p>
            <a:pPr algn="ctr"/>
            <a:r>
              <a:rPr lang="da-DK" dirty="0">
                <a:solidFill>
                  <a:srgbClr val="D0001E"/>
                </a:solidFill>
                <a:latin typeface="+mj-lt"/>
              </a:rPr>
              <a:t>3%</a:t>
            </a:r>
          </a:p>
        </p:txBody>
      </p:sp>
      <p:sp>
        <p:nvSpPr>
          <p:cNvPr id="15" name="Venstre klammeparentes 14">
            <a:extLst>
              <a:ext uri="{FF2B5EF4-FFF2-40B4-BE49-F238E27FC236}">
                <a16:creationId xmlns:a16="http://schemas.microsoft.com/office/drawing/2014/main" id="{E5888872-9442-85D5-5A98-32B405210628}"/>
              </a:ext>
            </a:extLst>
          </p:cNvPr>
          <p:cNvSpPr/>
          <p:nvPr/>
        </p:nvSpPr>
        <p:spPr>
          <a:xfrm rot="5400000">
            <a:off x="7939381" y="3767299"/>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cxnSp>
        <p:nvCxnSpPr>
          <p:cNvPr id="16" name="Forbindelse: buet 15">
            <a:extLst>
              <a:ext uri="{FF2B5EF4-FFF2-40B4-BE49-F238E27FC236}">
                <a16:creationId xmlns:a16="http://schemas.microsoft.com/office/drawing/2014/main" id="{48FF3975-5BA8-5138-CD41-FFD3221C4067}"/>
              </a:ext>
            </a:extLst>
          </p:cNvPr>
          <p:cNvCxnSpPr>
            <a:cxnSpLocks/>
          </p:cNvCxnSpPr>
          <p:nvPr/>
        </p:nvCxnSpPr>
        <p:spPr>
          <a:xfrm flipV="1">
            <a:off x="8364682" y="3969328"/>
            <a:ext cx="665018" cy="509154"/>
          </a:xfrm>
          <a:prstGeom prst="curvedConnector3">
            <a:avLst/>
          </a:prstGeom>
          <a:ln w="19050" cap="rnd">
            <a:solidFill>
              <a:srgbClr val="E8808F"/>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7C172573-673D-CD3F-19F2-7C6677850365}"/>
              </a:ext>
            </a:extLst>
          </p:cNvPr>
          <p:cNvSpPr txBox="1"/>
          <p:nvPr/>
        </p:nvSpPr>
        <p:spPr>
          <a:xfrm>
            <a:off x="8977745" y="3643747"/>
            <a:ext cx="800100" cy="438582"/>
          </a:xfrm>
          <a:prstGeom prst="rect">
            <a:avLst/>
          </a:prstGeom>
          <a:noFill/>
        </p:spPr>
        <p:txBody>
          <a:bodyPr wrap="square" lIns="0" tIns="0" rIns="0" bIns="0" rtlCol="0">
            <a:spAutoFit/>
          </a:bodyPr>
          <a:lstStyle/>
          <a:p>
            <a:pPr algn="ctr"/>
            <a:r>
              <a:rPr lang="da-DK" dirty="0">
                <a:solidFill>
                  <a:srgbClr val="E8808F"/>
                </a:solidFill>
                <a:latin typeface="+mj-lt"/>
              </a:rPr>
              <a:t>11%</a:t>
            </a:r>
          </a:p>
          <a:p>
            <a:pPr algn="ctr"/>
            <a:r>
              <a:rPr lang="da-DK" sz="1050" dirty="0"/>
              <a:t>18-29 år</a:t>
            </a:r>
          </a:p>
        </p:txBody>
      </p:sp>
      <p:sp>
        <p:nvSpPr>
          <p:cNvPr id="4" name="Ellipse 3">
            <a:extLst>
              <a:ext uri="{FF2B5EF4-FFF2-40B4-BE49-F238E27FC236}">
                <a16:creationId xmlns:a16="http://schemas.microsoft.com/office/drawing/2014/main" id="{8B3AC4CA-5D07-960E-7CBB-4548883F6355}"/>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D4E60C49-7FDB-FBD2-83EF-4F9C54AE251E}"/>
              </a:ext>
            </a:extLst>
          </p:cNvPr>
          <p:cNvSpPr txBox="1"/>
          <p:nvPr/>
        </p:nvSpPr>
        <p:spPr>
          <a:xfrm>
            <a:off x="9991725" y="914400"/>
            <a:ext cx="1666875" cy="1169551"/>
          </a:xfrm>
          <a:prstGeom prst="rect">
            <a:avLst/>
          </a:prstGeom>
          <a:noFill/>
        </p:spPr>
        <p:txBody>
          <a:bodyPr wrap="square" rtlCol="0">
            <a:spAutoFit/>
          </a:bodyPr>
          <a:lstStyle/>
          <a:p>
            <a:pPr algn="ctr"/>
            <a:r>
              <a:rPr lang="da-DK" sz="1400" dirty="0"/>
              <a:t>Fakta:</a:t>
            </a:r>
          </a:p>
          <a:p>
            <a:pPr algn="ctr"/>
            <a:r>
              <a:rPr lang="da-DK" sz="1400" dirty="0"/>
              <a:t>Stegen skal </a:t>
            </a:r>
            <a:r>
              <a:rPr lang="da-DK" sz="1400" i="1" dirty="0"/>
              <a:t>ikke </a:t>
            </a:r>
            <a:r>
              <a:rPr lang="da-DK" sz="1400" dirty="0"/>
              <a:t>hvile for at opnå det mest saftige resultat</a:t>
            </a:r>
          </a:p>
        </p:txBody>
      </p:sp>
    </p:spTree>
    <p:extLst>
      <p:ext uri="{BB962C8B-B14F-4D97-AF65-F5344CB8AC3E}">
        <p14:creationId xmlns:p14="http://schemas.microsoft.com/office/powerpoint/2010/main" val="2943233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250AA-66EE-06A8-14CF-BC5D2D699C47}"/>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69BFA12F-865D-7DE0-A37F-1E4FBD5A5982}"/>
              </a:ext>
            </a:extLst>
          </p:cNvPr>
          <p:cNvSpPr>
            <a:spLocks noGrp="1"/>
          </p:cNvSpPr>
          <p:nvPr>
            <p:ph type="title"/>
          </p:nvPr>
        </p:nvSpPr>
        <p:spPr>
          <a:xfrm>
            <a:off x="571500" y="836613"/>
            <a:ext cx="8724900" cy="1046440"/>
          </a:xfrm>
        </p:spPr>
        <p:txBody>
          <a:bodyPr/>
          <a:lstStyle/>
          <a:p>
            <a:r>
              <a:rPr lang="da-DK" sz="2400" b="1" dirty="0"/>
              <a:t>60 pct. mener, at det er sandt, at det er vigtigt at lukke porerne i kødet for at holde på saften. 6 pct. mener, at det er usandt</a:t>
            </a:r>
            <a:br>
              <a:rPr lang="da-DK" sz="2400" b="1" dirty="0"/>
            </a:br>
            <a:br>
              <a:rPr lang="da-DK" sz="1400" dirty="0"/>
            </a:br>
            <a:endParaRPr lang="da-DK" sz="1400" dirty="0"/>
          </a:p>
        </p:txBody>
      </p:sp>
      <p:sp>
        <p:nvSpPr>
          <p:cNvPr id="11" name="Spørgsmålstekst">
            <a:extLst>
              <a:ext uri="{FF2B5EF4-FFF2-40B4-BE49-F238E27FC236}">
                <a16:creationId xmlns:a16="http://schemas.microsoft.com/office/drawing/2014/main" id="{457A24FB-AD81-5E8F-6F08-DF4A1186C9F4}"/>
              </a:ext>
            </a:extLst>
          </p:cNvPr>
          <p:cNvSpPr txBox="1"/>
          <p:nvPr/>
        </p:nvSpPr>
        <p:spPr>
          <a:xfrm>
            <a:off x="571500" y="2284800"/>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”Det er vigtigt at lukke porerne i kødet for at holde på saften”</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795CFEE9-26A3-3668-9231-6458E11388AF}"/>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5F79C6D7-602A-49EE-5C67-771544608650}"/>
              </a:ext>
            </a:extLst>
          </p:cNvPr>
          <p:cNvGraphicFramePr/>
          <p:nvPr/>
        </p:nvGraphicFramePr>
        <p:xfrm>
          <a:off x="571500" y="2943224"/>
          <a:ext cx="11174451" cy="3115931"/>
        </p:xfrm>
        <a:graphic>
          <a:graphicData uri="http://schemas.openxmlformats.org/drawingml/2006/chart">
            <c:chart xmlns:c="http://schemas.openxmlformats.org/drawingml/2006/chart" xmlns:r="http://schemas.openxmlformats.org/officeDocument/2006/relationships" r:id="rId2"/>
          </a:graphicData>
        </a:graphic>
      </p:graphicFrame>
      <p:pic>
        <p:nvPicPr>
          <p:cNvPr id="13" name="Billede 12" descr="Et billede, der indeholder Font/skrifttype, Grafik, skærmbillede, tekst&#10;&#10;Automatisk genereret beskrivelse">
            <a:extLst>
              <a:ext uri="{FF2B5EF4-FFF2-40B4-BE49-F238E27FC236}">
                <a16:creationId xmlns:a16="http://schemas.microsoft.com/office/drawing/2014/main" id="{C9C02DC0-6C5B-C115-D39B-8C7AC870E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7" name="Tekstfelt 6">
            <a:extLst>
              <a:ext uri="{FF2B5EF4-FFF2-40B4-BE49-F238E27FC236}">
                <a16:creationId xmlns:a16="http://schemas.microsoft.com/office/drawing/2014/main" id="{B310F558-9A08-B726-D72F-53DFD6C2F508}"/>
              </a:ext>
            </a:extLst>
          </p:cNvPr>
          <p:cNvSpPr txBox="1"/>
          <p:nvPr/>
        </p:nvSpPr>
        <p:spPr>
          <a:xfrm>
            <a:off x="2138451" y="3403218"/>
            <a:ext cx="1427359" cy="369332"/>
          </a:xfrm>
          <a:prstGeom prst="rect">
            <a:avLst/>
          </a:prstGeom>
          <a:noFill/>
        </p:spPr>
        <p:txBody>
          <a:bodyPr wrap="square" rtlCol="0">
            <a:spAutoFit/>
          </a:bodyPr>
          <a:lstStyle/>
          <a:p>
            <a:pPr algn="ctr"/>
            <a:r>
              <a:rPr lang="da-DK" dirty="0">
                <a:solidFill>
                  <a:schemeClr val="tx2"/>
                </a:solidFill>
                <a:latin typeface="+mj-lt"/>
              </a:rPr>
              <a:t>60%</a:t>
            </a:r>
          </a:p>
        </p:txBody>
      </p:sp>
      <p:sp>
        <p:nvSpPr>
          <p:cNvPr id="12" name="Venstre klammeparentes 11">
            <a:extLst>
              <a:ext uri="{FF2B5EF4-FFF2-40B4-BE49-F238E27FC236}">
                <a16:creationId xmlns:a16="http://schemas.microsoft.com/office/drawing/2014/main" id="{9EE5AB01-ABEC-5D77-5B67-1071B6660A33}"/>
              </a:ext>
            </a:extLst>
          </p:cNvPr>
          <p:cNvSpPr/>
          <p:nvPr/>
        </p:nvSpPr>
        <p:spPr>
          <a:xfrm rot="5400000">
            <a:off x="2683788" y="2690315"/>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4" name="Tekstfelt 13">
            <a:extLst>
              <a:ext uri="{FF2B5EF4-FFF2-40B4-BE49-F238E27FC236}">
                <a16:creationId xmlns:a16="http://schemas.microsoft.com/office/drawing/2014/main" id="{0497F6D1-105F-EC82-3A58-C7AF01EC541B}"/>
              </a:ext>
            </a:extLst>
          </p:cNvPr>
          <p:cNvSpPr txBox="1"/>
          <p:nvPr/>
        </p:nvSpPr>
        <p:spPr>
          <a:xfrm>
            <a:off x="7757617" y="4370248"/>
            <a:ext cx="665625" cy="369332"/>
          </a:xfrm>
          <a:prstGeom prst="rect">
            <a:avLst/>
          </a:prstGeom>
          <a:noFill/>
        </p:spPr>
        <p:txBody>
          <a:bodyPr wrap="square" rtlCol="0">
            <a:spAutoFit/>
          </a:bodyPr>
          <a:lstStyle/>
          <a:p>
            <a:pPr algn="ctr"/>
            <a:r>
              <a:rPr lang="da-DK" dirty="0">
                <a:solidFill>
                  <a:srgbClr val="D0001E"/>
                </a:solidFill>
                <a:latin typeface="+mj-lt"/>
              </a:rPr>
              <a:t>6%</a:t>
            </a:r>
          </a:p>
        </p:txBody>
      </p:sp>
      <p:sp>
        <p:nvSpPr>
          <p:cNvPr id="15" name="Venstre klammeparentes 14">
            <a:extLst>
              <a:ext uri="{FF2B5EF4-FFF2-40B4-BE49-F238E27FC236}">
                <a16:creationId xmlns:a16="http://schemas.microsoft.com/office/drawing/2014/main" id="{D0913E76-D48B-451A-3850-31E211749C81}"/>
              </a:ext>
            </a:extLst>
          </p:cNvPr>
          <p:cNvSpPr/>
          <p:nvPr/>
        </p:nvSpPr>
        <p:spPr>
          <a:xfrm rot="5400000">
            <a:off x="7939381" y="3684171"/>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cxnSp>
        <p:nvCxnSpPr>
          <p:cNvPr id="16" name="Forbindelse: buet 15">
            <a:extLst>
              <a:ext uri="{FF2B5EF4-FFF2-40B4-BE49-F238E27FC236}">
                <a16:creationId xmlns:a16="http://schemas.microsoft.com/office/drawing/2014/main" id="{507F7159-B4A1-F9AB-594A-01C589A7F0F0}"/>
              </a:ext>
            </a:extLst>
          </p:cNvPr>
          <p:cNvCxnSpPr>
            <a:cxnSpLocks/>
          </p:cNvCxnSpPr>
          <p:nvPr/>
        </p:nvCxnSpPr>
        <p:spPr>
          <a:xfrm flipV="1">
            <a:off x="3179618" y="3238500"/>
            <a:ext cx="773257" cy="362818"/>
          </a:xfrm>
          <a:prstGeom prst="curvedConnector3">
            <a:avLst/>
          </a:prstGeom>
          <a:ln w="19050" cap="rnd">
            <a:solidFill>
              <a:schemeClr val="accent2"/>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086838FA-BA6F-D9E2-B9CD-03B2A3AD77F1}"/>
              </a:ext>
            </a:extLst>
          </p:cNvPr>
          <p:cNvSpPr txBox="1"/>
          <p:nvPr/>
        </p:nvSpPr>
        <p:spPr>
          <a:xfrm>
            <a:off x="3792681" y="3099958"/>
            <a:ext cx="800100" cy="438582"/>
          </a:xfrm>
          <a:prstGeom prst="rect">
            <a:avLst/>
          </a:prstGeom>
          <a:noFill/>
        </p:spPr>
        <p:txBody>
          <a:bodyPr wrap="square" lIns="0" tIns="0" rIns="0" bIns="0" rtlCol="0">
            <a:spAutoFit/>
          </a:bodyPr>
          <a:lstStyle/>
          <a:p>
            <a:pPr algn="ctr"/>
            <a:r>
              <a:rPr lang="da-DK" dirty="0">
                <a:solidFill>
                  <a:schemeClr val="accent1"/>
                </a:solidFill>
                <a:latin typeface="+mj-lt"/>
              </a:rPr>
              <a:t>25%</a:t>
            </a:r>
          </a:p>
          <a:p>
            <a:pPr algn="ctr"/>
            <a:r>
              <a:rPr lang="da-DK" sz="1050" dirty="0"/>
              <a:t>18-29 år</a:t>
            </a:r>
          </a:p>
        </p:txBody>
      </p:sp>
      <p:sp>
        <p:nvSpPr>
          <p:cNvPr id="18" name="Tekstfelt 17">
            <a:extLst>
              <a:ext uri="{FF2B5EF4-FFF2-40B4-BE49-F238E27FC236}">
                <a16:creationId xmlns:a16="http://schemas.microsoft.com/office/drawing/2014/main" id="{1A30D28F-1F5C-173B-D610-7C4242AB5A41}"/>
              </a:ext>
            </a:extLst>
          </p:cNvPr>
          <p:cNvSpPr txBox="1"/>
          <p:nvPr/>
        </p:nvSpPr>
        <p:spPr>
          <a:xfrm>
            <a:off x="4371106" y="3099958"/>
            <a:ext cx="917863" cy="438582"/>
          </a:xfrm>
          <a:prstGeom prst="rect">
            <a:avLst/>
          </a:prstGeom>
          <a:noFill/>
        </p:spPr>
        <p:txBody>
          <a:bodyPr wrap="square" lIns="0" tIns="0" rIns="0" bIns="0" rtlCol="0">
            <a:spAutoFit/>
          </a:bodyPr>
          <a:lstStyle/>
          <a:p>
            <a:pPr algn="ctr"/>
            <a:r>
              <a:rPr lang="da-DK" dirty="0">
                <a:solidFill>
                  <a:schemeClr val="accent1"/>
                </a:solidFill>
                <a:latin typeface="+mj-lt"/>
              </a:rPr>
              <a:t>80%</a:t>
            </a:r>
          </a:p>
          <a:p>
            <a:pPr algn="ctr"/>
            <a:r>
              <a:rPr lang="da-DK" sz="1050" dirty="0"/>
              <a:t>60-70 år</a:t>
            </a:r>
          </a:p>
        </p:txBody>
      </p:sp>
      <p:sp>
        <p:nvSpPr>
          <p:cNvPr id="4" name="Ellipse 3">
            <a:extLst>
              <a:ext uri="{FF2B5EF4-FFF2-40B4-BE49-F238E27FC236}">
                <a16:creationId xmlns:a16="http://schemas.microsoft.com/office/drawing/2014/main" id="{680D602E-6B3B-6575-9CE0-7F67F805817F}"/>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251C1382-2382-AD8A-8E1E-1452B590ABF2}"/>
              </a:ext>
            </a:extLst>
          </p:cNvPr>
          <p:cNvSpPr txBox="1"/>
          <p:nvPr/>
        </p:nvSpPr>
        <p:spPr>
          <a:xfrm>
            <a:off x="10077450" y="962025"/>
            <a:ext cx="1533525" cy="1092607"/>
          </a:xfrm>
          <a:prstGeom prst="rect">
            <a:avLst/>
          </a:prstGeom>
          <a:noFill/>
        </p:spPr>
        <p:txBody>
          <a:bodyPr wrap="square" rtlCol="0">
            <a:spAutoFit/>
          </a:bodyPr>
          <a:lstStyle/>
          <a:p>
            <a:pPr algn="ctr"/>
            <a:r>
              <a:rPr lang="da-DK" sz="1300" dirty="0"/>
              <a:t>Fakta:</a:t>
            </a:r>
          </a:p>
          <a:p>
            <a:pPr algn="ctr"/>
            <a:r>
              <a:rPr lang="da-DK" sz="1300" dirty="0"/>
              <a:t>Det er umuligt at lukke porerne i kødet ved hjælp af bruning.</a:t>
            </a:r>
          </a:p>
        </p:txBody>
      </p:sp>
    </p:spTree>
    <p:extLst>
      <p:ext uri="{BB962C8B-B14F-4D97-AF65-F5344CB8AC3E}">
        <p14:creationId xmlns:p14="http://schemas.microsoft.com/office/powerpoint/2010/main" val="326629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A36C2-1A5F-A0E2-DBC5-1F6085D2F1F6}"/>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7E49F987-579D-C6EB-A50A-9D64085BC99E}"/>
              </a:ext>
            </a:extLst>
          </p:cNvPr>
          <p:cNvSpPr>
            <a:spLocks noGrp="1"/>
          </p:cNvSpPr>
          <p:nvPr>
            <p:ph type="title"/>
          </p:nvPr>
        </p:nvSpPr>
        <p:spPr>
          <a:xfrm>
            <a:off x="571500" y="836613"/>
            <a:ext cx="8553450" cy="1046440"/>
          </a:xfrm>
        </p:spPr>
        <p:txBody>
          <a:bodyPr/>
          <a:lstStyle/>
          <a:p>
            <a:r>
              <a:rPr lang="da-DK" sz="2400" b="1" dirty="0"/>
              <a:t>Over halvdelen mener, at en ordentlig fedtkant giver en bedre bøf. Hver tiende mener, at det er usandt</a:t>
            </a:r>
            <a:br>
              <a:rPr lang="da-DK" sz="2400" b="1" dirty="0"/>
            </a:br>
            <a:endParaRPr lang="da-DK" sz="1400" dirty="0"/>
          </a:p>
        </p:txBody>
      </p:sp>
      <p:sp>
        <p:nvSpPr>
          <p:cNvPr id="11" name="Spørgsmålstekst">
            <a:extLst>
              <a:ext uri="{FF2B5EF4-FFF2-40B4-BE49-F238E27FC236}">
                <a16:creationId xmlns:a16="http://schemas.microsoft.com/office/drawing/2014/main" id="{00BA731F-D4AB-00FD-C839-A44572DB5098}"/>
              </a:ext>
            </a:extLst>
          </p:cNvPr>
          <p:cNvSpPr txBox="1"/>
          <p:nvPr/>
        </p:nvSpPr>
        <p:spPr>
          <a:xfrm>
            <a:off x="571500" y="2284800"/>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”En ordentlig fedtkant giver en bedre bøf”</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BC903004-7702-FC45-6537-02716DDEACB4}"/>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CD7FDD23-A764-9A20-89B2-7A53FDEA38D2}"/>
              </a:ext>
            </a:extLst>
          </p:cNvPr>
          <p:cNvGraphicFramePr/>
          <p:nvPr/>
        </p:nvGraphicFramePr>
        <p:xfrm>
          <a:off x="571500" y="3114674"/>
          <a:ext cx="11122412" cy="2869813"/>
        </p:xfrm>
        <a:graphic>
          <a:graphicData uri="http://schemas.openxmlformats.org/drawingml/2006/chart">
            <c:chart xmlns:c="http://schemas.openxmlformats.org/drawingml/2006/chart" xmlns:r="http://schemas.openxmlformats.org/officeDocument/2006/relationships" r:id="rId2"/>
          </a:graphicData>
        </a:graphic>
      </p:graphicFrame>
      <p:pic>
        <p:nvPicPr>
          <p:cNvPr id="13" name="Billede 12" descr="Et billede, der indeholder Font/skrifttype, Grafik, skærmbillede, tekst&#10;&#10;Automatisk genereret beskrivelse">
            <a:extLst>
              <a:ext uri="{FF2B5EF4-FFF2-40B4-BE49-F238E27FC236}">
                <a16:creationId xmlns:a16="http://schemas.microsoft.com/office/drawing/2014/main" id="{1E96518B-A322-1AA2-58F6-492BB28E1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7" name="Tekstfelt 6">
            <a:extLst>
              <a:ext uri="{FF2B5EF4-FFF2-40B4-BE49-F238E27FC236}">
                <a16:creationId xmlns:a16="http://schemas.microsoft.com/office/drawing/2014/main" id="{F75D7F93-5C74-0B21-099E-2CD33E646AAA}"/>
              </a:ext>
            </a:extLst>
          </p:cNvPr>
          <p:cNvSpPr txBox="1"/>
          <p:nvPr/>
        </p:nvSpPr>
        <p:spPr>
          <a:xfrm>
            <a:off x="2138451" y="3393693"/>
            <a:ext cx="1427359" cy="369332"/>
          </a:xfrm>
          <a:prstGeom prst="rect">
            <a:avLst/>
          </a:prstGeom>
          <a:noFill/>
        </p:spPr>
        <p:txBody>
          <a:bodyPr wrap="square" rtlCol="0">
            <a:spAutoFit/>
          </a:bodyPr>
          <a:lstStyle/>
          <a:p>
            <a:pPr algn="ctr"/>
            <a:r>
              <a:rPr lang="da-DK" dirty="0">
                <a:solidFill>
                  <a:schemeClr val="tx2"/>
                </a:solidFill>
                <a:latin typeface="+mj-lt"/>
              </a:rPr>
              <a:t>57%</a:t>
            </a:r>
          </a:p>
        </p:txBody>
      </p:sp>
      <p:sp>
        <p:nvSpPr>
          <p:cNvPr id="12" name="Venstre klammeparentes 11">
            <a:extLst>
              <a:ext uri="{FF2B5EF4-FFF2-40B4-BE49-F238E27FC236}">
                <a16:creationId xmlns:a16="http://schemas.microsoft.com/office/drawing/2014/main" id="{951BD0D8-0F16-982D-3171-20BFAE7DD167}"/>
              </a:ext>
            </a:extLst>
          </p:cNvPr>
          <p:cNvSpPr/>
          <p:nvPr/>
        </p:nvSpPr>
        <p:spPr>
          <a:xfrm rot="5400000">
            <a:off x="2683788" y="2690315"/>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4" name="Tekstfelt 13">
            <a:extLst>
              <a:ext uri="{FF2B5EF4-FFF2-40B4-BE49-F238E27FC236}">
                <a16:creationId xmlns:a16="http://schemas.microsoft.com/office/drawing/2014/main" id="{B3ACE185-A72B-25AE-A202-656B4A5F155B}"/>
              </a:ext>
            </a:extLst>
          </p:cNvPr>
          <p:cNvSpPr txBox="1"/>
          <p:nvPr/>
        </p:nvSpPr>
        <p:spPr>
          <a:xfrm>
            <a:off x="7757617" y="4162428"/>
            <a:ext cx="665625" cy="369332"/>
          </a:xfrm>
          <a:prstGeom prst="rect">
            <a:avLst/>
          </a:prstGeom>
          <a:noFill/>
        </p:spPr>
        <p:txBody>
          <a:bodyPr wrap="square" rtlCol="0">
            <a:spAutoFit/>
          </a:bodyPr>
          <a:lstStyle/>
          <a:p>
            <a:pPr algn="ctr"/>
            <a:r>
              <a:rPr lang="da-DK" dirty="0">
                <a:solidFill>
                  <a:srgbClr val="D0001E"/>
                </a:solidFill>
                <a:latin typeface="+mj-lt"/>
              </a:rPr>
              <a:t>11%</a:t>
            </a:r>
          </a:p>
        </p:txBody>
      </p:sp>
      <p:sp>
        <p:nvSpPr>
          <p:cNvPr id="15" name="Venstre klammeparentes 14">
            <a:extLst>
              <a:ext uri="{FF2B5EF4-FFF2-40B4-BE49-F238E27FC236}">
                <a16:creationId xmlns:a16="http://schemas.microsoft.com/office/drawing/2014/main" id="{4DB6F70C-552E-48C2-8BCD-527F1BC73460}"/>
              </a:ext>
            </a:extLst>
          </p:cNvPr>
          <p:cNvSpPr/>
          <p:nvPr/>
        </p:nvSpPr>
        <p:spPr>
          <a:xfrm rot="5400000">
            <a:off x="7939381" y="3476351"/>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cxnSp>
        <p:nvCxnSpPr>
          <p:cNvPr id="16" name="Forbindelse: buet 15">
            <a:extLst>
              <a:ext uri="{FF2B5EF4-FFF2-40B4-BE49-F238E27FC236}">
                <a16:creationId xmlns:a16="http://schemas.microsoft.com/office/drawing/2014/main" id="{C3A8B2FB-AD6E-78FD-BAC1-7640BE272EDF}"/>
              </a:ext>
            </a:extLst>
          </p:cNvPr>
          <p:cNvCxnSpPr>
            <a:cxnSpLocks/>
          </p:cNvCxnSpPr>
          <p:nvPr/>
        </p:nvCxnSpPr>
        <p:spPr>
          <a:xfrm flipV="1">
            <a:off x="3169227" y="3228975"/>
            <a:ext cx="774123" cy="362818"/>
          </a:xfrm>
          <a:prstGeom prst="curvedConnector3">
            <a:avLst/>
          </a:prstGeom>
          <a:ln w="19050" cap="rnd">
            <a:solidFill>
              <a:schemeClr val="accent2"/>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E92226B7-8A00-1FB5-7179-56F72D5D04DC}"/>
              </a:ext>
            </a:extLst>
          </p:cNvPr>
          <p:cNvSpPr txBox="1"/>
          <p:nvPr/>
        </p:nvSpPr>
        <p:spPr>
          <a:xfrm>
            <a:off x="3782290" y="3067920"/>
            <a:ext cx="800100" cy="438582"/>
          </a:xfrm>
          <a:prstGeom prst="rect">
            <a:avLst/>
          </a:prstGeom>
          <a:noFill/>
        </p:spPr>
        <p:txBody>
          <a:bodyPr wrap="square" lIns="0" tIns="0" rIns="0" bIns="0" rtlCol="0">
            <a:spAutoFit/>
          </a:bodyPr>
          <a:lstStyle/>
          <a:p>
            <a:pPr algn="ctr"/>
            <a:r>
              <a:rPr lang="da-DK" dirty="0">
                <a:solidFill>
                  <a:schemeClr val="accent1"/>
                </a:solidFill>
                <a:latin typeface="+mj-lt"/>
              </a:rPr>
              <a:t>44%</a:t>
            </a:r>
          </a:p>
          <a:p>
            <a:pPr algn="ctr"/>
            <a:r>
              <a:rPr lang="da-DK" sz="1050" dirty="0"/>
              <a:t>18-29 år</a:t>
            </a:r>
          </a:p>
        </p:txBody>
      </p:sp>
      <p:sp>
        <p:nvSpPr>
          <p:cNvPr id="18" name="Tekstfelt 17">
            <a:extLst>
              <a:ext uri="{FF2B5EF4-FFF2-40B4-BE49-F238E27FC236}">
                <a16:creationId xmlns:a16="http://schemas.microsoft.com/office/drawing/2014/main" id="{AF50B11C-B13A-108F-A9EF-1A35FB4BE829}"/>
              </a:ext>
            </a:extLst>
          </p:cNvPr>
          <p:cNvSpPr txBox="1"/>
          <p:nvPr/>
        </p:nvSpPr>
        <p:spPr>
          <a:xfrm>
            <a:off x="4360715" y="3067920"/>
            <a:ext cx="917863" cy="438582"/>
          </a:xfrm>
          <a:prstGeom prst="rect">
            <a:avLst/>
          </a:prstGeom>
          <a:noFill/>
        </p:spPr>
        <p:txBody>
          <a:bodyPr wrap="square" lIns="0" tIns="0" rIns="0" bIns="0" rtlCol="0">
            <a:spAutoFit/>
          </a:bodyPr>
          <a:lstStyle/>
          <a:p>
            <a:pPr algn="ctr"/>
            <a:r>
              <a:rPr lang="da-DK" dirty="0">
                <a:solidFill>
                  <a:schemeClr val="accent1"/>
                </a:solidFill>
                <a:latin typeface="+mj-lt"/>
              </a:rPr>
              <a:t>67%</a:t>
            </a:r>
          </a:p>
          <a:p>
            <a:pPr algn="ctr"/>
            <a:r>
              <a:rPr lang="da-DK" sz="1050" dirty="0"/>
              <a:t>60-70 år</a:t>
            </a:r>
          </a:p>
        </p:txBody>
      </p:sp>
      <p:sp>
        <p:nvSpPr>
          <p:cNvPr id="4" name="Ellipse 3">
            <a:extLst>
              <a:ext uri="{FF2B5EF4-FFF2-40B4-BE49-F238E27FC236}">
                <a16:creationId xmlns:a16="http://schemas.microsoft.com/office/drawing/2014/main" id="{76002FC0-FF8B-64E7-BF79-BCF25FFDE028}"/>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C6585FB1-B76C-47AE-823F-502165BB3FD5}"/>
              </a:ext>
            </a:extLst>
          </p:cNvPr>
          <p:cNvSpPr txBox="1"/>
          <p:nvPr/>
        </p:nvSpPr>
        <p:spPr>
          <a:xfrm>
            <a:off x="10077451" y="914400"/>
            <a:ext cx="1524000" cy="1092607"/>
          </a:xfrm>
          <a:prstGeom prst="rect">
            <a:avLst/>
          </a:prstGeom>
          <a:noFill/>
        </p:spPr>
        <p:txBody>
          <a:bodyPr wrap="square" rtlCol="0">
            <a:spAutoFit/>
          </a:bodyPr>
          <a:lstStyle/>
          <a:p>
            <a:pPr algn="ctr"/>
            <a:r>
              <a:rPr lang="da-DK" sz="1300" dirty="0"/>
              <a:t>Fakta:</a:t>
            </a:r>
          </a:p>
          <a:p>
            <a:pPr algn="ctr"/>
            <a:r>
              <a:rPr lang="da-DK" sz="1300" dirty="0"/>
              <a:t>Fedtkanten har ingen betydning for selve kødets smag og mørhed.</a:t>
            </a:r>
          </a:p>
        </p:txBody>
      </p:sp>
    </p:spTree>
    <p:extLst>
      <p:ext uri="{BB962C8B-B14F-4D97-AF65-F5344CB8AC3E}">
        <p14:creationId xmlns:p14="http://schemas.microsoft.com/office/powerpoint/2010/main" val="200951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0041D-B5D5-85EB-925A-C756141B5345}"/>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B9B7CDD0-C587-7423-1A22-7B03771871D2}"/>
              </a:ext>
            </a:extLst>
          </p:cNvPr>
          <p:cNvSpPr txBox="1"/>
          <p:nvPr/>
        </p:nvSpPr>
        <p:spPr>
          <a:xfrm>
            <a:off x="571500" y="2284800"/>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”Grisekød må ikke være rosa”</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64457593-BBCF-A93C-615F-76056ED56946}"/>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F1AB0C0-C832-EB6F-D940-1D353D0BE00C}"/>
              </a:ext>
            </a:extLst>
          </p:cNvPr>
          <p:cNvGraphicFramePr/>
          <p:nvPr/>
        </p:nvGraphicFramePr>
        <p:xfrm>
          <a:off x="571500" y="2962275"/>
          <a:ext cx="11159583" cy="312702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Billede 12" descr="Et billede, der indeholder Font/skrifttype, Grafik, skærmbillede, tekst&#10;&#10;Automatisk genereret beskrivelse">
            <a:extLst>
              <a:ext uri="{FF2B5EF4-FFF2-40B4-BE49-F238E27FC236}">
                <a16:creationId xmlns:a16="http://schemas.microsoft.com/office/drawing/2014/main" id="{D95AB5DC-186C-3309-2F5A-78586B35D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4" name="Tekstfelt 13">
            <a:extLst>
              <a:ext uri="{FF2B5EF4-FFF2-40B4-BE49-F238E27FC236}">
                <a16:creationId xmlns:a16="http://schemas.microsoft.com/office/drawing/2014/main" id="{42CC1377-C2D8-25B9-1FD4-989BD2610318}"/>
              </a:ext>
            </a:extLst>
          </p:cNvPr>
          <p:cNvSpPr txBox="1"/>
          <p:nvPr/>
        </p:nvSpPr>
        <p:spPr>
          <a:xfrm>
            <a:off x="2138451" y="3529640"/>
            <a:ext cx="1427359" cy="369332"/>
          </a:xfrm>
          <a:prstGeom prst="rect">
            <a:avLst/>
          </a:prstGeom>
          <a:noFill/>
        </p:spPr>
        <p:txBody>
          <a:bodyPr wrap="square" rtlCol="0">
            <a:spAutoFit/>
          </a:bodyPr>
          <a:lstStyle/>
          <a:p>
            <a:pPr algn="ctr"/>
            <a:r>
              <a:rPr lang="da-DK" dirty="0">
                <a:solidFill>
                  <a:schemeClr val="tx2"/>
                </a:solidFill>
                <a:latin typeface="+mj-lt"/>
              </a:rPr>
              <a:t>55%</a:t>
            </a:r>
          </a:p>
        </p:txBody>
      </p:sp>
      <p:sp>
        <p:nvSpPr>
          <p:cNvPr id="15" name="Venstre klammeparentes 14">
            <a:extLst>
              <a:ext uri="{FF2B5EF4-FFF2-40B4-BE49-F238E27FC236}">
                <a16:creationId xmlns:a16="http://schemas.microsoft.com/office/drawing/2014/main" id="{3AE10078-0C36-88CA-55A3-F3FD1B744609}"/>
              </a:ext>
            </a:extLst>
          </p:cNvPr>
          <p:cNvSpPr/>
          <p:nvPr/>
        </p:nvSpPr>
        <p:spPr>
          <a:xfrm rot="5400000">
            <a:off x="2683788" y="2826262"/>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6" name="Tekstfelt 15">
            <a:extLst>
              <a:ext uri="{FF2B5EF4-FFF2-40B4-BE49-F238E27FC236}">
                <a16:creationId xmlns:a16="http://schemas.microsoft.com/office/drawing/2014/main" id="{1FDF3492-DF18-336B-406D-08091DD2713D}"/>
              </a:ext>
            </a:extLst>
          </p:cNvPr>
          <p:cNvSpPr txBox="1"/>
          <p:nvPr/>
        </p:nvSpPr>
        <p:spPr>
          <a:xfrm>
            <a:off x="7757617" y="4016954"/>
            <a:ext cx="665625" cy="369332"/>
          </a:xfrm>
          <a:prstGeom prst="rect">
            <a:avLst/>
          </a:prstGeom>
          <a:noFill/>
        </p:spPr>
        <p:txBody>
          <a:bodyPr wrap="square" rtlCol="0">
            <a:spAutoFit/>
          </a:bodyPr>
          <a:lstStyle/>
          <a:p>
            <a:pPr algn="ctr"/>
            <a:r>
              <a:rPr lang="da-DK" dirty="0">
                <a:solidFill>
                  <a:srgbClr val="D0001E"/>
                </a:solidFill>
                <a:latin typeface="+mj-lt"/>
              </a:rPr>
              <a:t>17%</a:t>
            </a:r>
          </a:p>
        </p:txBody>
      </p:sp>
      <p:sp>
        <p:nvSpPr>
          <p:cNvPr id="17" name="Venstre klammeparentes 16">
            <a:extLst>
              <a:ext uri="{FF2B5EF4-FFF2-40B4-BE49-F238E27FC236}">
                <a16:creationId xmlns:a16="http://schemas.microsoft.com/office/drawing/2014/main" id="{2BE66081-4CC7-C662-E274-DC32EFD8CC41}"/>
              </a:ext>
            </a:extLst>
          </p:cNvPr>
          <p:cNvSpPr/>
          <p:nvPr/>
        </p:nvSpPr>
        <p:spPr>
          <a:xfrm rot="5400000">
            <a:off x="7939381" y="3330877"/>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4" name="Ellipse 3">
            <a:extLst>
              <a:ext uri="{FF2B5EF4-FFF2-40B4-BE49-F238E27FC236}">
                <a16:creationId xmlns:a16="http://schemas.microsoft.com/office/drawing/2014/main" id="{2C1F647F-C9E2-ADB2-139F-43B4EF620974}"/>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7F1653BE-F5E9-8939-7802-212331597E56}"/>
              </a:ext>
            </a:extLst>
          </p:cNvPr>
          <p:cNvSpPr txBox="1"/>
          <p:nvPr/>
        </p:nvSpPr>
        <p:spPr>
          <a:xfrm>
            <a:off x="9991725" y="857250"/>
            <a:ext cx="1666875" cy="1292662"/>
          </a:xfrm>
          <a:prstGeom prst="rect">
            <a:avLst/>
          </a:prstGeom>
          <a:noFill/>
        </p:spPr>
        <p:txBody>
          <a:bodyPr wrap="square" rtlCol="0">
            <a:spAutoFit/>
          </a:bodyPr>
          <a:lstStyle/>
          <a:p>
            <a:pPr algn="ctr"/>
            <a:r>
              <a:rPr lang="da-DK" sz="1300" dirty="0"/>
              <a:t>Fakta:</a:t>
            </a:r>
          </a:p>
          <a:p>
            <a:pPr algn="ctr"/>
            <a:r>
              <a:rPr lang="da-DK" sz="1300" dirty="0"/>
              <a:t>Hele stykker magert grisekød må godt være svagt rosa i midten ved </a:t>
            </a:r>
            <a:br>
              <a:rPr lang="da-DK" sz="1300" dirty="0"/>
            </a:br>
            <a:r>
              <a:rPr lang="da-DK" sz="1300" dirty="0"/>
              <a:t>servering</a:t>
            </a:r>
          </a:p>
        </p:txBody>
      </p:sp>
      <p:sp>
        <p:nvSpPr>
          <p:cNvPr id="9" name="Titel 1">
            <a:extLst>
              <a:ext uri="{FF2B5EF4-FFF2-40B4-BE49-F238E27FC236}">
                <a16:creationId xmlns:a16="http://schemas.microsoft.com/office/drawing/2014/main" id="{5283B6FB-A85A-3C88-13A7-24E1F370340C}"/>
              </a:ext>
            </a:extLst>
          </p:cNvPr>
          <p:cNvSpPr>
            <a:spLocks noGrp="1"/>
          </p:cNvSpPr>
          <p:nvPr>
            <p:ph type="title"/>
          </p:nvPr>
        </p:nvSpPr>
        <p:spPr>
          <a:xfrm>
            <a:off x="571500" y="836613"/>
            <a:ext cx="8915400" cy="1046440"/>
          </a:xfrm>
        </p:spPr>
        <p:txBody>
          <a:bodyPr/>
          <a:lstStyle/>
          <a:p>
            <a:r>
              <a:rPr lang="da-DK" sz="2400" dirty="0"/>
              <a:t>Over halvdelen mener, at det er sandt, at grisekød ikke må være rosa. Cirka hver femte mener, at det er usandt</a:t>
            </a:r>
            <a:br>
              <a:rPr lang="da-DK" sz="2400" dirty="0"/>
            </a:br>
            <a:br>
              <a:rPr lang="da-DK" sz="2400" dirty="0"/>
            </a:br>
            <a:endParaRPr lang="da-DK" sz="2400" dirty="0"/>
          </a:p>
        </p:txBody>
      </p:sp>
    </p:spTree>
    <p:extLst>
      <p:ext uri="{BB962C8B-B14F-4D97-AF65-F5344CB8AC3E}">
        <p14:creationId xmlns:p14="http://schemas.microsoft.com/office/powerpoint/2010/main" val="3501742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98EED-DD9B-12C7-A4D8-BE5FE753FBFF}"/>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AD67AA8F-CE43-E7CC-F88B-16DA8EE33837}"/>
              </a:ext>
            </a:extLst>
          </p:cNvPr>
          <p:cNvSpPr>
            <a:spLocks noGrp="1"/>
          </p:cNvSpPr>
          <p:nvPr>
            <p:ph type="title"/>
          </p:nvPr>
        </p:nvSpPr>
        <p:spPr>
          <a:xfrm>
            <a:off x="571500" y="836613"/>
            <a:ext cx="7820025" cy="1046440"/>
          </a:xfrm>
        </p:spPr>
        <p:txBody>
          <a:bodyPr/>
          <a:lstStyle/>
          <a:p>
            <a:r>
              <a:rPr lang="da-DK" sz="2400" b="1" dirty="0"/>
              <a:t>Halvdelen mener, at det er sandt, at kød altid skal brunes. 14 pct. mener omvendt, at det er usandt</a:t>
            </a:r>
            <a:br>
              <a:rPr lang="da-DK" sz="2400" b="1" dirty="0">
                <a:latin typeface="LFPressSerifOffc" panose="020B0604020202020204" charset="0"/>
              </a:rPr>
            </a:br>
            <a:endParaRPr lang="da-DK" sz="1400" dirty="0">
              <a:latin typeface="+mn-lt"/>
            </a:endParaRPr>
          </a:p>
        </p:txBody>
      </p:sp>
      <p:sp>
        <p:nvSpPr>
          <p:cNvPr id="11" name="Spørgsmålstekst">
            <a:extLst>
              <a:ext uri="{FF2B5EF4-FFF2-40B4-BE49-F238E27FC236}">
                <a16:creationId xmlns:a16="http://schemas.microsoft.com/office/drawing/2014/main" id="{B3C3F199-D3F3-5F31-1CBC-DB26C9723670}"/>
              </a:ext>
            </a:extLst>
          </p:cNvPr>
          <p:cNvSpPr txBox="1"/>
          <p:nvPr/>
        </p:nvSpPr>
        <p:spPr>
          <a:xfrm>
            <a:off x="571500" y="2284846"/>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”Kød skal altid brunes”</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3C54CDDD-8096-CA6D-36A1-80B8578BD221}"/>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7D2F6CF4-F261-4AA7-8DF5-BA4616B5203E}"/>
              </a:ext>
            </a:extLst>
          </p:cNvPr>
          <p:cNvGraphicFramePr/>
          <p:nvPr/>
        </p:nvGraphicFramePr>
        <p:xfrm>
          <a:off x="571500" y="3114675"/>
          <a:ext cx="11189320" cy="2904287"/>
        </p:xfrm>
        <a:graphic>
          <a:graphicData uri="http://schemas.openxmlformats.org/drawingml/2006/chart">
            <c:chart xmlns:c="http://schemas.openxmlformats.org/drawingml/2006/chart" xmlns:r="http://schemas.openxmlformats.org/officeDocument/2006/relationships" r:id="rId2"/>
          </a:graphicData>
        </a:graphic>
      </p:graphicFrame>
      <p:pic>
        <p:nvPicPr>
          <p:cNvPr id="12" name="Billede 11" descr="Et billede, der indeholder Font/skrifttype, Grafik, skærmbillede, tekst&#10;&#10;Automatisk genereret beskrivelse">
            <a:extLst>
              <a:ext uri="{FF2B5EF4-FFF2-40B4-BE49-F238E27FC236}">
                <a16:creationId xmlns:a16="http://schemas.microsoft.com/office/drawing/2014/main" id="{1439AF6B-4960-B2F8-0588-E8C009564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3" name="Tekstfelt 12">
            <a:extLst>
              <a:ext uri="{FF2B5EF4-FFF2-40B4-BE49-F238E27FC236}">
                <a16:creationId xmlns:a16="http://schemas.microsoft.com/office/drawing/2014/main" id="{BD1DCF0F-AED3-F747-8CBF-6492F423985F}"/>
              </a:ext>
            </a:extLst>
          </p:cNvPr>
          <p:cNvSpPr txBox="1"/>
          <p:nvPr/>
        </p:nvSpPr>
        <p:spPr>
          <a:xfrm>
            <a:off x="2138451" y="3446514"/>
            <a:ext cx="1427359" cy="369332"/>
          </a:xfrm>
          <a:prstGeom prst="rect">
            <a:avLst/>
          </a:prstGeom>
          <a:noFill/>
        </p:spPr>
        <p:txBody>
          <a:bodyPr wrap="square" rtlCol="0">
            <a:spAutoFit/>
          </a:bodyPr>
          <a:lstStyle/>
          <a:p>
            <a:pPr algn="ctr"/>
            <a:r>
              <a:rPr lang="da-DK" dirty="0">
                <a:solidFill>
                  <a:schemeClr val="tx2"/>
                </a:solidFill>
                <a:latin typeface="+mj-lt"/>
              </a:rPr>
              <a:t>51%</a:t>
            </a:r>
          </a:p>
        </p:txBody>
      </p:sp>
      <p:sp>
        <p:nvSpPr>
          <p:cNvPr id="15" name="Venstre klammeparentes 14">
            <a:extLst>
              <a:ext uri="{FF2B5EF4-FFF2-40B4-BE49-F238E27FC236}">
                <a16:creationId xmlns:a16="http://schemas.microsoft.com/office/drawing/2014/main" id="{72CA5886-8919-9F3E-0F2E-76066FBE02F6}"/>
              </a:ext>
            </a:extLst>
          </p:cNvPr>
          <p:cNvSpPr/>
          <p:nvPr/>
        </p:nvSpPr>
        <p:spPr>
          <a:xfrm rot="5400000">
            <a:off x="2683788" y="2743136"/>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6" name="Tekstfelt 15">
            <a:extLst>
              <a:ext uri="{FF2B5EF4-FFF2-40B4-BE49-F238E27FC236}">
                <a16:creationId xmlns:a16="http://schemas.microsoft.com/office/drawing/2014/main" id="{4B945122-43A1-4C05-F288-D6D214547232}"/>
              </a:ext>
            </a:extLst>
          </p:cNvPr>
          <p:cNvSpPr txBox="1"/>
          <p:nvPr/>
        </p:nvSpPr>
        <p:spPr>
          <a:xfrm>
            <a:off x="7757617" y="4058518"/>
            <a:ext cx="665625" cy="369332"/>
          </a:xfrm>
          <a:prstGeom prst="rect">
            <a:avLst/>
          </a:prstGeom>
          <a:noFill/>
        </p:spPr>
        <p:txBody>
          <a:bodyPr wrap="square" rtlCol="0">
            <a:spAutoFit/>
          </a:bodyPr>
          <a:lstStyle/>
          <a:p>
            <a:pPr algn="ctr"/>
            <a:r>
              <a:rPr lang="da-DK" dirty="0">
                <a:solidFill>
                  <a:srgbClr val="D0001E"/>
                </a:solidFill>
                <a:latin typeface="+mj-lt"/>
              </a:rPr>
              <a:t>14%</a:t>
            </a:r>
          </a:p>
        </p:txBody>
      </p:sp>
      <p:sp>
        <p:nvSpPr>
          <p:cNvPr id="17" name="Venstre klammeparentes 16">
            <a:extLst>
              <a:ext uri="{FF2B5EF4-FFF2-40B4-BE49-F238E27FC236}">
                <a16:creationId xmlns:a16="http://schemas.microsoft.com/office/drawing/2014/main" id="{4D6B2659-0EB2-D2E2-BA55-CBA7A2EEF160}"/>
              </a:ext>
            </a:extLst>
          </p:cNvPr>
          <p:cNvSpPr/>
          <p:nvPr/>
        </p:nvSpPr>
        <p:spPr>
          <a:xfrm rot="5400000">
            <a:off x="7939381" y="3372441"/>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cxnSp>
        <p:nvCxnSpPr>
          <p:cNvPr id="18" name="Forbindelse: buet 17">
            <a:extLst>
              <a:ext uri="{FF2B5EF4-FFF2-40B4-BE49-F238E27FC236}">
                <a16:creationId xmlns:a16="http://schemas.microsoft.com/office/drawing/2014/main" id="{AD34AA65-C4D4-CBDA-936C-E1CB720777DB}"/>
              </a:ext>
            </a:extLst>
          </p:cNvPr>
          <p:cNvCxnSpPr>
            <a:cxnSpLocks/>
          </p:cNvCxnSpPr>
          <p:nvPr/>
        </p:nvCxnSpPr>
        <p:spPr>
          <a:xfrm flipV="1">
            <a:off x="3158836" y="3257550"/>
            <a:ext cx="755939" cy="366282"/>
          </a:xfrm>
          <a:prstGeom prst="curvedConnector3">
            <a:avLst/>
          </a:prstGeom>
          <a:ln w="19050" cap="rnd">
            <a:solidFill>
              <a:schemeClr val="accent2"/>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9" name="Tekstfelt 18">
            <a:extLst>
              <a:ext uri="{FF2B5EF4-FFF2-40B4-BE49-F238E27FC236}">
                <a16:creationId xmlns:a16="http://schemas.microsoft.com/office/drawing/2014/main" id="{251B4CE4-585D-0463-EB76-10165A0D370F}"/>
              </a:ext>
            </a:extLst>
          </p:cNvPr>
          <p:cNvSpPr txBox="1"/>
          <p:nvPr/>
        </p:nvSpPr>
        <p:spPr>
          <a:xfrm>
            <a:off x="3771899" y="3046272"/>
            <a:ext cx="800100" cy="438582"/>
          </a:xfrm>
          <a:prstGeom prst="rect">
            <a:avLst/>
          </a:prstGeom>
          <a:noFill/>
        </p:spPr>
        <p:txBody>
          <a:bodyPr wrap="square" lIns="0" tIns="0" rIns="0" bIns="0" rtlCol="0">
            <a:spAutoFit/>
          </a:bodyPr>
          <a:lstStyle/>
          <a:p>
            <a:pPr algn="ctr"/>
            <a:r>
              <a:rPr lang="da-DK" dirty="0">
                <a:solidFill>
                  <a:schemeClr val="accent1"/>
                </a:solidFill>
                <a:latin typeface="+mj-lt"/>
              </a:rPr>
              <a:t>42%</a:t>
            </a:r>
          </a:p>
          <a:p>
            <a:pPr algn="ctr"/>
            <a:r>
              <a:rPr lang="da-DK" sz="1050" dirty="0"/>
              <a:t>18-29 år</a:t>
            </a:r>
          </a:p>
        </p:txBody>
      </p:sp>
      <p:sp>
        <p:nvSpPr>
          <p:cNvPr id="4" name="Ellipse 3">
            <a:extLst>
              <a:ext uri="{FF2B5EF4-FFF2-40B4-BE49-F238E27FC236}">
                <a16:creationId xmlns:a16="http://schemas.microsoft.com/office/drawing/2014/main" id="{58BD88A2-755C-2B57-5F80-74AC38DF7F44}"/>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E7D8EA56-55D8-1B87-A3A4-B10D3A783BAF}"/>
              </a:ext>
            </a:extLst>
          </p:cNvPr>
          <p:cNvSpPr txBox="1"/>
          <p:nvPr/>
        </p:nvSpPr>
        <p:spPr>
          <a:xfrm>
            <a:off x="10039351" y="1019175"/>
            <a:ext cx="1581150" cy="892552"/>
          </a:xfrm>
          <a:prstGeom prst="rect">
            <a:avLst/>
          </a:prstGeom>
          <a:noFill/>
        </p:spPr>
        <p:txBody>
          <a:bodyPr wrap="square" rtlCol="0">
            <a:spAutoFit/>
          </a:bodyPr>
          <a:lstStyle/>
          <a:p>
            <a:pPr algn="ctr"/>
            <a:r>
              <a:rPr lang="da-DK" sz="1300" dirty="0"/>
              <a:t>Fakta:</a:t>
            </a:r>
          </a:p>
          <a:p>
            <a:pPr algn="ctr"/>
            <a:r>
              <a:rPr lang="da-DK" sz="1300" dirty="0"/>
              <a:t>Ønsker man en stegt kød-smag, skal kød brunes</a:t>
            </a:r>
          </a:p>
        </p:txBody>
      </p:sp>
    </p:spTree>
    <p:extLst>
      <p:ext uri="{BB962C8B-B14F-4D97-AF65-F5344CB8AC3E}">
        <p14:creationId xmlns:p14="http://schemas.microsoft.com/office/powerpoint/2010/main" val="1577563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0283-0CFC-582E-9000-8221E8D3288C}"/>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6668AD1C-65F9-BFB0-C2F0-D74AC2E9F701}"/>
              </a:ext>
            </a:extLst>
          </p:cNvPr>
          <p:cNvSpPr txBox="1"/>
          <p:nvPr/>
        </p:nvSpPr>
        <p:spPr>
          <a:xfrm>
            <a:off x="571500" y="2284800"/>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”Frikadellefarsen skal altid hvile”</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570B0CBC-E8E6-1A93-084A-896B3C8559D0}"/>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5E6FBF7D-D291-260B-9AC5-9CBEAFBE319D}"/>
              </a:ext>
            </a:extLst>
          </p:cNvPr>
          <p:cNvGraphicFramePr/>
          <p:nvPr/>
        </p:nvGraphicFramePr>
        <p:xfrm>
          <a:off x="571500" y="3057524"/>
          <a:ext cx="11219056" cy="2919529"/>
        </p:xfrm>
        <a:graphic>
          <a:graphicData uri="http://schemas.openxmlformats.org/drawingml/2006/chart">
            <c:chart xmlns:c="http://schemas.openxmlformats.org/drawingml/2006/chart" xmlns:r="http://schemas.openxmlformats.org/officeDocument/2006/relationships" r:id="rId2"/>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F378DF2D-AA9E-38DA-3C6A-F3441F054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3" name="Tekstfelt 12">
            <a:extLst>
              <a:ext uri="{FF2B5EF4-FFF2-40B4-BE49-F238E27FC236}">
                <a16:creationId xmlns:a16="http://schemas.microsoft.com/office/drawing/2014/main" id="{C4C630C3-30E8-1920-8F3E-083A8D8BA35F}"/>
              </a:ext>
            </a:extLst>
          </p:cNvPr>
          <p:cNvSpPr txBox="1"/>
          <p:nvPr/>
        </p:nvSpPr>
        <p:spPr>
          <a:xfrm>
            <a:off x="2138451" y="3427464"/>
            <a:ext cx="1427359" cy="369332"/>
          </a:xfrm>
          <a:prstGeom prst="rect">
            <a:avLst/>
          </a:prstGeom>
          <a:noFill/>
        </p:spPr>
        <p:txBody>
          <a:bodyPr wrap="square" rtlCol="0">
            <a:spAutoFit/>
          </a:bodyPr>
          <a:lstStyle/>
          <a:p>
            <a:pPr algn="ctr"/>
            <a:r>
              <a:rPr lang="da-DK" dirty="0">
                <a:solidFill>
                  <a:schemeClr val="tx2"/>
                </a:solidFill>
                <a:latin typeface="+mj-lt"/>
              </a:rPr>
              <a:t>51%</a:t>
            </a:r>
          </a:p>
        </p:txBody>
      </p:sp>
      <p:sp>
        <p:nvSpPr>
          <p:cNvPr id="14" name="Venstre klammeparentes 13">
            <a:extLst>
              <a:ext uri="{FF2B5EF4-FFF2-40B4-BE49-F238E27FC236}">
                <a16:creationId xmlns:a16="http://schemas.microsoft.com/office/drawing/2014/main" id="{A5F804D5-6B6D-DC13-0B2F-A7B88D734305}"/>
              </a:ext>
            </a:extLst>
          </p:cNvPr>
          <p:cNvSpPr/>
          <p:nvPr/>
        </p:nvSpPr>
        <p:spPr>
          <a:xfrm rot="5400000">
            <a:off x="2683788" y="2724086"/>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5" name="Tekstfelt 14">
            <a:extLst>
              <a:ext uri="{FF2B5EF4-FFF2-40B4-BE49-F238E27FC236}">
                <a16:creationId xmlns:a16="http://schemas.microsoft.com/office/drawing/2014/main" id="{D9584059-AD36-AEC4-6385-E2CEEF14931A}"/>
              </a:ext>
            </a:extLst>
          </p:cNvPr>
          <p:cNvSpPr txBox="1"/>
          <p:nvPr/>
        </p:nvSpPr>
        <p:spPr>
          <a:xfrm>
            <a:off x="7757617" y="4016954"/>
            <a:ext cx="665625" cy="369332"/>
          </a:xfrm>
          <a:prstGeom prst="rect">
            <a:avLst/>
          </a:prstGeom>
          <a:noFill/>
        </p:spPr>
        <p:txBody>
          <a:bodyPr wrap="square" rtlCol="0">
            <a:spAutoFit/>
          </a:bodyPr>
          <a:lstStyle/>
          <a:p>
            <a:pPr algn="ctr"/>
            <a:r>
              <a:rPr lang="da-DK" dirty="0">
                <a:solidFill>
                  <a:srgbClr val="D0001E"/>
                </a:solidFill>
                <a:latin typeface="+mj-lt"/>
              </a:rPr>
              <a:t>17%</a:t>
            </a:r>
          </a:p>
        </p:txBody>
      </p:sp>
      <p:sp>
        <p:nvSpPr>
          <p:cNvPr id="16" name="Venstre klammeparentes 15">
            <a:extLst>
              <a:ext uri="{FF2B5EF4-FFF2-40B4-BE49-F238E27FC236}">
                <a16:creationId xmlns:a16="http://schemas.microsoft.com/office/drawing/2014/main" id="{57B28451-5EEB-E5B3-12BD-D5E7F2922774}"/>
              </a:ext>
            </a:extLst>
          </p:cNvPr>
          <p:cNvSpPr/>
          <p:nvPr/>
        </p:nvSpPr>
        <p:spPr>
          <a:xfrm rot="5400000">
            <a:off x="7939381" y="3330877"/>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5" name="Ellipse 4">
            <a:extLst>
              <a:ext uri="{FF2B5EF4-FFF2-40B4-BE49-F238E27FC236}">
                <a16:creationId xmlns:a16="http://schemas.microsoft.com/office/drawing/2014/main" id="{E7EFC273-6DCD-7FCC-6A13-B2C54FB9FA4C}"/>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2419E0E4-7846-9B96-F492-775A49E93A05}"/>
              </a:ext>
            </a:extLst>
          </p:cNvPr>
          <p:cNvSpPr txBox="1"/>
          <p:nvPr/>
        </p:nvSpPr>
        <p:spPr>
          <a:xfrm>
            <a:off x="10039351" y="866775"/>
            <a:ext cx="1581150" cy="1292662"/>
          </a:xfrm>
          <a:prstGeom prst="rect">
            <a:avLst/>
          </a:prstGeom>
          <a:noFill/>
        </p:spPr>
        <p:txBody>
          <a:bodyPr wrap="square" rtlCol="0">
            <a:spAutoFit/>
          </a:bodyPr>
          <a:lstStyle/>
          <a:p>
            <a:pPr algn="ctr"/>
            <a:r>
              <a:rPr lang="da-DK" sz="1300" dirty="0"/>
              <a:t>Fakta:</a:t>
            </a:r>
          </a:p>
          <a:p>
            <a:pPr algn="ctr"/>
            <a:r>
              <a:rPr lang="da-DK" sz="1300" dirty="0"/>
              <a:t>Frikadellefarsen bliver ikke bedre af at hvile. Røretid har betydning for konsistens</a:t>
            </a:r>
          </a:p>
        </p:txBody>
      </p:sp>
      <p:sp>
        <p:nvSpPr>
          <p:cNvPr id="9" name="Titel 8">
            <a:extLst>
              <a:ext uri="{FF2B5EF4-FFF2-40B4-BE49-F238E27FC236}">
                <a16:creationId xmlns:a16="http://schemas.microsoft.com/office/drawing/2014/main" id="{4E4514A6-9A5D-3125-9EDA-6228FD4F345A}"/>
              </a:ext>
            </a:extLst>
          </p:cNvPr>
          <p:cNvSpPr>
            <a:spLocks noGrp="1"/>
          </p:cNvSpPr>
          <p:nvPr>
            <p:ph type="title"/>
          </p:nvPr>
        </p:nvSpPr>
        <p:spPr>
          <a:xfrm>
            <a:off x="571500" y="836613"/>
            <a:ext cx="9315450" cy="1046440"/>
          </a:xfrm>
        </p:spPr>
        <p:txBody>
          <a:bodyPr/>
          <a:lstStyle/>
          <a:p>
            <a:r>
              <a:rPr lang="da-DK" sz="2400" b="1" dirty="0"/>
              <a:t>Halvdelen mener, at det er sandt, at frikadellefarsen altid skal hvile. Omkring hver femte mener, at det er usandt</a:t>
            </a:r>
            <a:endParaRPr lang="da-DK" sz="2400" dirty="0"/>
          </a:p>
        </p:txBody>
      </p:sp>
    </p:spTree>
    <p:extLst>
      <p:ext uri="{BB962C8B-B14F-4D97-AF65-F5344CB8AC3E}">
        <p14:creationId xmlns:p14="http://schemas.microsoft.com/office/powerpoint/2010/main" val="4121104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7C1FB-C93E-B30B-5FDF-BC4148BC919C}"/>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07444896-A69B-EC53-7076-0F5729AB4C23}"/>
              </a:ext>
            </a:extLst>
          </p:cNvPr>
          <p:cNvSpPr>
            <a:spLocks noGrp="1"/>
          </p:cNvSpPr>
          <p:nvPr>
            <p:ph type="title"/>
          </p:nvPr>
        </p:nvSpPr>
        <p:spPr>
          <a:xfrm>
            <a:off x="571500" y="836613"/>
            <a:ext cx="9115425" cy="1046440"/>
          </a:xfrm>
        </p:spPr>
        <p:txBody>
          <a:bodyPr/>
          <a:lstStyle/>
          <a:p>
            <a:r>
              <a:rPr lang="da-DK" sz="2400" b="1" dirty="0"/>
              <a:t>Lidt mere end hver tredje mener, at det er sandt, at salt på det rå kød trækker saften ud af kødet. Hver femte mener, at det er usandt</a:t>
            </a:r>
          </a:p>
        </p:txBody>
      </p:sp>
      <p:sp>
        <p:nvSpPr>
          <p:cNvPr id="11" name="Spørgsmålstekst">
            <a:extLst>
              <a:ext uri="{FF2B5EF4-FFF2-40B4-BE49-F238E27FC236}">
                <a16:creationId xmlns:a16="http://schemas.microsoft.com/office/drawing/2014/main" id="{7E318112-6732-D652-E3D2-A40CACCABAB6}"/>
              </a:ext>
            </a:extLst>
          </p:cNvPr>
          <p:cNvSpPr txBox="1"/>
          <p:nvPr/>
        </p:nvSpPr>
        <p:spPr>
          <a:xfrm>
            <a:off x="571500" y="2284800"/>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”Salt på det rå kød trækker saften ud af kødet”</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FC12BE23-6E77-E715-6FE9-2BB2F9221BB6}"/>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89A34B2E-086F-2024-3F55-7105875D8CD3}"/>
              </a:ext>
            </a:extLst>
          </p:cNvPr>
          <p:cNvGraphicFramePr/>
          <p:nvPr/>
        </p:nvGraphicFramePr>
        <p:xfrm>
          <a:off x="571500" y="3124200"/>
          <a:ext cx="11219056" cy="2995246"/>
        </p:xfrm>
        <a:graphic>
          <a:graphicData uri="http://schemas.openxmlformats.org/drawingml/2006/chart">
            <c:chart xmlns:c="http://schemas.openxmlformats.org/drawingml/2006/chart" xmlns:r="http://schemas.openxmlformats.org/officeDocument/2006/relationships" r:id="rId2"/>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2A84D6C6-EB48-EBD3-A093-D68717133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3" name="Tekstfelt 12">
            <a:extLst>
              <a:ext uri="{FF2B5EF4-FFF2-40B4-BE49-F238E27FC236}">
                <a16:creationId xmlns:a16="http://schemas.microsoft.com/office/drawing/2014/main" id="{FF23E84B-39E7-A3A2-9F26-E2BAEDACEB8E}"/>
              </a:ext>
            </a:extLst>
          </p:cNvPr>
          <p:cNvSpPr txBox="1"/>
          <p:nvPr/>
        </p:nvSpPr>
        <p:spPr>
          <a:xfrm>
            <a:off x="2138451" y="3677715"/>
            <a:ext cx="1427359" cy="369332"/>
          </a:xfrm>
          <a:prstGeom prst="rect">
            <a:avLst/>
          </a:prstGeom>
          <a:noFill/>
        </p:spPr>
        <p:txBody>
          <a:bodyPr wrap="square" rtlCol="0">
            <a:spAutoFit/>
          </a:bodyPr>
          <a:lstStyle/>
          <a:p>
            <a:pPr algn="ctr"/>
            <a:r>
              <a:rPr lang="da-DK" dirty="0">
                <a:solidFill>
                  <a:schemeClr val="tx2"/>
                </a:solidFill>
                <a:latin typeface="+mj-lt"/>
              </a:rPr>
              <a:t>37%</a:t>
            </a:r>
          </a:p>
        </p:txBody>
      </p:sp>
      <p:sp>
        <p:nvSpPr>
          <p:cNvPr id="14" name="Venstre klammeparentes 13">
            <a:extLst>
              <a:ext uri="{FF2B5EF4-FFF2-40B4-BE49-F238E27FC236}">
                <a16:creationId xmlns:a16="http://schemas.microsoft.com/office/drawing/2014/main" id="{569DAE68-BF8D-622E-01DB-5796D5FA4C65}"/>
              </a:ext>
            </a:extLst>
          </p:cNvPr>
          <p:cNvSpPr/>
          <p:nvPr/>
        </p:nvSpPr>
        <p:spPr>
          <a:xfrm rot="5400000">
            <a:off x="2683788" y="2974337"/>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5" name="Tekstfelt 14">
            <a:extLst>
              <a:ext uri="{FF2B5EF4-FFF2-40B4-BE49-F238E27FC236}">
                <a16:creationId xmlns:a16="http://schemas.microsoft.com/office/drawing/2014/main" id="{E6867724-A5C7-E8E8-1575-D2DC929AFDBA}"/>
              </a:ext>
            </a:extLst>
          </p:cNvPr>
          <p:cNvSpPr txBox="1"/>
          <p:nvPr/>
        </p:nvSpPr>
        <p:spPr>
          <a:xfrm>
            <a:off x="7757617" y="3996172"/>
            <a:ext cx="665625" cy="369332"/>
          </a:xfrm>
          <a:prstGeom prst="rect">
            <a:avLst/>
          </a:prstGeom>
          <a:noFill/>
        </p:spPr>
        <p:txBody>
          <a:bodyPr wrap="square" rtlCol="0">
            <a:spAutoFit/>
          </a:bodyPr>
          <a:lstStyle/>
          <a:p>
            <a:pPr algn="ctr"/>
            <a:r>
              <a:rPr lang="da-DK" dirty="0">
                <a:solidFill>
                  <a:srgbClr val="D0001E"/>
                </a:solidFill>
                <a:latin typeface="+mj-lt"/>
              </a:rPr>
              <a:t>18%</a:t>
            </a:r>
          </a:p>
        </p:txBody>
      </p:sp>
      <p:sp>
        <p:nvSpPr>
          <p:cNvPr id="16" name="Venstre klammeparentes 15">
            <a:extLst>
              <a:ext uri="{FF2B5EF4-FFF2-40B4-BE49-F238E27FC236}">
                <a16:creationId xmlns:a16="http://schemas.microsoft.com/office/drawing/2014/main" id="{BE6D07F9-74A3-9DB8-EFF5-94C1DB7B8147}"/>
              </a:ext>
            </a:extLst>
          </p:cNvPr>
          <p:cNvSpPr/>
          <p:nvPr/>
        </p:nvSpPr>
        <p:spPr>
          <a:xfrm rot="5400000">
            <a:off x="7939381" y="3310095"/>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5" name="Ellipse 4">
            <a:extLst>
              <a:ext uri="{FF2B5EF4-FFF2-40B4-BE49-F238E27FC236}">
                <a16:creationId xmlns:a16="http://schemas.microsoft.com/office/drawing/2014/main" id="{37648FBC-1DD3-C5C7-8F0F-257778416955}"/>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FED5939E-2BDA-BE0A-49FC-50E2AC81A45B}"/>
              </a:ext>
            </a:extLst>
          </p:cNvPr>
          <p:cNvSpPr txBox="1"/>
          <p:nvPr/>
        </p:nvSpPr>
        <p:spPr>
          <a:xfrm>
            <a:off x="10058401" y="866775"/>
            <a:ext cx="1514474" cy="1292662"/>
          </a:xfrm>
          <a:prstGeom prst="rect">
            <a:avLst/>
          </a:prstGeom>
          <a:noFill/>
        </p:spPr>
        <p:txBody>
          <a:bodyPr wrap="square" rtlCol="0">
            <a:spAutoFit/>
          </a:bodyPr>
          <a:lstStyle/>
          <a:p>
            <a:pPr algn="ctr"/>
            <a:r>
              <a:rPr lang="da-DK" sz="1300" dirty="0"/>
              <a:t>Fakta:</a:t>
            </a:r>
          </a:p>
          <a:p>
            <a:pPr algn="ctr"/>
            <a:r>
              <a:rPr lang="da-DK" sz="1300" dirty="0"/>
              <a:t>Lidt fint salt på mindre udskæringer af grisekød gør kødet mere saftigt</a:t>
            </a:r>
          </a:p>
        </p:txBody>
      </p:sp>
    </p:spTree>
    <p:extLst>
      <p:ext uri="{BB962C8B-B14F-4D97-AF65-F5344CB8AC3E}">
        <p14:creationId xmlns:p14="http://schemas.microsoft.com/office/powerpoint/2010/main" val="407513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3E885-B308-C7F8-2429-167CDC63128C}"/>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CA515037-4B76-9234-25CF-E0E5F7078379}"/>
              </a:ext>
            </a:extLst>
          </p:cNvPr>
          <p:cNvSpPr>
            <a:spLocks noGrp="1"/>
          </p:cNvSpPr>
          <p:nvPr>
            <p:ph type="title"/>
          </p:nvPr>
        </p:nvSpPr>
        <p:spPr>
          <a:xfrm>
            <a:off x="571500" y="836613"/>
            <a:ext cx="8953500" cy="1046440"/>
          </a:xfrm>
        </p:spPr>
        <p:txBody>
          <a:bodyPr/>
          <a:lstStyle/>
          <a:p>
            <a:r>
              <a:rPr lang="da-DK" sz="2400" b="1" dirty="0"/>
              <a:t>Hver tredje mener, at det er sandt, at kød optager fedtet på panden. Hver fjerde mener omvendt, at det er usandt</a:t>
            </a:r>
            <a:br>
              <a:rPr lang="da-DK" sz="2400" b="1" dirty="0"/>
            </a:br>
            <a:endParaRPr lang="da-DK" sz="1400" dirty="0"/>
          </a:p>
        </p:txBody>
      </p:sp>
      <p:sp>
        <p:nvSpPr>
          <p:cNvPr id="11" name="Spørgsmålstekst">
            <a:extLst>
              <a:ext uri="{FF2B5EF4-FFF2-40B4-BE49-F238E27FC236}">
                <a16:creationId xmlns:a16="http://schemas.microsoft.com/office/drawing/2014/main" id="{F4BA6C85-C0C6-D199-8D25-51826E88C83C}"/>
              </a:ext>
            </a:extLst>
          </p:cNvPr>
          <p:cNvSpPr txBox="1"/>
          <p:nvPr/>
        </p:nvSpPr>
        <p:spPr>
          <a:xfrm>
            <a:off x="571500" y="2284800"/>
            <a:ext cx="10772236"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lang="da-DK" sz="1600" b="1" i="1" dirty="0">
                <a:solidFill>
                  <a:schemeClr val="bg2">
                    <a:lumMod val="50000"/>
                  </a:schemeClr>
                </a:solidFill>
                <a:ea typeface="Calibri" panose="020F0502020204030204" pitchFamily="34" charset="0"/>
                <a:cs typeface="Times New Roman" panose="02020603050405020304" pitchFamily="18" charset="0"/>
              </a:rPr>
              <a:t>”K</a:t>
            </a: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ødet optager fedtet fra panden”</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4114EBF8-1F4C-16E6-0EC6-144DCFD850B7}"/>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dirty="0">
                <a:ln>
                  <a:noFill/>
                </a:ln>
                <a:solidFill>
                  <a:srgbClr val="32322D"/>
                </a:solidFill>
                <a:effectLst/>
                <a:uLnTx/>
                <a:uFillTx/>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dirty="0">
              <a:ln>
                <a:noFill/>
              </a:ln>
              <a:solidFill>
                <a:srgbClr val="32322D"/>
              </a:solidFill>
              <a:effectLst/>
              <a:uLnTx/>
              <a:uFillTx/>
            </a:endParaRPr>
          </a:p>
        </p:txBody>
      </p:sp>
      <p:graphicFrame>
        <p:nvGraphicFramePr>
          <p:cNvPr id="2" name="Diagram1">
            <a:extLst>
              <a:ext uri="{FF2B5EF4-FFF2-40B4-BE49-F238E27FC236}">
                <a16:creationId xmlns:a16="http://schemas.microsoft.com/office/drawing/2014/main" id="{26FB4267-FC2F-021E-64D0-B237FDC71210}"/>
              </a:ext>
            </a:extLst>
          </p:cNvPr>
          <p:cNvGraphicFramePr/>
          <p:nvPr/>
        </p:nvGraphicFramePr>
        <p:xfrm>
          <a:off x="571500" y="3143250"/>
          <a:ext cx="11300832" cy="2966148"/>
        </p:xfrm>
        <a:graphic>
          <a:graphicData uri="http://schemas.openxmlformats.org/drawingml/2006/chart">
            <c:chart xmlns:c="http://schemas.openxmlformats.org/drawingml/2006/chart" xmlns:r="http://schemas.openxmlformats.org/officeDocument/2006/relationships" r:id="rId2"/>
          </a:graphicData>
        </a:graphic>
      </p:graphicFrame>
      <p:pic>
        <p:nvPicPr>
          <p:cNvPr id="13" name="Billede 12" descr="Et billede, der indeholder Font/skrifttype, Grafik, skærmbillede, tekst&#10;&#10;Automatisk genereret beskrivelse">
            <a:extLst>
              <a:ext uri="{FF2B5EF4-FFF2-40B4-BE49-F238E27FC236}">
                <a16:creationId xmlns:a16="http://schemas.microsoft.com/office/drawing/2014/main" id="{379ED65E-C30D-3B53-B005-FDBDFB65F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4F6C7A0A-5845-3BF4-7917-A54EA5B9FD24}"/>
              </a:ext>
            </a:extLst>
          </p:cNvPr>
          <p:cNvSpPr txBox="1"/>
          <p:nvPr/>
        </p:nvSpPr>
        <p:spPr>
          <a:xfrm>
            <a:off x="2138451" y="3760843"/>
            <a:ext cx="1427359" cy="369332"/>
          </a:xfrm>
          <a:prstGeom prst="rect">
            <a:avLst/>
          </a:prstGeom>
          <a:noFill/>
        </p:spPr>
        <p:txBody>
          <a:bodyPr wrap="square" rtlCol="0">
            <a:spAutoFit/>
          </a:bodyPr>
          <a:lstStyle/>
          <a:p>
            <a:pPr algn="ctr"/>
            <a:r>
              <a:rPr lang="da-DK" dirty="0">
                <a:solidFill>
                  <a:schemeClr val="tx2"/>
                </a:solidFill>
                <a:latin typeface="+mj-lt"/>
              </a:rPr>
              <a:t>32%</a:t>
            </a:r>
          </a:p>
        </p:txBody>
      </p:sp>
      <p:sp>
        <p:nvSpPr>
          <p:cNvPr id="9" name="Venstre klammeparentes 8">
            <a:extLst>
              <a:ext uri="{FF2B5EF4-FFF2-40B4-BE49-F238E27FC236}">
                <a16:creationId xmlns:a16="http://schemas.microsoft.com/office/drawing/2014/main" id="{374CDF94-FF7B-6867-EB1B-BA9C2F093655}"/>
              </a:ext>
            </a:extLst>
          </p:cNvPr>
          <p:cNvSpPr/>
          <p:nvPr/>
        </p:nvSpPr>
        <p:spPr>
          <a:xfrm rot="5400000">
            <a:off x="2683788" y="3057465"/>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4" name="Tekstfelt 13">
            <a:extLst>
              <a:ext uri="{FF2B5EF4-FFF2-40B4-BE49-F238E27FC236}">
                <a16:creationId xmlns:a16="http://schemas.microsoft.com/office/drawing/2014/main" id="{FCE5789A-AC33-7D96-EB12-294D9AE37D46}"/>
              </a:ext>
            </a:extLst>
          </p:cNvPr>
          <p:cNvSpPr txBox="1"/>
          <p:nvPr/>
        </p:nvSpPr>
        <p:spPr>
          <a:xfrm>
            <a:off x="7757617" y="3913044"/>
            <a:ext cx="665625" cy="369332"/>
          </a:xfrm>
          <a:prstGeom prst="rect">
            <a:avLst/>
          </a:prstGeom>
          <a:noFill/>
        </p:spPr>
        <p:txBody>
          <a:bodyPr wrap="square" rtlCol="0">
            <a:spAutoFit/>
          </a:bodyPr>
          <a:lstStyle/>
          <a:p>
            <a:pPr algn="ctr"/>
            <a:r>
              <a:rPr lang="da-DK" dirty="0">
                <a:solidFill>
                  <a:srgbClr val="D0001E"/>
                </a:solidFill>
                <a:latin typeface="+mj-lt"/>
              </a:rPr>
              <a:t>23%</a:t>
            </a:r>
          </a:p>
        </p:txBody>
      </p:sp>
      <p:sp>
        <p:nvSpPr>
          <p:cNvPr id="15" name="Venstre klammeparentes 14">
            <a:extLst>
              <a:ext uri="{FF2B5EF4-FFF2-40B4-BE49-F238E27FC236}">
                <a16:creationId xmlns:a16="http://schemas.microsoft.com/office/drawing/2014/main" id="{12A7442A-9663-CC0A-120E-140AC2D36B28}"/>
              </a:ext>
            </a:extLst>
          </p:cNvPr>
          <p:cNvSpPr/>
          <p:nvPr/>
        </p:nvSpPr>
        <p:spPr>
          <a:xfrm rot="5400000">
            <a:off x="7939381" y="3226967"/>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cxnSp>
        <p:nvCxnSpPr>
          <p:cNvPr id="16" name="Forbindelse: buet 15">
            <a:extLst>
              <a:ext uri="{FF2B5EF4-FFF2-40B4-BE49-F238E27FC236}">
                <a16:creationId xmlns:a16="http://schemas.microsoft.com/office/drawing/2014/main" id="{EB89F66B-2EF2-33D2-B0C3-8C0693F2E8EB}"/>
              </a:ext>
            </a:extLst>
          </p:cNvPr>
          <p:cNvCxnSpPr>
            <a:cxnSpLocks/>
          </p:cNvCxnSpPr>
          <p:nvPr/>
        </p:nvCxnSpPr>
        <p:spPr>
          <a:xfrm flipV="1">
            <a:off x="8437418" y="3574475"/>
            <a:ext cx="665018" cy="509154"/>
          </a:xfrm>
          <a:prstGeom prst="curvedConnector3">
            <a:avLst/>
          </a:prstGeom>
          <a:ln w="19050" cap="rnd">
            <a:solidFill>
              <a:srgbClr val="E8808F"/>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158C8EFD-20F3-746B-648C-C793C4126DB0}"/>
              </a:ext>
            </a:extLst>
          </p:cNvPr>
          <p:cNvSpPr txBox="1"/>
          <p:nvPr/>
        </p:nvSpPr>
        <p:spPr>
          <a:xfrm>
            <a:off x="9050481" y="3248894"/>
            <a:ext cx="800100" cy="438582"/>
          </a:xfrm>
          <a:prstGeom prst="rect">
            <a:avLst/>
          </a:prstGeom>
          <a:noFill/>
        </p:spPr>
        <p:txBody>
          <a:bodyPr wrap="square" lIns="0" tIns="0" rIns="0" bIns="0" rtlCol="0">
            <a:spAutoFit/>
          </a:bodyPr>
          <a:lstStyle/>
          <a:p>
            <a:pPr algn="ctr"/>
            <a:r>
              <a:rPr lang="da-DK" dirty="0">
                <a:solidFill>
                  <a:srgbClr val="E8808F"/>
                </a:solidFill>
                <a:latin typeface="+mj-lt"/>
              </a:rPr>
              <a:t>14%</a:t>
            </a:r>
          </a:p>
          <a:p>
            <a:pPr algn="ctr"/>
            <a:r>
              <a:rPr lang="da-DK" sz="1050" dirty="0"/>
              <a:t>18-29 år</a:t>
            </a:r>
          </a:p>
        </p:txBody>
      </p:sp>
      <p:sp>
        <p:nvSpPr>
          <p:cNvPr id="18" name="Tekstfelt 17">
            <a:extLst>
              <a:ext uri="{FF2B5EF4-FFF2-40B4-BE49-F238E27FC236}">
                <a16:creationId xmlns:a16="http://schemas.microsoft.com/office/drawing/2014/main" id="{F3BAE32B-0439-F292-FCDD-7D6127031DFC}"/>
              </a:ext>
            </a:extLst>
          </p:cNvPr>
          <p:cNvSpPr txBox="1"/>
          <p:nvPr/>
        </p:nvSpPr>
        <p:spPr>
          <a:xfrm>
            <a:off x="9628906" y="3248894"/>
            <a:ext cx="917863" cy="438582"/>
          </a:xfrm>
          <a:prstGeom prst="rect">
            <a:avLst/>
          </a:prstGeom>
          <a:noFill/>
        </p:spPr>
        <p:txBody>
          <a:bodyPr wrap="square" lIns="0" tIns="0" rIns="0" bIns="0" rtlCol="0">
            <a:spAutoFit/>
          </a:bodyPr>
          <a:lstStyle/>
          <a:p>
            <a:pPr algn="ctr"/>
            <a:r>
              <a:rPr lang="da-DK" dirty="0">
                <a:solidFill>
                  <a:srgbClr val="E8808F"/>
                </a:solidFill>
                <a:latin typeface="+mj-lt"/>
              </a:rPr>
              <a:t>32%</a:t>
            </a:r>
          </a:p>
          <a:p>
            <a:pPr algn="ctr"/>
            <a:r>
              <a:rPr lang="da-DK" sz="1050" dirty="0"/>
              <a:t>60-70 år</a:t>
            </a:r>
          </a:p>
        </p:txBody>
      </p:sp>
      <p:sp>
        <p:nvSpPr>
          <p:cNvPr id="4" name="Ellipse 3">
            <a:extLst>
              <a:ext uri="{FF2B5EF4-FFF2-40B4-BE49-F238E27FC236}">
                <a16:creationId xmlns:a16="http://schemas.microsoft.com/office/drawing/2014/main" id="{E0BE6C1D-657D-A847-F832-227A4C25B6CB}"/>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2399DA70-2515-2DBE-699C-5F01D2EBECBB}"/>
              </a:ext>
            </a:extLst>
          </p:cNvPr>
          <p:cNvSpPr txBox="1"/>
          <p:nvPr/>
        </p:nvSpPr>
        <p:spPr>
          <a:xfrm>
            <a:off x="10067925" y="1063436"/>
            <a:ext cx="1514474" cy="892552"/>
          </a:xfrm>
          <a:prstGeom prst="rect">
            <a:avLst/>
          </a:prstGeom>
          <a:noFill/>
        </p:spPr>
        <p:txBody>
          <a:bodyPr wrap="square" rtlCol="0">
            <a:spAutoFit/>
          </a:bodyPr>
          <a:lstStyle/>
          <a:p>
            <a:pPr algn="ctr"/>
            <a:r>
              <a:rPr lang="da-DK" sz="1300" dirty="0"/>
              <a:t>Fakta:</a:t>
            </a:r>
          </a:p>
          <a:p>
            <a:pPr algn="ctr"/>
            <a:r>
              <a:rPr lang="da-DK" sz="1300" dirty="0"/>
              <a:t>Hele stykker kød optager ikke fedt fra panden</a:t>
            </a:r>
          </a:p>
        </p:txBody>
      </p:sp>
    </p:spTree>
    <p:extLst>
      <p:ext uri="{BB962C8B-B14F-4D97-AF65-F5344CB8AC3E}">
        <p14:creationId xmlns:p14="http://schemas.microsoft.com/office/powerpoint/2010/main" val="132954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D38D-7BB4-4ECA-5D31-F112B280C032}"/>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0DC3A491-A7AD-C7BB-A994-71074DE45E80}"/>
              </a:ext>
            </a:extLst>
          </p:cNvPr>
          <p:cNvSpPr txBox="1"/>
          <p:nvPr/>
        </p:nvSpPr>
        <p:spPr>
          <a:xfrm>
            <a:off x="571500" y="2282078"/>
            <a:ext cx="9586488" cy="446532"/>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6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”Hvis bare kødet steges længe nok, bliver det mørt”</a:t>
            </a:r>
            <a:endParaRPr kumimoji="0" lang="da-DK" sz="14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F0A6EFCB-47B2-AC2D-6A7D-158FC50378B5}"/>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BFBA3DC1-6257-8626-E5A0-A7D60C513154}"/>
              </a:ext>
            </a:extLst>
          </p:cNvPr>
          <p:cNvGraphicFramePr/>
          <p:nvPr/>
        </p:nvGraphicFramePr>
        <p:xfrm>
          <a:off x="571500" y="2906486"/>
          <a:ext cx="11189320" cy="30631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felt 7">
            <a:extLst>
              <a:ext uri="{FF2B5EF4-FFF2-40B4-BE49-F238E27FC236}">
                <a16:creationId xmlns:a16="http://schemas.microsoft.com/office/drawing/2014/main" id="{C917580B-F7F5-B487-753E-AA7891D3F514}"/>
              </a:ext>
            </a:extLst>
          </p:cNvPr>
          <p:cNvSpPr txBox="1"/>
          <p:nvPr/>
        </p:nvSpPr>
        <p:spPr>
          <a:xfrm>
            <a:off x="7757617" y="3362321"/>
            <a:ext cx="665625" cy="369332"/>
          </a:xfrm>
          <a:prstGeom prst="rect">
            <a:avLst/>
          </a:prstGeom>
          <a:noFill/>
        </p:spPr>
        <p:txBody>
          <a:bodyPr wrap="square" rtlCol="0">
            <a:spAutoFit/>
          </a:bodyPr>
          <a:lstStyle/>
          <a:p>
            <a:pPr algn="ctr"/>
            <a:r>
              <a:rPr lang="da-DK" dirty="0">
                <a:solidFill>
                  <a:srgbClr val="D0001E"/>
                </a:solidFill>
                <a:latin typeface="+mj-lt"/>
              </a:rPr>
              <a:t>58%</a:t>
            </a:r>
          </a:p>
        </p:txBody>
      </p:sp>
      <p:sp>
        <p:nvSpPr>
          <p:cNvPr id="9" name="Venstre klammeparentes 8">
            <a:extLst>
              <a:ext uri="{FF2B5EF4-FFF2-40B4-BE49-F238E27FC236}">
                <a16:creationId xmlns:a16="http://schemas.microsoft.com/office/drawing/2014/main" id="{CA170149-FCCB-3213-1928-BD89966AD331}"/>
              </a:ext>
            </a:extLst>
          </p:cNvPr>
          <p:cNvSpPr/>
          <p:nvPr/>
        </p:nvSpPr>
        <p:spPr>
          <a:xfrm rot="5400000">
            <a:off x="7939381" y="2676244"/>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pic>
        <p:nvPicPr>
          <p:cNvPr id="4" name="Billede 3" descr="Et billede, der indeholder Font/skrifttype, Grafik, skærmbillede, tekst&#10;&#10;Automatisk genereret beskrivelse">
            <a:extLst>
              <a:ext uri="{FF2B5EF4-FFF2-40B4-BE49-F238E27FC236}">
                <a16:creationId xmlns:a16="http://schemas.microsoft.com/office/drawing/2014/main" id="{46ED68FB-F2E0-0EBC-0C96-003EBA331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7" name="Tekstfelt 6">
            <a:extLst>
              <a:ext uri="{FF2B5EF4-FFF2-40B4-BE49-F238E27FC236}">
                <a16:creationId xmlns:a16="http://schemas.microsoft.com/office/drawing/2014/main" id="{E5D6C627-0750-1A79-518F-2E0DD494807F}"/>
              </a:ext>
            </a:extLst>
          </p:cNvPr>
          <p:cNvSpPr txBox="1"/>
          <p:nvPr/>
        </p:nvSpPr>
        <p:spPr>
          <a:xfrm>
            <a:off x="2138451" y="4218047"/>
            <a:ext cx="1427359" cy="369332"/>
          </a:xfrm>
          <a:prstGeom prst="rect">
            <a:avLst/>
          </a:prstGeom>
          <a:noFill/>
        </p:spPr>
        <p:txBody>
          <a:bodyPr wrap="square" rtlCol="0">
            <a:spAutoFit/>
          </a:bodyPr>
          <a:lstStyle/>
          <a:p>
            <a:pPr algn="ctr"/>
            <a:r>
              <a:rPr lang="da-DK" dirty="0">
                <a:solidFill>
                  <a:schemeClr val="tx2"/>
                </a:solidFill>
                <a:latin typeface="+mj-lt"/>
              </a:rPr>
              <a:t>11%</a:t>
            </a:r>
          </a:p>
        </p:txBody>
      </p:sp>
      <p:sp>
        <p:nvSpPr>
          <p:cNvPr id="12" name="Venstre klammeparentes 11">
            <a:extLst>
              <a:ext uri="{FF2B5EF4-FFF2-40B4-BE49-F238E27FC236}">
                <a16:creationId xmlns:a16="http://schemas.microsoft.com/office/drawing/2014/main" id="{736A08CA-FC38-03A5-6B72-A5A994648D56}"/>
              </a:ext>
            </a:extLst>
          </p:cNvPr>
          <p:cNvSpPr/>
          <p:nvPr/>
        </p:nvSpPr>
        <p:spPr>
          <a:xfrm rot="5400000">
            <a:off x="2683788" y="3514669"/>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5" name="Ellipse 4">
            <a:extLst>
              <a:ext uri="{FF2B5EF4-FFF2-40B4-BE49-F238E27FC236}">
                <a16:creationId xmlns:a16="http://schemas.microsoft.com/office/drawing/2014/main" id="{F2E77A11-F6CB-8766-FCDE-22F36B61D253}"/>
              </a:ext>
            </a:extLst>
          </p:cNvPr>
          <p:cNvSpPr/>
          <p:nvPr/>
        </p:nvSpPr>
        <p:spPr>
          <a:xfrm>
            <a:off x="9791700" y="857250"/>
            <a:ext cx="1857375" cy="185737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205E82BC-110F-1EE1-346E-BC65182C4D2C}"/>
              </a:ext>
            </a:extLst>
          </p:cNvPr>
          <p:cNvSpPr txBox="1"/>
          <p:nvPr/>
        </p:nvSpPr>
        <p:spPr>
          <a:xfrm>
            <a:off x="9877426" y="911036"/>
            <a:ext cx="1704974" cy="1769715"/>
          </a:xfrm>
          <a:prstGeom prst="rect">
            <a:avLst/>
          </a:prstGeom>
          <a:noFill/>
        </p:spPr>
        <p:txBody>
          <a:bodyPr wrap="square" rtlCol="0">
            <a:spAutoFit/>
          </a:bodyPr>
          <a:lstStyle/>
          <a:p>
            <a:pPr algn="ctr"/>
            <a:r>
              <a:rPr lang="da-DK" sz="1300" dirty="0"/>
              <a:t>Fakta:</a:t>
            </a:r>
          </a:p>
          <a:p>
            <a:pPr algn="ctr"/>
            <a:r>
              <a:rPr lang="da-DK" sz="1200" dirty="0"/>
              <a:t>Magert kød skal tilberedes nænsomt i kortere tid, mens stykker med bindevæv og fedt får bedst spisekvalitet med længere </a:t>
            </a:r>
            <a:br>
              <a:rPr lang="da-DK" sz="1200" dirty="0"/>
            </a:br>
            <a:r>
              <a:rPr lang="da-DK" sz="1200" dirty="0"/>
              <a:t>tilberedning</a:t>
            </a:r>
          </a:p>
        </p:txBody>
      </p:sp>
      <p:sp>
        <p:nvSpPr>
          <p:cNvPr id="15" name="Titel 14">
            <a:extLst>
              <a:ext uri="{FF2B5EF4-FFF2-40B4-BE49-F238E27FC236}">
                <a16:creationId xmlns:a16="http://schemas.microsoft.com/office/drawing/2014/main" id="{1C77A13D-CA47-DC89-8F0C-16EA2FC85E1E}"/>
              </a:ext>
            </a:extLst>
          </p:cNvPr>
          <p:cNvSpPr>
            <a:spLocks noGrp="1"/>
          </p:cNvSpPr>
          <p:nvPr>
            <p:ph type="title"/>
          </p:nvPr>
        </p:nvSpPr>
        <p:spPr>
          <a:xfrm>
            <a:off x="571501" y="836613"/>
            <a:ext cx="8705850" cy="1046440"/>
          </a:xfrm>
        </p:spPr>
        <p:txBody>
          <a:bodyPr/>
          <a:lstStyle/>
          <a:p>
            <a:r>
              <a:rPr lang="da-DK" sz="2400" b="1" dirty="0"/>
              <a:t>Over halvdelen mener, at det er usandt, at hvis bare kødet steges længe nok, bliver det mørt. Hver tiende mener, at det er sandt</a:t>
            </a:r>
            <a:br>
              <a:rPr lang="da-DK" sz="2400" b="1" dirty="0"/>
            </a:br>
            <a:r>
              <a:rPr lang="da-DK" sz="2400" b="1" dirty="0"/>
              <a:t> </a:t>
            </a:r>
            <a:endParaRPr lang="da-DK" sz="2400" dirty="0"/>
          </a:p>
        </p:txBody>
      </p:sp>
    </p:spTree>
    <p:extLst>
      <p:ext uri="{BB962C8B-B14F-4D97-AF65-F5344CB8AC3E}">
        <p14:creationId xmlns:p14="http://schemas.microsoft.com/office/powerpoint/2010/main" val="2463155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81BB-D80F-6F4D-E004-9A4C401E259C}"/>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D453D83C-DFA0-6C7F-6693-AE0E05803752}"/>
              </a:ext>
            </a:extLst>
          </p:cNvPr>
          <p:cNvSpPr txBox="1"/>
          <p:nvPr/>
        </p:nvSpPr>
        <p:spPr>
          <a:xfrm>
            <a:off x="571500" y="2284800"/>
            <a:ext cx="9586488" cy="415435"/>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Herunder ser du nogle udsagn, som folk har nævnt om at tilberede kød. Hvor sande/usande mener du, hvert af disse udsagn er? </a:t>
            </a:r>
            <a:b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br>
            <a:r>
              <a:rPr kumimoji="0" lang="da-DK" sz="14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rPr>
              <a:t>”Det er sværere at brune kød, der har været saltet på forhånd”</a:t>
            </a:r>
            <a:endParaRPr kumimoji="0" lang="da-DK" sz="1200" b="1" i="1" u="none" strike="noStrike" kern="1200" cap="none" spc="0" normalizeH="0" baseline="0" noProof="0" dirty="0">
              <a:ln>
                <a:noFill/>
              </a:ln>
              <a:solidFill>
                <a:schemeClr val="bg2">
                  <a:lumMod val="50000"/>
                </a:schemeClr>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4F59A4AF-461D-0FED-BFEA-DBAE123F956B}"/>
              </a:ext>
            </a:extLst>
          </p:cNvPr>
          <p:cNvSpPr txBox="1"/>
          <p:nvPr/>
        </p:nvSpPr>
        <p:spPr>
          <a:xfrm>
            <a:off x="485999" y="6256466"/>
            <a:ext cx="791896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1492 </a:t>
            </a:r>
            <a:r>
              <a:rPr lang="da-DK" sz="800" dirty="0">
                <a:solidFill>
                  <a:srgbClr val="32322D"/>
                </a:solidFill>
              </a:rPr>
              <a:t>(tilbereder grisekød)</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734E0374-8DFD-4A55-69A8-4D6021A672AA}"/>
              </a:ext>
            </a:extLst>
          </p:cNvPr>
          <p:cNvGraphicFramePr/>
          <p:nvPr/>
        </p:nvGraphicFramePr>
        <p:xfrm>
          <a:off x="571500" y="3048000"/>
          <a:ext cx="11225264" cy="3061398"/>
        </p:xfrm>
        <a:graphic>
          <a:graphicData uri="http://schemas.openxmlformats.org/drawingml/2006/chart">
            <c:chart xmlns:c="http://schemas.openxmlformats.org/drawingml/2006/chart" xmlns:r="http://schemas.openxmlformats.org/officeDocument/2006/relationships" r:id="rId2"/>
          </a:graphicData>
        </a:graphic>
      </p:graphicFrame>
      <p:pic>
        <p:nvPicPr>
          <p:cNvPr id="13" name="Billede 12" descr="Et billede, der indeholder Font/skrifttype, Grafik, skærmbillede, tekst&#10;&#10;Automatisk genereret beskrivelse">
            <a:extLst>
              <a:ext uri="{FF2B5EF4-FFF2-40B4-BE49-F238E27FC236}">
                <a16:creationId xmlns:a16="http://schemas.microsoft.com/office/drawing/2014/main" id="{DE4770C0-1FB5-46DB-563B-DA19F66FD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7" name="Tekstfelt 6">
            <a:extLst>
              <a:ext uri="{FF2B5EF4-FFF2-40B4-BE49-F238E27FC236}">
                <a16:creationId xmlns:a16="http://schemas.microsoft.com/office/drawing/2014/main" id="{F77345F9-D18A-44C1-AEE2-796FAEA767C1}"/>
              </a:ext>
            </a:extLst>
          </p:cNvPr>
          <p:cNvSpPr txBox="1"/>
          <p:nvPr/>
        </p:nvSpPr>
        <p:spPr>
          <a:xfrm>
            <a:off x="2138451" y="4259611"/>
            <a:ext cx="1427359" cy="369332"/>
          </a:xfrm>
          <a:prstGeom prst="rect">
            <a:avLst/>
          </a:prstGeom>
          <a:noFill/>
        </p:spPr>
        <p:txBody>
          <a:bodyPr wrap="square" rtlCol="0">
            <a:spAutoFit/>
          </a:bodyPr>
          <a:lstStyle/>
          <a:p>
            <a:pPr algn="ctr"/>
            <a:r>
              <a:rPr lang="da-DK" dirty="0">
                <a:solidFill>
                  <a:schemeClr val="tx2"/>
                </a:solidFill>
                <a:latin typeface="+mj-lt"/>
              </a:rPr>
              <a:t>10%</a:t>
            </a:r>
          </a:p>
        </p:txBody>
      </p:sp>
      <p:sp>
        <p:nvSpPr>
          <p:cNvPr id="12" name="Venstre klammeparentes 11">
            <a:extLst>
              <a:ext uri="{FF2B5EF4-FFF2-40B4-BE49-F238E27FC236}">
                <a16:creationId xmlns:a16="http://schemas.microsoft.com/office/drawing/2014/main" id="{0A8BF034-3803-E0C0-8309-168C0AE173C9}"/>
              </a:ext>
            </a:extLst>
          </p:cNvPr>
          <p:cNvSpPr/>
          <p:nvPr/>
        </p:nvSpPr>
        <p:spPr>
          <a:xfrm rot="5400000">
            <a:off x="2683788" y="3556233"/>
            <a:ext cx="275635" cy="2491135"/>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4" name="Tekstfelt 13">
            <a:extLst>
              <a:ext uri="{FF2B5EF4-FFF2-40B4-BE49-F238E27FC236}">
                <a16:creationId xmlns:a16="http://schemas.microsoft.com/office/drawing/2014/main" id="{24DD4B3B-9FC2-E721-9707-8B312B5385D8}"/>
              </a:ext>
            </a:extLst>
          </p:cNvPr>
          <p:cNvSpPr txBox="1"/>
          <p:nvPr/>
        </p:nvSpPr>
        <p:spPr>
          <a:xfrm>
            <a:off x="7757617" y="3944217"/>
            <a:ext cx="665625" cy="369332"/>
          </a:xfrm>
          <a:prstGeom prst="rect">
            <a:avLst/>
          </a:prstGeom>
          <a:noFill/>
        </p:spPr>
        <p:txBody>
          <a:bodyPr wrap="square" rtlCol="0">
            <a:spAutoFit/>
          </a:bodyPr>
          <a:lstStyle/>
          <a:p>
            <a:pPr algn="ctr"/>
            <a:r>
              <a:rPr lang="da-DK" dirty="0">
                <a:solidFill>
                  <a:srgbClr val="D0001E"/>
                </a:solidFill>
                <a:latin typeface="+mj-lt"/>
              </a:rPr>
              <a:t>21%</a:t>
            </a:r>
          </a:p>
        </p:txBody>
      </p:sp>
      <p:sp>
        <p:nvSpPr>
          <p:cNvPr id="15" name="Venstre klammeparentes 14">
            <a:extLst>
              <a:ext uri="{FF2B5EF4-FFF2-40B4-BE49-F238E27FC236}">
                <a16:creationId xmlns:a16="http://schemas.microsoft.com/office/drawing/2014/main" id="{3ED41944-E1DE-BBDA-D344-19AD5A359597}"/>
              </a:ext>
            </a:extLst>
          </p:cNvPr>
          <p:cNvSpPr/>
          <p:nvPr/>
        </p:nvSpPr>
        <p:spPr>
          <a:xfrm rot="5400000">
            <a:off x="7939381" y="3258140"/>
            <a:ext cx="275635" cy="2564779"/>
          </a:xfrm>
          <a:prstGeom prst="leftBrace">
            <a:avLst>
              <a:gd name="adj1" fmla="val 37975"/>
              <a:gd name="adj2" fmla="val 50000"/>
            </a:avLst>
          </a:prstGeom>
          <a:ln w="19050" cap="rnd">
            <a:solidFill>
              <a:srgbClr val="E8808F"/>
            </a:solidFill>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cxnSp>
        <p:nvCxnSpPr>
          <p:cNvPr id="16" name="Forbindelse: buet 15">
            <a:extLst>
              <a:ext uri="{FF2B5EF4-FFF2-40B4-BE49-F238E27FC236}">
                <a16:creationId xmlns:a16="http://schemas.microsoft.com/office/drawing/2014/main" id="{5D360EDC-A51D-3F6D-2605-072EEC9B1F72}"/>
              </a:ext>
            </a:extLst>
          </p:cNvPr>
          <p:cNvCxnSpPr>
            <a:cxnSpLocks/>
          </p:cNvCxnSpPr>
          <p:nvPr/>
        </p:nvCxnSpPr>
        <p:spPr>
          <a:xfrm flipV="1">
            <a:off x="8156863" y="3616036"/>
            <a:ext cx="488376" cy="332511"/>
          </a:xfrm>
          <a:prstGeom prst="curvedConnector3">
            <a:avLst/>
          </a:prstGeom>
          <a:ln w="19050" cap="rnd">
            <a:solidFill>
              <a:srgbClr val="E8808F"/>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C53EF753-3009-4972-C33E-C8D6173BB582}"/>
              </a:ext>
            </a:extLst>
          </p:cNvPr>
          <p:cNvSpPr txBox="1"/>
          <p:nvPr/>
        </p:nvSpPr>
        <p:spPr>
          <a:xfrm>
            <a:off x="8541322" y="3311240"/>
            <a:ext cx="800100" cy="438582"/>
          </a:xfrm>
          <a:prstGeom prst="rect">
            <a:avLst/>
          </a:prstGeom>
          <a:noFill/>
        </p:spPr>
        <p:txBody>
          <a:bodyPr wrap="square" lIns="0" tIns="0" rIns="0" bIns="0" rtlCol="0">
            <a:spAutoFit/>
          </a:bodyPr>
          <a:lstStyle/>
          <a:p>
            <a:pPr algn="ctr"/>
            <a:r>
              <a:rPr lang="da-DK" dirty="0">
                <a:solidFill>
                  <a:srgbClr val="E8808F"/>
                </a:solidFill>
                <a:latin typeface="+mj-lt"/>
              </a:rPr>
              <a:t>26%</a:t>
            </a:r>
          </a:p>
          <a:p>
            <a:pPr algn="ctr"/>
            <a:r>
              <a:rPr lang="da-DK" sz="1050" dirty="0"/>
              <a:t>mænd</a:t>
            </a:r>
          </a:p>
        </p:txBody>
      </p:sp>
      <p:sp>
        <p:nvSpPr>
          <p:cNvPr id="18" name="Tekstfelt 17">
            <a:extLst>
              <a:ext uri="{FF2B5EF4-FFF2-40B4-BE49-F238E27FC236}">
                <a16:creationId xmlns:a16="http://schemas.microsoft.com/office/drawing/2014/main" id="{04EDB3D6-4D85-DE40-6022-491846693468}"/>
              </a:ext>
            </a:extLst>
          </p:cNvPr>
          <p:cNvSpPr txBox="1"/>
          <p:nvPr/>
        </p:nvSpPr>
        <p:spPr>
          <a:xfrm>
            <a:off x="9119747" y="3311240"/>
            <a:ext cx="917863" cy="438582"/>
          </a:xfrm>
          <a:prstGeom prst="rect">
            <a:avLst/>
          </a:prstGeom>
          <a:noFill/>
        </p:spPr>
        <p:txBody>
          <a:bodyPr wrap="square" lIns="0" tIns="0" rIns="0" bIns="0" rtlCol="0">
            <a:spAutoFit/>
          </a:bodyPr>
          <a:lstStyle/>
          <a:p>
            <a:pPr algn="ctr"/>
            <a:r>
              <a:rPr lang="da-DK" dirty="0">
                <a:solidFill>
                  <a:srgbClr val="E8808F"/>
                </a:solidFill>
                <a:latin typeface="+mj-lt"/>
              </a:rPr>
              <a:t>16%</a:t>
            </a:r>
          </a:p>
          <a:p>
            <a:pPr algn="ctr"/>
            <a:r>
              <a:rPr lang="da-DK" sz="1050" dirty="0"/>
              <a:t>kvinder</a:t>
            </a:r>
          </a:p>
        </p:txBody>
      </p:sp>
      <p:sp>
        <p:nvSpPr>
          <p:cNvPr id="4" name="Ellipse 3">
            <a:extLst>
              <a:ext uri="{FF2B5EF4-FFF2-40B4-BE49-F238E27FC236}">
                <a16:creationId xmlns:a16="http://schemas.microsoft.com/office/drawing/2014/main" id="{CD2CBC87-6E12-AD4A-716F-8D4559F4F064}"/>
              </a:ext>
            </a:extLst>
          </p:cNvPr>
          <p:cNvSpPr/>
          <p:nvPr/>
        </p:nvSpPr>
        <p:spPr>
          <a:xfrm>
            <a:off x="10001250" y="685800"/>
            <a:ext cx="1647825" cy="1647825"/>
          </a:xfrm>
          <a:prstGeom prst="ellipse">
            <a:avLst/>
          </a:prstGeom>
          <a:solidFill>
            <a:srgbClr val="F6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B1B1F572-DEE7-AA74-46D1-E6D5688A66B1}"/>
              </a:ext>
            </a:extLst>
          </p:cNvPr>
          <p:cNvSpPr txBox="1"/>
          <p:nvPr/>
        </p:nvSpPr>
        <p:spPr>
          <a:xfrm>
            <a:off x="10048876" y="882461"/>
            <a:ext cx="1543050" cy="1215717"/>
          </a:xfrm>
          <a:prstGeom prst="rect">
            <a:avLst/>
          </a:prstGeom>
          <a:noFill/>
        </p:spPr>
        <p:txBody>
          <a:bodyPr wrap="square" rtlCol="0">
            <a:spAutoFit/>
          </a:bodyPr>
          <a:lstStyle/>
          <a:p>
            <a:pPr algn="ctr"/>
            <a:r>
              <a:rPr lang="da-DK" sz="1300" dirty="0"/>
              <a:t>Fakta:</a:t>
            </a:r>
          </a:p>
          <a:p>
            <a:pPr algn="ctr"/>
            <a:r>
              <a:rPr lang="da-DK" sz="1200" dirty="0"/>
              <a:t>Det er væske på overfladen af kødet og for lav varme på panden der </a:t>
            </a:r>
            <a:br>
              <a:rPr lang="da-DK" sz="1200" dirty="0"/>
            </a:br>
            <a:r>
              <a:rPr lang="da-DK" sz="1200" dirty="0"/>
              <a:t>hæmmer bruning.</a:t>
            </a:r>
          </a:p>
        </p:txBody>
      </p:sp>
      <p:sp>
        <p:nvSpPr>
          <p:cNvPr id="9" name="Titel 8">
            <a:extLst>
              <a:ext uri="{FF2B5EF4-FFF2-40B4-BE49-F238E27FC236}">
                <a16:creationId xmlns:a16="http://schemas.microsoft.com/office/drawing/2014/main" id="{749A8248-0C31-9707-0DCE-AB351E9ED4C1}"/>
              </a:ext>
            </a:extLst>
          </p:cNvPr>
          <p:cNvSpPr>
            <a:spLocks noGrp="1"/>
          </p:cNvSpPr>
          <p:nvPr>
            <p:ph type="title"/>
          </p:nvPr>
        </p:nvSpPr>
        <p:spPr>
          <a:xfrm>
            <a:off x="571500" y="836613"/>
            <a:ext cx="8496300" cy="1046440"/>
          </a:xfrm>
        </p:spPr>
        <p:txBody>
          <a:bodyPr/>
          <a:lstStyle/>
          <a:p>
            <a:r>
              <a:rPr lang="da-DK" sz="2400" b="1" dirty="0"/>
              <a:t>Halvdelen ved ikke, om det er sværere at brune kød, der har været saltet på forhånd. Hver femte mener, at det er usandt</a:t>
            </a:r>
            <a:endParaRPr lang="da-DK" sz="2400" dirty="0"/>
          </a:p>
        </p:txBody>
      </p:sp>
    </p:spTree>
    <p:extLst>
      <p:ext uri="{BB962C8B-B14F-4D97-AF65-F5344CB8AC3E}">
        <p14:creationId xmlns:p14="http://schemas.microsoft.com/office/powerpoint/2010/main" val="124056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FF5B2F1E-C1DE-D952-E468-3E243EFB1308}"/>
              </a:ext>
            </a:extLst>
          </p:cNvPr>
          <p:cNvSpPr>
            <a:spLocks noGrp="1"/>
          </p:cNvSpPr>
          <p:nvPr>
            <p:ph type="title"/>
          </p:nvPr>
        </p:nvSpPr>
        <p:spPr/>
        <p:txBody>
          <a:bodyPr/>
          <a:lstStyle/>
          <a:p>
            <a:r>
              <a:rPr lang="da-DK" sz="2400" dirty="0"/>
              <a:t>Om undersøgelsen</a:t>
            </a:r>
          </a:p>
        </p:txBody>
      </p:sp>
      <p:sp>
        <p:nvSpPr>
          <p:cNvPr id="7" name="TextBox 19">
            <a:extLst>
              <a:ext uri="{FF2B5EF4-FFF2-40B4-BE49-F238E27FC236}">
                <a16:creationId xmlns:a16="http://schemas.microsoft.com/office/drawing/2014/main" id="{C4573C9F-8C71-72C2-63F3-58D0BBFB414F}"/>
              </a:ext>
            </a:extLst>
          </p:cNvPr>
          <p:cNvSpPr txBox="1"/>
          <p:nvPr/>
        </p:nvSpPr>
        <p:spPr>
          <a:xfrm>
            <a:off x="7095224" y="3085937"/>
            <a:ext cx="2077968" cy="1477328"/>
          </a:xfrm>
          <a:prstGeom prst="rect">
            <a:avLst/>
          </a:prstGeom>
          <a:noFill/>
        </p:spPr>
        <p:txBody>
          <a:bodyPr wrap="square" lIns="0" tIns="0" rIns="0" bIns="0" rtlCol="0" anchor="t">
            <a:spAutoFit/>
          </a:bodyPr>
          <a:lstStyle/>
          <a:p>
            <a:r>
              <a:rPr lang="da-DK" sz="1200" dirty="0"/>
              <a:t>Der er anvendt nationalt repræsentative kvoter på køn, alder, region og uddannelse. Derefter er datasættet vejet på baggrund af køn, alder, region og uddannelse ud fra tal fra Danmarks Statistik. </a:t>
            </a:r>
          </a:p>
          <a:p>
            <a:endParaRPr lang="da-DK" sz="1200" dirty="0"/>
          </a:p>
        </p:txBody>
      </p:sp>
      <p:sp>
        <p:nvSpPr>
          <p:cNvPr id="8" name="TextBox 16">
            <a:extLst>
              <a:ext uri="{FF2B5EF4-FFF2-40B4-BE49-F238E27FC236}">
                <a16:creationId xmlns:a16="http://schemas.microsoft.com/office/drawing/2014/main" id="{5012C4AB-1C37-8714-5F8D-D985307C1A3B}"/>
              </a:ext>
            </a:extLst>
          </p:cNvPr>
          <p:cNvSpPr txBox="1"/>
          <p:nvPr/>
        </p:nvSpPr>
        <p:spPr>
          <a:xfrm>
            <a:off x="4534706" y="3085937"/>
            <a:ext cx="2198670" cy="1477328"/>
          </a:xfrm>
          <a:prstGeom prst="rect">
            <a:avLst/>
          </a:prstGeom>
          <a:noFill/>
        </p:spPr>
        <p:txBody>
          <a:bodyPr wrap="square" lIns="0" tIns="0" rIns="0" bIns="0" rtlCol="0" anchor="t">
            <a:spAutoFit/>
          </a:bodyPr>
          <a:lstStyle/>
          <a:p>
            <a:r>
              <a:rPr lang="da-DK" sz="1200" dirty="0"/>
              <a:t>Målgruppen er et repræsentativt udsnit af den danske befolkning i alderen 18 år og derover. </a:t>
            </a:r>
          </a:p>
          <a:p>
            <a:r>
              <a:rPr lang="da-DK" sz="1200" dirty="0"/>
              <a:t>I alt har </a:t>
            </a:r>
            <a:r>
              <a:rPr lang="en-US" sz="1200" b="1" dirty="0"/>
              <a:t>1800 </a:t>
            </a:r>
            <a:r>
              <a:rPr lang="da-DK" sz="1200" dirty="0"/>
              <a:t>danskere besvaret</a:t>
            </a:r>
            <a:r>
              <a:rPr lang="en-US" sz="1200" dirty="0"/>
              <a:t> </a:t>
            </a:r>
            <a:r>
              <a:rPr lang="da-DK" sz="1200" dirty="0"/>
              <a:t>spørgeskemaet, hvoraf </a:t>
            </a:r>
            <a:r>
              <a:rPr lang="da-DK" sz="1200" b="1" dirty="0"/>
              <a:t>1572 </a:t>
            </a:r>
            <a:r>
              <a:rPr lang="da-DK" sz="1200" dirty="0"/>
              <a:t>spiser kød og laver mad minimum én dag om ugen. </a:t>
            </a:r>
          </a:p>
          <a:p>
            <a:endParaRPr lang="da-DK" sz="1200" dirty="0"/>
          </a:p>
        </p:txBody>
      </p:sp>
      <p:sp>
        <p:nvSpPr>
          <p:cNvPr id="9" name="TextBox 12">
            <a:extLst>
              <a:ext uri="{FF2B5EF4-FFF2-40B4-BE49-F238E27FC236}">
                <a16:creationId xmlns:a16="http://schemas.microsoft.com/office/drawing/2014/main" id="{CEB85019-59C1-D55D-E5B6-CC1643F5F8F5}"/>
              </a:ext>
            </a:extLst>
          </p:cNvPr>
          <p:cNvSpPr txBox="1"/>
          <p:nvPr/>
        </p:nvSpPr>
        <p:spPr>
          <a:xfrm>
            <a:off x="571501" y="3085937"/>
            <a:ext cx="1511741" cy="1107996"/>
          </a:xfrm>
          <a:prstGeom prst="rect">
            <a:avLst/>
          </a:prstGeom>
          <a:noFill/>
        </p:spPr>
        <p:txBody>
          <a:bodyPr wrap="square" lIns="0" tIns="0" rIns="0" bIns="0" rtlCol="0" anchor="t">
            <a:spAutoFit/>
          </a:bodyPr>
          <a:lstStyle/>
          <a:p>
            <a:r>
              <a:rPr lang="da-DK" sz="1200" dirty="0"/>
              <a:t>Undersøgelsen er gennemført af </a:t>
            </a:r>
            <a:r>
              <a:rPr lang="da-DK" sz="1200" dirty="0" err="1"/>
              <a:t>Voxmeter</a:t>
            </a:r>
            <a:r>
              <a:rPr lang="da-DK" sz="1200" dirty="0"/>
              <a:t> for Landbrug &amp; Fødevarer.</a:t>
            </a:r>
          </a:p>
          <a:p>
            <a:endParaRPr lang="da-DK" sz="1200" dirty="0"/>
          </a:p>
          <a:p>
            <a:endParaRPr lang="en-US" sz="1200" dirty="0"/>
          </a:p>
        </p:txBody>
      </p:sp>
      <p:sp>
        <p:nvSpPr>
          <p:cNvPr id="11" name="TextBox 14">
            <a:extLst>
              <a:ext uri="{FF2B5EF4-FFF2-40B4-BE49-F238E27FC236}">
                <a16:creationId xmlns:a16="http://schemas.microsoft.com/office/drawing/2014/main" id="{5C8DFF4A-959C-0641-4A0B-29A9E4CF61D3}"/>
              </a:ext>
            </a:extLst>
          </p:cNvPr>
          <p:cNvSpPr txBox="1"/>
          <p:nvPr/>
        </p:nvSpPr>
        <p:spPr>
          <a:xfrm>
            <a:off x="2382043" y="3085937"/>
            <a:ext cx="1814176" cy="738664"/>
          </a:xfrm>
          <a:prstGeom prst="rect">
            <a:avLst/>
          </a:prstGeom>
          <a:noFill/>
        </p:spPr>
        <p:txBody>
          <a:bodyPr wrap="square" lIns="0" tIns="0" rIns="0" bIns="0" rtlCol="0" anchor="t">
            <a:spAutoFit/>
          </a:bodyPr>
          <a:lstStyle/>
          <a:p>
            <a:r>
              <a:rPr lang="da-DK" sz="1200" dirty="0"/>
              <a:t>Dataindsamlingen er gennemført i november 2024 som en webbaseret </a:t>
            </a:r>
          </a:p>
          <a:p>
            <a:r>
              <a:rPr lang="da-DK" sz="1200" dirty="0"/>
              <a:t>spørgeskemaundersøgelse.</a:t>
            </a:r>
            <a:endParaRPr lang="da-DK" sz="1200" dirty="0">
              <a:solidFill>
                <a:schemeClr val="tx1">
                  <a:lumMod val="50000"/>
                  <a:lumOff val="50000"/>
                </a:schemeClr>
              </a:solidFill>
            </a:endParaRPr>
          </a:p>
        </p:txBody>
      </p:sp>
      <p:sp>
        <p:nvSpPr>
          <p:cNvPr id="13" name="TextBox 15">
            <a:extLst>
              <a:ext uri="{FF2B5EF4-FFF2-40B4-BE49-F238E27FC236}">
                <a16:creationId xmlns:a16="http://schemas.microsoft.com/office/drawing/2014/main" id="{A72D0E32-D5D6-1606-E5C3-FF69CB152A7A}"/>
              </a:ext>
            </a:extLst>
          </p:cNvPr>
          <p:cNvSpPr txBox="1"/>
          <p:nvPr/>
        </p:nvSpPr>
        <p:spPr>
          <a:xfrm>
            <a:off x="9428904" y="3085937"/>
            <a:ext cx="1970581" cy="923330"/>
          </a:xfrm>
          <a:prstGeom prst="rect">
            <a:avLst/>
          </a:prstGeom>
          <a:noFill/>
        </p:spPr>
        <p:txBody>
          <a:bodyPr wrap="square" lIns="0" tIns="0" rIns="0" bIns="0" rtlCol="0" anchor="t">
            <a:spAutoFit/>
          </a:bodyPr>
          <a:lstStyle/>
          <a:p>
            <a:r>
              <a:rPr lang="da-DK" sz="1200" dirty="0"/>
              <a:t>Undersøgelsen er en del af projektet </a:t>
            </a:r>
            <a:r>
              <a:rPr lang="da-DK" sz="1200" b="1" dirty="0"/>
              <a:t>”Grisekød i en Bæredygtig Kost”</a:t>
            </a:r>
            <a:r>
              <a:rPr lang="da-DK" sz="1200" dirty="0"/>
              <a:t>, </a:t>
            </a:r>
            <a:br>
              <a:rPr lang="da-DK" sz="1200" dirty="0"/>
            </a:br>
            <a:r>
              <a:rPr lang="da-DK" sz="1200" dirty="0"/>
              <a:t>der er støttet af Svineafgiftsfonden. </a:t>
            </a:r>
          </a:p>
        </p:txBody>
      </p:sp>
      <p:pic>
        <p:nvPicPr>
          <p:cNvPr id="22" name="Grafik 21" descr="Dagskalender med massiv udfyldning">
            <a:extLst>
              <a:ext uri="{FF2B5EF4-FFF2-40B4-BE49-F238E27FC236}">
                <a16:creationId xmlns:a16="http://schemas.microsoft.com/office/drawing/2014/main" id="{ADA30AA9-1E85-3DE3-05FD-A28AFD263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1598" y="1936695"/>
            <a:ext cx="914400" cy="914400"/>
          </a:xfrm>
          <a:prstGeom prst="rect">
            <a:avLst/>
          </a:prstGeom>
        </p:spPr>
      </p:pic>
      <p:pic>
        <p:nvPicPr>
          <p:cNvPr id="31" name="Grafik 30" descr="Målgruppe med massiv udfyldning">
            <a:extLst>
              <a:ext uri="{FF2B5EF4-FFF2-40B4-BE49-F238E27FC236}">
                <a16:creationId xmlns:a16="http://schemas.microsoft.com/office/drawing/2014/main" id="{383947EF-8E5A-E616-BF1F-EB1B40BA91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82781" y="1872000"/>
            <a:ext cx="1096572" cy="1096572"/>
          </a:xfrm>
          <a:prstGeom prst="rect">
            <a:avLst/>
          </a:prstGeom>
        </p:spPr>
      </p:pic>
      <p:pic>
        <p:nvPicPr>
          <p:cNvPr id="33" name="Grafik 32" descr="Normalfordeling med massiv udfyldning">
            <a:extLst>
              <a:ext uri="{FF2B5EF4-FFF2-40B4-BE49-F238E27FC236}">
                <a16:creationId xmlns:a16="http://schemas.microsoft.com/office/drawing/2014/main" id="{D4F90A12-40B4-F568-D39E-929045C4C1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6998" y="1947617"/>
            <a:ext cx="914400" cy="914400"/>
          </a:xfrm>
          <a:prstGeom prst="rect">
            <a:avLst/>
          </a:prstGeom>
        </p:spPr>
      </p:pic>
      <p:sp>
        <p:nvSpPr>
          <p:cNvPr id="12" name="Titel 1">
            <a:extLst>
              <a:ext uri="{FF2B5EF4-FFF2-40B4-BE49-F238E27FC236}">
                <a16:creationId xmlns:a16="http://schemas.microsoft.com/office/drawing/2014/main" id="{3B0017B7-92C4-65E0-E813-489463B51A7D}"/>
              </a:ext>
            </a:extLst>
          </p:cNvPr>
          <p:cNvSpPr txBox="1">
            <a:spLocks/>
          </p:cNvSpPr>
          <p:nvPr/>
        </p:nvSpPr>
        <p:spPr>
          <a:xfrm>
            <a:off x="572400" y="835200"/>
            <a:ext cx="11049000" cy="104644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4000" kern="1200" spc="70" baseline="0">
                <a:solidFill>
                  <a:schemeClr val="tx2"/>
                </a:solidFill>
                <a:latin typeface="+mj-lt"/>
                <a:ea typeface="+mj-ea"/>
                <a:cs typeface="+mj-cs"/>
              </a:defRPr>
            </a:lvl1pPr>
          </a:lstStyle>
          <a:p>
            <a:endParaRPr lang="da-DK" sz="2400"/>
          </a:p>
        </p:txBody>
      </p:sp>
      <p:pic>
        <p:nvPicPr>
          <p:cNvPr id="5" name="Pladsholder til indhold 3" descr="Et billede, der indeholder Font/skrifttype, Grafik, logo, symbol&#10;&#10;Beskrivelsen er genereret automatisk">
            <a:extLst>
              <a:ext uri="{FF2B5EF4-FFF2-40B4-BE49-F238E27FC236}">
                <a16:creationId xmlns:a16="http://schemas.microsoft.com/office/drawing/2014/main" id="{4DBE1A15-689B-6E77-B51C-401E0FF15673}"/>
              </a:ext>
            </a:extLst>
          </p:cNvPr>
          <p:cNvPicPr>
            <a:picLocks noChangeAspect="1"/>
          </p:cNvPicPr>
          <p:nvPr/>
        </p:nvPicPr>
        <p:blipFill>
          <a:blip r:embed="rId9">
            <a:alphaModFix amt="50000"/>
          </a:blip>
          <a:stretch>
            <a:fillRect/>
          </a:stretch>
        </p:blipFill>
        <p:spPr>
          <a:xfrm>
            <a:off x="571500" y="2023207"/>
            <a:ext cx="1411412" cy="566934"/>
          </a:xfrm>
          <a:custGeom>
            <a:avLst/>
            <a:gdLst/>
            <a:ahLst/>
            <a:cxnLst/>
            <a:rect l="l" t="t" r="r" b="b"/>
            <a:pathLst>
              <a:path w="4141760" h="4377846">
                <a:moveTo>
                  <a:pt x="0" y="0"/>
                </a:moveTo>
                <a:lnTo>
                  <a:pt x="4141760" y="0"/>
                </a:lnTo>
                <a:lnTo>
                  <a:pt x="4141760" y="4377846"/>
                </a:lnTo>
                <a:lnTo>
                  <a:pt x="0" y="4377846"/>
                </a:lnTo>
                <a:close/>
              </a:path>
            </a:pathLst>
          </a:custGeom>
        </p:spPr>
      </p:pic>
      <p:cxnSp>
        <p:nvCxnSpPr>
          <p:cNvPr id="14" name="Lige forbindelse 13">
            <a:extLst>
              <a:ext uri="{FF2B5EF4-FFF2-40B4-BE49-F238E27FC236}">
                <a16:creationId xmlns:a16="http://schemas.microsoft.com/office/drawing/2014/main" id="{B72CE7F2-8CF4-E575-E8BB-52BDD6ED423D}"/>
              </a:ext>
            </a:extLst>
          </p:cNvPr>
          <p:cNvCxnSpPr>
            <a:cxnSpLocks/>
          </p:cNvCxnSpPr>
          <p:nvPr/>
        </p:nvCxnSpPr>
        <p:spPr>
          <a:xfrm>
            <a:off x="2178272" y="2047727"/>
            <a:ext cx="0" cy="2736000"/>
          </a:xfrm>
          <a:prstGeom prst="line">
            <a:avLst/>
          </a:prstGeom>
          <a:ln w="28575" cap="rnd">
            <a:solidFill>
              <a:schemeClr val="accent2"/>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ED2FE665-0ADF-1076-7848-60E0D78A2076}"/>
              </a:ext>
            </a:extLst>
          </p:cNvPr>
          <p:cNvCxnSpPr>
            <a:cxnSpLocks/>
          </p:cNvCxnSpPr>
          <p:nvPr/>
        </p:nvCxnSpPr>
        <p:spPr>
          <a:xfrm>
            <a:off x="4322301" y="2047727"/>
            <a:ext cx="0" cy="2736000"/>
          </a:xfrm>
          <a:prstGeom prst="line">
            <a:avLst/>
          </a:prstGeom>
          <a:ln w="28575" cap="rnd">
            <a:solidFill>
              <a:schemeClr val="accent2"/>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A2A84ED2-EE2C-7D3F-8078-95C457E7D446}"/>
              </a:ext>
            </a:extLst>
          </p:cNvPr>
          <p:cNvCxnSpPr>
            <a:cxnSpLocks/>
          </p:cNvCxnSpPr>
          <p:nvPr/>
        </p:nvCxnSpPr>
        <p:spPr>
          <a:xfrm>
            <a:off x="6863076" y="2047727"/>
            <a:ext cx="0" cy="2736000"/>
          </a:xfrm>
          <a:prstGeom prst="line">
            <a:avLst/>
          </a:prstGeom>
          <a:ln w="28575" cap="rnd">
            <a:solidFill>
              <a:schemeClr val="accent2"/>
            </a:solidFill>
            <a:prstDash val="sysDot"/>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4F9807DC-B3B6-407D-3E7F-723071F04FE7}"/>
              </a:ext>
            </a:extLst>
          </p:cNvPr>
          <p:cNvCxnSpPr>
            <a:cxnSpLocks/>
          </p:cNvCxnSpPr>
          <p:nvPr/>
        </p:nvCxnSpPr>
        <p:spPr>
          <a:xfrm>
            <a:off x="9203300" y="2047727"/>
            <a:ext cx="0" cy="2736000"/>
          </a:xfrm>
          <a:prstGeom prst="line">
            <a:avLst/>
          </a:prstGeom>
          <a:ln w="28575" cap="rnd">
            <a:solidFill>
              <a:schemeClr val="accent2"/>
            </a:solidFill>
            <a:prstDash val="sysDot"/>
            <a:miter lim="800000"/>
            <a:tailEnd type="none"/>
          </a:ln>
        </p:spPr>
        <p:style>
          <a:lnRef idx="1">
            <a:schemeClr val="accent1"/>
          </a:lnRef>
          <a:fillRef idx="0">
            <a:schemeClr val="accent1"/>
          </a:fillRef>
          <a:effectRef idx="0">
            <a:schemeClr val="accent1"/>
          </a:effectRef>
          <a:fontRef idx="minor">
            <a:schemeClr val="tx1"/>
          </a:fontRef>
        </p:style>
      </p:cxnSp>
      <p:pic>
        <p:nvPicPr>
          <p:cNvPr id="10" name="Billede 9" descr="Et billede, der indeholder Font/skrifttype, Grafik, skærmbillede, tekst&#10;&#10;Automatisk genereret beskrivelse">
            <a:extLst>
              <a:ext uri="{FF2B5EF4-FFF2-40B4-BE49-F238E27FC236}">
                <a16:creationId xmlns:a16="http://schemas.microsoft.com/office/drawing/2014/main" id="{56D14708-9BB3-793D-A5CD-CAF97C6070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1827" y="2227688"/>
            <a:ext cx="2416852" cy="641716"/>
          </a:xfrm>
          <a:prstGeom prst="rect">
            <a:avLst/>
          </a:prstGeom>
        </p:spPr>
      </p:pic>
      <p:pic>
        <p:nvPicPr>
          <p:cNvPr id="15" name="Billede 14" descr="Et billede, der indeholder Font/skrifttype, Grafik, skærmbillede, tekst&#10;&#10;Automatisk genereret beskrivelse">
            <a:extLst>
              <a:ext uri="{FF2B5EF4-FFF2-40B4-BE49-F238E27FC236}">
                <a16:creationId xmlns:a16="http://schemas.microsoft.com/office/drawing/2014/main" id="{8F424C85-85C4-D6E2-DA80-3EC5F9DC01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2" name="Tekstfelt 1">
            <a:extLst>
              <a:ext uri="{FF2B5EF4-FFF2-40B4-BE49-F238E27FC236}">
                <a16:creationId xmlns:a16="http://schemas.microsoft.com/office/drawing/2014/main" id="{54C3B93E-3D69-63A9-3C06-E99005E12A15}"/>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spTree>
    <p:extLst>
      <p:ext uri="{BB962C8B-B14F-4D97-AF65-F5344CB8AC3E}">
        <p14:creationId xmlns:p14="http://schemas.microsoft.com/office/powerpoint/2010/main" val="3831433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6A2C9-8DE8-1D49-5727-420B053FE6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4EDD85-CA5C-4EBB-31C2-D77951DC81FA}"/>
              </a:ext>
            </a:extLst>
          </p:cNvPr>
          <p:cNvSpPr>
            <a:spLocks noGrp="1"/>
          </p:cNvSpPr>
          <p:nvPr>
            <p:ph type="title"/>
          </p:nvPr>
        </p:nvSpPr>
        <p:spPr>
          <a:xfrm>
            <a:off x="571500" y="2181664"/>
            <a:ext cx="8046407" cy="2746906"/>
          </a:xfrm>
        </p:spPr>
        <p:txBody>
          <a:bodyPr/>
          <a:lstStyle/>
          <a:p>
            <a:r>
              <a:rPr lang="da-DK" sz="4800" b="1" dirty="0"/>
              <a:t>#5</a:t>
            </a:r>
            <a:br>
              <a:rPr lang="da-DK" sz="4800" b="1" dirty="0"/>
            </a:br>
            <a:r>
              <a:rPr lang="da-DK" sz="4800" b="1" dirty="0"/>
              <a:t>Forbrugernes vurdering af køds klimabelastning</a:t>
            </a:r>
          </a:p>
        </p:txBody>
      </p:sp>
      <p:sp>
        <p:nvSpPr>
          <p:cNvPr id="4" name="Rektangel 3">
            <a:extLst>
              <a:ext uri="{FF2B5EF4-FFF2-40B4-BE49-F238E27FC236}">
                <a16:creationId xmlns:a16="http://schemas.microsoft.com/office/drawing/2014/main" id="{5FCE7D32-585D-2C11-2E08-40F0B3FB43E8}"/>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BA7000C4-5F30-215F-8201-9196EDFE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C8AEE404-0E23-41BD-E940-CD7F20F189F4}"/>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7" name="Graphic 7">
            <a:extLst>
              <a:ext uri="{FF2B5EF4-FFF2-40B4-BE49-F238E27FC236}">
                <a16:creationId xmlns:a16="http://schemas.microsoft.com/office/drawing/2014/main" id="{1637B354-39B9-8394-FCD2-486525537F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758085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4B27-0B17-7AAA-1684-5274F260A8E2}"/>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4BCFE7CA-8791-4C6A-4D9E-F878557646D8}"/>
              </a:ext>
            </a:extLst>
          </p:cNvPr>
          <p:cNvSpPr>
            <a:spLocks noGrp="1"/>
          </p:cNvSpPr>
          <p:nvPr>
            <p:ph type="title"/>
          </p:nvPr>
        </p:nvSpPr>
        <p:spPr/>
        <p:txBody>
          <a:bodyPr/>
          <a:lstStyle/>
          <a:p>
            <a:r>
              <a:rPr lang="da-DK" sz="2400" b="1" dirty="0"/>
              <a:t>Oksekød vurderes til at have den højeste klimabelastning, mens muslinger og skaldyr vurderes til at have den laveste klimabelastning</a:t>
            </a:r>
          </a:p>
        </p:txBody>
      </p:sp>
      <p:sp>
        <p:nvSpPr>
          <p:cNvPr id="3" name="Base">
            <a:extLst>
              <a:ext uri="{FF2B5EF4-FFF2-40B4-BE49-F238E27FC236}">
                <a16:creationId xmlns:a16="http://schemas.microsoft.com/office/drawing/2014/main" id="{15B7452F-3EDA-35D2-BDA3-67C6F9D5C6F1}"/>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graphicFrame>
        <p:nvGraphicFramePr>
          <p:cNvPr id="2" name="Diagram1">
            <a:extLst>
              <a:ext uri="{FF2B5EF4-FFF2-40B4-BE49-F238E27FC236}">
                <a16:creationId xmlns:a16="http://schemas.microsoft.com/office/drawing/2014/main" id="{98CDA738-18C5-ED3E-F9F5-8AB240D8EDCF}"/>
              </a:ext>
            </a:extLst>
          </p:cNvPr>
          <p:cNvGraphicFramePr/>
          <p:nvPr>
            <p:extLst>
              <p:ext uri="{D42A27DB-BD31-4B8C-83A1-F6EECF244321}">
                <p14:modId xmlns:p14="http://schemas.microsoft.com/office/powerpoint/2010/main" val="2750363736"/>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pørgsmålstekst">
            <a:extLst>
              <a:ext uri="{FF2B5EF4-FFF2-40B4-BE49-F238E27FC236}">
                <a16:creationId xmlns:a16="http://schemas.microsoft.com/office/drawing/2014/main" id="{371ADCEE-43D6-BB8E-40E9-452CE30A3DD1}"/>
              </a:ext>
            </a:extLst>
          </p:cNvPr>
          <p:cNvSpPr txBox="1"/>
          <p:nvPr/>
        </p:nvSpPr>
        <p:spPr>
          <a:xfrm>
            <a:off x="571500" y="1980046"/>
            <a:ext cx="10490510"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Ranger fra højest belastning til lavest belastning.</a:t>
            </a:r>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C4F3CBEC-C3C6-B3C8-407A-A7BC5881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4043366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p:txBody>
          <a:bodyPr/>
          <a:lstStyle/>
          <a:p>
            <a:r>
              <a:rPr lang="da-DK" sz="2400" b="1" dirty="0"/>
              <a:t>Halvdelen ved, at grisekød sammen med kylling har et af de laveste klimaaftryk. Den resterende halvdel er ikke bevidst om det</a:t>
            </a:r>
            <a:br>
              <a:rPr lang="da-DK" sz="2400" b="1" dirty="0"/>
            </a:br>
            <a:endParaRPr lang="da-DK" sz="1400"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Vidste du, at grisekød og kylling hører til de kødtyper, der har det laveste klimaaftryk?</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1800</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1598930086"/>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felt 3">
            <a:extLst>
              <a:ext uri="{FF2B5EF4-FFF2-40B4-BE49-F238E27FC236}">
                <a16:creationId xmlns:a16="http://schemas.microsoft.com/office/drawing/2014/main" id="{0B0F14A7-5AC0-5AC9-AF58-183D1115D662}"/>
              </a:ext>
            </a:extLst>
          </p:cNvPr>
          <p:cNvSpPr txBox="1"/>
          <p:nvPr/>
        </p:nvSpPr>
        <p:spPr>
          <a:xfrm>
            <a:off x="9262946" y="2543211"/>
            <a:ext cx="2165388" cy="461665"/>
          </a:xfrm>
          <a:prstGeom prst="rect">
            <a:avLst/>
          </a:prstGeom>
          <a:solidFill>
            <a:schemeClr val="accent3">
              <a:lumMod val="40000"/>
              <a:lumOff val="60000"/>
            </a:schemeClr>
          </a:solidFill>
        </p:spPr>
        <p:txBody>
          <a:bodyPr wrap="square">
            <a:spAutoFit/>
          </a:bodyPr>
          <a:lstStyle/>
          <a:p>
            <a:r>
              <a:rPr lang="da-DK" sz="1200" dirty="0">
                <a:solidFill>
                  <a:srgbClr val="005521"/>
                </a:solidFill>
                <a:ea typeface="Calibri" panose="020F0502020204030204" pitchFamily="34" charset="0"/>
              </a:rPr>
              <a:t>48 pct. af </a:t>
            </a:r>
            <a:r>
              <a:rPr lang="da-DK" sz="1200" b="1" dirty="0">
                <a:solidFill>
                  <a:srgbClr val="005521"/>
                </a:solidFill>
                <a:ea typeface="Calibri" panose="020F0502020204030204" pitchFamily="34" charset="0"/>
              </a:rPr>
              <a:t>mændene</a:t>
            </a:r>
            <a:r>
              <a:rPr lang="da-DK" sz="1200" dirty="0">
                <a:solidFill>
                  <a:srgbClr val="005521"/>
                </a:solidFill>
                <a:ea typeface="Calibri" panose="020F0502020204030204" pitchFamily="34" charset="0"/>
              </a:rPr>
              <a:t> og 39 pct. af </a:t>
            </a:r>
            <a:r>
              <a:rPr lang="da-DK" sz="1200" b="1" dirty="0">
                <a:solidFill>
                  <a:srgbClr val="005521"/>
                </a:solidFill>
                <a:ea typeface="Calibri" panose="020F0502020204030204" pitchFamily="34" charset="0"/>
              </a:rPr>
              <a:t>kvinderne</a:t>
            </a:r>
            <a:r>
              <a:rPr lang="da-DK" sz="1200" dirty="0">
                <a:solidFill>
                  <a:srgbClr val="005521"/>
                </a:solidFill>
                <a:ea typeface="Calibri" panose="020F0502020204030204" pitchFamily="34" charset="0"/>
              </a:rPr>
              <a:t> svarer ja.</a:t>
            </a:r>
            <a:endParaRPr lang="da-DK" sz="1200" dirty="0"/>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4B6C22FB-E778-48F8-E0D8-936A28F8D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267286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71423-4311-E398-8532-64523395F995}"/>
              </a:ext>
            </a:extLst>
          </p:cNvPr>
          <p:cNvSpPr>
            <a:spLocks noGrp="1"/>
          </p:cNvSpPr>
          <p:nvPr>
            <p:ph type="title"/>
          </p:nvPr>
        </p:nvSpPr>
        <p:spPr>
          <a:xfrm>
            <a:off x="571500" y="2115046"/>
            <a:ext cx="11049000" cy="1722659"/>
          </a:xfrm>
        </p:spPr>
        <p:txBody>
          <a:bodyPr/>
          <a:lstStyle/>
          <a:p>
            <a:r>
              <a:rPr lang="da-DK" dirty="0" err="1"/>
              <a:t>Appendix</a:t>
            </a:r>
            <a:endParaRPr lang="da-DK" dirty="0"/>
          </a:p>
        </p:txBody>
      </p:sp>
      <p:pic>
        <p:nvPicPr>
          <p:cNvPr id="3" name="Billede 2" descr="Et billede, der indeholder Font/skrifttype, Grafik, skærmbillede, tekst&#10;&#10;Automatisk genereret beskrivelse">
            <a:extLst>
              <a:ext uri="{FF2B5EF4-FFF2-40B4-BE49-F238E27FC236}">
                <a16:creationId xmlns:a16="http://schemas.microsoft.com/office/drawing/2014/main" id="{F314C208-F535-58FD-2284-155FEB031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4" name="Rektangel 3">
            <a:extLst>
              <a:ext uri="{FF2B5EF4-FFF2-40B4-BE49-F238E27FC236}">
                <a16:creationId xmlns:a16="http://schemas.microsoft.com/office/drawing/2014/main" id="{5EFA8EC9-7EC7-6276-12C4-2C1D530B0D0B}"/>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07212BCE-8842-199D-CD95-C03BD2D79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6218FFB8-E458-23C1-23C9-A4E72BFDE2E6}"/>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7" name="Graphic 7">
            <a:extLst>
              <a:ext uri="{FF2B5EF4-FFF2-40B4-BE49-F238E27FC236}">
                <a16:creationId xmlns:a16="http://schemas.microsoft.com/office/drawing/2014/main" id="{F8BD7538-A907-A97D-E2ED-6B23399531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1414004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FF4051-E666-0051-8CA6-98CAF5402933}"/>
              </a:ext>
            </a:extLst>
          </p:cNvPr>
          <p:cNvSpPr>
            <a:spLocks noGrp="1"/>
          </p:cNvSpPr>
          <p:nvPr>
            <p:ph type="title"/>
          </p:nvPr>
        </p:nvSpPr>
        <p:spPr/>
        <p:txBody>
          <a:bodyPr/>
          <a:lstStyle/>
          <a:p>
            <a:r>
              <a:rPr lang="da-DK" sz="2400" b="1" dirty="0"/>
              <a:t>Indkøbsvaner</a:t>
            </a:r>
            <a:br>
              <a:rPr lang="da-DK" sz="2400" dirty="0"/>
            </a:br>
            <a:endParaRPr lang="da-DK" sz="2400" dirty="0"/>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stor en del af husstandens indkøb står du for?</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1800</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023790335"/>
              </p:ext>
            </p:extLst>
          </p:nvPr>
        </p:nvGraphicFramePr>
        <p:xfrm>
          <a:off x="571500" y="2412000"/>
          <a:ext cx="11080501" cy="3456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Billede 4" descr="Et billede, der indeholder Font/skrifttype, Grafik, skærmbillede, tekst&#10;&#10;Automatisk genereret beskrivelse">
            <a:extLst>
              <a:ext uri="{FF2B5EF4-FFF2-40B4-BE49-F238E27FC236}">
                <a16:creationId xmlns:a16="http://schemas.microsoft.com/office/drawing/2014/main" id="{AB2AD42B-14B2-351D-878D-2E9A54B7B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440505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7AF73-EEEF-DA78-8B50-E6137DB7863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722718A6-FDB8-7DB4-9C8C-D97BAC8C5F02}"/>
              </a:ext>
            </a:extLst>
          </p:cNvPr>
          <p:cNvSpPr>
            <a:spLocks noGrp="1"/>
          </p:cNvSpPr>
          <p:nvPr>
            <p:ph type="title"/>
          </p:nvPr>
        </p:nvSpPr>
        <p:spPr>
          <a:xfrm>
            <a:off x="571500" y="836613"/>
            <a:ext cx="9635583" cy="1046440"/>
          </a:xfrm>
        </p:spPr>
        <p:txBody>
          <a:bodyPr/>
          <a:lstStyle/>
          <a:p>
            <a:r>
              <a:rPr lang="da-DK" sz="2400" b="1" dirty="0"/>
              <a:t>Årsager til at man godt kan lide at forberede sit foretrukne stykke grisekød: </a:t>
            </a:r>
            <a:r>
              <a:rPr lang="da-DK" sz="2400" b="1" dirty="0">
                <a:solidFill>
                  <a:schemeClr val="accent2"/>
                </a:solidFill>
              </a:rPr>
              <a:t>Mørbrad</a:t>
            </a:r>
            <a:br>
              <a:rPr lang="da-DK" sz="2400" dirty="0"/>
            </a:br>
            <a:endParaRPr lang="da-DK" sz="2400" dirty="0"/>
          </a:p>
        </p:txBody>
      </p:sp>
      <p:sp>
        <p:nvSpPr>
          <p:cNvPr id="11" name="Spørgsmålstekst">
            <a:extLst>
              <a:ext uri="{FF2B5EF4-FFF2-40B4-BE49-F238E27FC236}">
                <a16:creationId xmlns:a16="http://schemas.microsoft.com/office/drawing/2014/main" id="{B16E5AAF-E619-98F0-B78B-A533FD0CEC1D}"/>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Mørbrad</a:t>
            </a:r>
          </a:p>
        </p:txBody>
      </p:sp>
      <p:sp>
        <p:nvSpPr>
          <p:cNvPr id="3" name="Base">
            <a:extLst>
              <a:ext uri="{FF2B5EF4-FFF2-40B4-BE49-F238E27FC236}">
                <a16:creationId xmlns:a16="http://schemas.microsoft.com/office/drawing/2014/main" id="{62BAA12F-9CC7-A7D4-92C6-C6D54A38C3FF}"/>
              </a:ext>
            </a:extLst>
          </p:cNvPr>
          <p:cNvSpPr txBox="1"/>
          <p:nvPr/>
        </p:nvSpPr>
        <p:spPr>
          <a:xfrm>
            <a:off x="485999" y="6144956"/>
            <a:ext cx="62344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368 </a:t>
            </a:r>
            <a:r>
              <a:rPr lang="da-DK" sz="800" dirty="0">
                <a:solidFill>
                  <a:srgbClr val="32322D"/>
                </a:solidFill>
              </a:rPr>
              <a:t>(laver mad minimum én dag om ugen, spiser kød og har angivet Mørbrad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B9D8B8AB-3008-E33D-9FF6-ACB54AAB7BCB}"/>
              </a:ext>
            </a:extLst>
          </p:cNvPr>
          <p:cNvGraphicFramePr/>
          <p:nvPr>
            <p:extLst>
              <p:ext uri="{D42A27DB-BD31-4B8C-83A1-F6EECF244321}">
                <p14:modId xmlns:p14="http://schemas.microsoft.com/office/powerpoint/2010/main" val="1725436773"/>
              </p:ext>
            </p:extLst>
          </p:nvPr>
        </p:nvGraphicFramePr>
        <p:xfrm>
          <a:off x="245327" y="2356624"/>
          <a:ext cx="11946674" cy="3821152"/>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2F427EBD-6323-B755-814C-879D2D305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605130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94C0-28C8-380D-7507-170F2F692386}"/>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601B16DF-8B18-4D44-07C8-DF8221CB3AE9}"/>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Flæskesteg</a:t>
            </a:r>
          </a:p>
        </p:txBody>
      </p:sp>
      <p:sp>
        <p:nvSpPr>
          <p:cNvPr id="3" name="Base">
            <a:extLst>
              <a:ext uri="{FF2B5EF4-FFF2-40B4-BE49-F238E27FC236}">
                <a16:creationId xmlns:a16="http://schemas.microsoft.com/office/drawing/2014/main" id="{94B20CEB-2810-BE0F-EB8A-09C22BA427A8}"/>
              </a:ext>
            </a:extLst>
          </p:cNvPr>
          <p:cNvSpPr txBox="1"/>
          <p:nvPr/>
        </p:nvSpPr>
        <p:spPr>
          <a:xfrm>
            <a:off x="485999" y="6144956"/>
            <a:ext cx="618243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281 </a:t>
            </a:r>
            <a:r>
              <a:rPr lang="da-DK" sz="800" dirty="0">
                <a:solidFill>
                  <a:srgbClr val="32322D"/>
                </a:solidFill>
              </a:rPr>
              <a:t>(laver mad minimum én dag om ugen, spiser kød og har angivet Flæskesteg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C391E78B-C684-158C-E78C-572D6C37752F}"/>
              </a:ext>
            </a:extLst>
          </p:cNvPr>
          <p:cNvGraphicFramePr/>
          <p:nvPr>
            <p:extLst>
              <p:ext uri="{D42A27DB-BD31-4B8C-83A1-F6EECF244321}">
                <p14:modId xmlns:p14="http://schemas.microsoft.com/office/powerpoint/2010/main" val="1484059579"/>
              </p:ext>
            </p:extLst>
          </p:nvPr>
        </p:nvGraphicFramePr>
        <p:xfrm>
          <a:off x="215591" y="2276474"/>
          <a:ext cx="11976410" cy="3945905"/>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A91BD760-BCFE-1AB0-6CDE-8FCC09675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itel 4">
            <a:extLst>
              <a:ext uri="{FF2B5EF4-FFF2-40B4-BE49-F238E27FC236}">
                <a16:creationId xmlns:a16="http://schemas.microsoft.com/office/drawing/2014/main" id="{1E2187A3-1D3A-8874-E5D8-FCF232D3DA6B}"/>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Flæskesteg</a:t>
            </a:r>
            <a:br>
              <a:rPr lang="da-DK" sz="2400" dirty="0"/>
            </a:br>
            <a:endParaRPr lang="da-DK" sz="2400" dirty="0"/>
          </a:p>
        </p:txBody>
      </p:sp>
    </p:spTree>
    <p:extLst>
      <p:ext uri="{BB962C8B-B14F-4D97-AF65-F5344CB8AC3E}">
        <p14:creationId xmlns:p14="http://schemas.microsoft.com/office/powerpoint/2010/main" val="210400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0D25-5C8C-80BE-6227-F9C0CCE63453}"/>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40DCFB34-F417-BBD8-C966-541C853098D9}"/>
              </a:ext>
            </a:extLst>
          </p:cNvPr>
          <p:cNvSpPr txBox="1"/>
          <p:nvPr/>
        </p:nvSpPr>
        <p:spPr>
          <a:xfrm>
            <a:off x="571499" y="1985815"/>
            <a:ext cx="10013173"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Hakket grisekød</a:t>
            </a:r>
          </a:p>
        </p:txBody>
      </p:sp>
      <p:sp>
        <p:nvSpPr>
          <p:cNvPr id="3" name="Base">
            <a:extLst>
              <a:ext uri="{FF2B5EF4-FFF2-40B4-BE49-F238E27FC236}">
                <a16:creationId xmlns:a16="http://schemas.microsoft.com/office/drawing/2014/main" id="{43F90288-1991-1061-164F-BDE0D2CED593}"/>
              </a:ext>
            </a:extLst>
          </p:cNvPr>
          <p:cNvSpPr txBox="1"/>
          <p:nvPr/>
        </p:nvSpPr>
        <p:spPr>
          <a:xfrm>
            <a:off x="485999" y="6144956"/>
            <a:ext cx="63459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236 </a:t>
            </a:r>
            <a:r>
              <a:rPr lang="da-DK" sz="800" dirty="0">
                <a:solidFill>
                  <a:srgbClr val="32322D"/>
                </a:solidFill>
              </a:rPr>
              <a:t>(laver mad minimum én dag om ugen, spiser kød og har angivet Hakket grisekød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C04BC148-8E6F-8BED-1B73-CED547A78A60}"/>
              </a:ext>
            </a:extLst>
          </p:cNvPr>
          <p:cNvGraphicFramePr/>
          <p:nvPr>
            <p:extLst>
              <p:ext uri="{D42A27DB-BD31-4B8C-83A1-F6EECF244321}">
                <p14:modId xmlns:p14="http://schemas.microsoft.com/office/powerpoint/2010/main" val="3656736730"/>
              </p:ext>
            </p:extLst>
          </p:nvPr>
        </p:nvGraphicFramePr>
        <p:xfrm>
          <a:off x="141249" y="2276474"/>
          <a:ext cx="12050751" cy="3923603"/>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30ABD9B8-49FF-E4F9-6C9D-743EF79F6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9" name="Titel 4">
            <a:extLst>
              <a:ext uri="{FF2B5EF4-FFF2-40B4-BE49-F238E27FC236}">
                <a16:creationId xmlns:a16="http://schemas.microsoft.com/office/drawing/2014/main" id="{832FCE81-2296-A9D9-BF1E-D282C3F1DACE}"/>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Hakket grisekød</a:t>
            </a:r>
            <a:br>
              <a:rPr lang="da-DK" sz="2400" dirty="0"/>
            </a:br>
            <a:endParaRPr lang="da-DK" sz="2400" dirty="0"/>
          </a:p>
        </p:txBody>
      </p:sp>
    </p:spTree>
    <p:extLst>
      <p:ext uri="{BB962C8B-B14F-4D97-AF65-F5344CB8AC3E}">
        <p14:creationId xmlns:p14="http://schemas.microsoft.com/office/powerpoint/2010/main" val="15293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E4141-8C30-260D-A1FA-6B8D5DF68E2C}"/>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9924F120-F2EC-5677-985A-9ABC41590F3B}"/>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Kotelet</a:t>
            </a:r>
          </a:p>
        </p:txBody>
      </p:sp>
      <p:sp>
        <p:nvSpPr>
          <p:cNvPr id="3" name="Base">
            <a:extLst>
              <a:ext uri="{FF2B5EF4-FFF2-40B4-BE49-F238E27FC236}">
                <a16:creationId xmlns:a16="http://schemas.microsoft.com/office/drawing/2014/main" id="{9A2B08ED-4311-2F61-ACA2-7B33CA54A279}"/>
              </a:ext>
            </a:extLst>
          </p:cNvPr>
          <p:cNvSpPr txBox="1"/>
          <p:nvPr/>
        </p:nvSpPr>
        <p:spPr>
          <a:xfrm>
            <a:off x="485999" y="6144956"/>
            <a:ext cx="60337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123 </a:t>
            </a:r>
            <a:r>
              <a:rPr lang="da-DK" sz="800" dirty="0">
                <a:solidFill>
                  <a:srgbClr val="32322D"/>
                </a:solidFill>
              </a:rPr>
              <a:t>(laver mad minimum én dag om ugen, spiser kød og har angivet Kotelet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095F003B-C424-D15E-990E-13AB48DA3E22}"/>
              </a:ext>
            </a:extLst>
          </p:cNvPr>
          <p:cNvGraphicFramePr/>
          <p:nvPr>
            <p:extLst>
              <p:ext uri="{D42A27DB-BD31-4B8C-83A1-F6EECF244321}">
                <p14:modId xmlns:p14="http://schemas.microsoft.com/office/powerpoint/2010/main" val="1110601436"/>
              </p:ext>
            </p:extLst>
          </p:nvPr>
        </p:nvGraphicFramePr>
        <p:xfrm>
          <a:off x="297367" y="2276475"/>
          <a:ext cx="11894634" cy="3947532"/>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4CA624C7-8FE3-C382-3434-8B348071B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itel 4">
            <a:extLst>
              <a:ext uri="{FF2B5EF4-FFF2-40B4-BE49-F238E27FC236}">
                <a16:creationId xmlns:a16="http://schemas.microsoft.com/office/drawing/2014/main" id="{7506BFC5-54E0-292C-44AA-7F95D44DC5AB}"/>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Kotelet</a:t>
            </a:r>
            <a:br>
              <a:rPr lang="da-DK" sz="2400" dirty="0"/>
            </a:br>
            <a:endParaRPr lang="da-DK" sz="2400" dirty="0"/>
          </a:p>
        </p:txBody>
      </p:sp>
    </p:spTree>
    <p:extLst>
      <p:ext uri="{BB962C8B-B14F-4D97-AF65-F5344CB8AC3E}">
        <p14:creationId xmlns:p14="http://schemas.microsoft.com/office/powerpoint/2010/main" val="4028392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B2F15-95B3-CA8B-03AA-AB1B7CD37BCC}"/>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B13865E1-B3F8-239A-C60F-D3B62A3AF2DA}"/>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Stegeflæsk</a:t>
            </a:r>
          </a:p>
        </p:txBody>
      </p:sp>
      <p:sp>
        <p:nvSpPr>
          <p:cNvPr id="3" name="Base">
            <a:extLst>
              <a:ext uri="{FF2B5EF4-FFF2-40B4-BE49-F238E27FC236}">
                <a16:creationId xmlns:a16="http://schemas.microsoft.com/office/drawing/2014/main" id="{175F00EF-1E9C-0DC4-2245-5F767B2223E4}"/>
              </a:ext>
            </a:extLst>
          </p:cNvPr>
          <p:cNvSpPr txBox="1"/>
          <p:nvPr/>
        </p:nvSpPr>
        <p:spPr>
          <a:xfrm>
            <a:off x="486000" y="6137522"/>
            <a:ext cx="61675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99 </a:t>
            </a:r>
            <a:r>
              <a:rPr lang="da-DK" sz="800" dirty="0">
                <a:solidFill>
                  <a:srgbClr val="32322D"/>
                </a:solidFill>
              </a:rPr>
              <a:t>(laver mad minimum én dag om ugen, spiser kød og har angivet Stegeflæsk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83600FB0-96DA-8893-5952-A58189BA09D3}"/>
              </a:ext>
            </a:extLst>
          </p:cNvPr>
          <p:cNvGraphicFramePr/>
          <p:nvPr>
            <p:extLst>
              <p:ext uri="{D42A27DB-BD31-4B8C-83A1-F6EECF244321}">
                <p14:modId xmlns:p14="http://schemas.microsoft.com/office/powerpoint/2010/main" val="1179544478"/>
              </p:ext>
            </p:extLst>
          </p:nvPr>
        </p:nvGraphicFramePr>
        <p:xfrm>
          <a:off x="334537" y="2356624"/>
          <a:ext cx="11857463" cy="3940098"/>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0026B48C-289C-A073-732A-6018AED8A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itel 4">
            <a:extLst>
              <a:ext uri="{FF2B5EF4-FFF2-40B4-BE49-F238E27FC236}">
                <a16:creationId xmlns:a16="http://schemas.microsoft.com/office/drawing/2014/main" id="{A1E4B53B-7707-10E2-6570-1BEEFCC7D543}"/>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Stegeflæsk</a:t>
            </a:r>
            <a:br>
              <a:rPr lang="da-DK" sz="2400" dirty="0"/>
            </a:br>
            <a:endParaRPr lang="da-DK" sz="2400" dirty="0"/>
          </a:p>
        </p:txBody>
      </p:sp>
    </p:spTree>
    <p:extLst>
      <p:ext uri="{BB962C8B-B14F-4D97-AF65-F5344CB8AC3E}">
        <p14:creationId xmlns:p14="http://schemas.microsoft.com/office/powerpoint/2010/main" val="1593435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07A65-8BC1-90BD-8BF1-CF462DD7765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0772487-E2FC-9F89-3932-A32C30DE0EB2}"/>
              </a:ext>
            </a:extLst>
          </p:cNvPr>
          <p:cNvSpPr>
            <a:spLocks noGrp="1"/>
          </p:cNvSpPr>
          <p:nvPr>
            <p:ph type="title"/>
          </p:nvPr>
        </p:nvSpPr>
        <p:spPr/>
        <p:txBody>
          <a:bodyPr/>
          <a:lstStyle/>
          <a:p>
            <a:r>
              <a:rPr lang="da-DK" sz="2400" dirty="0"/>
              <a:t>Opsummering af undersøgelsens resultater</a:t>
            </a:r>
          </a:p>
        </p:txBody>
      </p:sp>
      <p:sp>
        <p:nvSpPr>
          <p:cNvPr id="3" name="Pladsholder til indhold 2">
            <a:extLst>
              <a:ext uri="{FF2B5EF4-FFF2-40B4-BE49-F238E27FC236}">
                <a16:creationId xmlns:a16="http://schemas.microsoft.com/office/drawing/2014/main" id="{97EB2CEE-815F-8188-D647-E25B7CCCF0ED}"/>
              </a:ext>
            </a:extLst>
          </p:cNvPr>
          <p:cNvSpPr>
            <a:spLocks noGrp="1"/>
          </p:cNvSpPr>
          <p:nvPr>
            <p:ph sz="quarter" idx="11"/>
          </p:nvPr>
        </p:nvSpPr>
        <p:spPr>
          <a:xfrm>
            <a:off x="571500" y="1878910"/>
            <a:ext cx="5312466" cy="3502025"/>
          </a:xfrm>
        </p:spPr>
        <p:txBody>
          <a:bodyPr/>
          <a:lstStyle/>
          <a:p>
            <a:pPr>
              <a:lnSpc>
                <a:spcPct val="100000"/>
              </a:lnSpc>
              <a:spcAft>
                <a:spcPts val="600"/>
              </a:spcAft>
            </a:pPr>
            <a:r>
              <a:rPr lang="da-DK" sz="1200" dirty="0"/>
              <a:t>92 pct. blandt danskerne står for madlavningen derhjemme minimum én dag om ugen og 70 pct. svarer, at det er mindst halvdelen af dagene. De fleste, der laver mad, mener selv, at de er enten rimeligt eller rigtig gode til at lave mad. </a:t>
            </a:r>
          </a:p>
          <a:p>
            <a:pPr>
              <a:lnSpc>
                <a:spcPct val="100000"/>
              </a:lnSpc>
              <a:spcAft>
                <a:spcPts val="600"/>
              </a:spcAft>
            </a:pPr>
            <a:r>
              <a:rPr lang="da-DK" sz="1200" dirty="0"/>
              <a:t>Blandt dem, der laver mad, er kødet en del af aftensmaden de fleste af ugens dage. Hver tredje spiser kød til aftensmad hver dag, hvilket passer med andre undersøgelser. Det er lidt oftere mænd, der har kød med til aftensmad alle ugens syv dage. </a:t>
            </a:r>
          </a:p>
          <a:p>
            <a:pPr>
              <a:lnSpc>
                <a:spcPct val="100000"/>
              </a:lnSpc>
              <a:spcAft>
                <a:spcPts val="600"/>
              </a:spcAft>
            </a:pPr>
            <a:r>
              <a:rPr lang="da-DK" sz="1200" dirty="0"/>
              <a:t>Otte ud af ti spiser kylling minimum én gang om ugen, mens syv ud af ti spiser hhv. grisekød og oksekød minimum én gang om ugen. Alle tre kødtyper vælges, fordi det smager godt, er velegnet til hverdagsmad og nemt at tilberede. </a:t>
            </a:r>
          </a:p>
          <a:p>
            <a:pPr>
              <a:lnSpc>
                <a:spcPct val="100000"/>
              </a:lnSpc>
              <a:spcAft>
                <a:spcPts val="600"/>
              </a:spcAft>
            </a:pPr>
            <a:r>
              <a:rPr lang="da-DK" sz="1200" dirty="0"/>
              <a:t>Af forskellige udskæringer af gris kan flest lide at tilberede mørbrad, flæskesteg, hakket grisekød og koteletter. For favoritudskæringerne er det ligeledes smagen og at det er nemt at tilberede, der er de vigtigste begrundelser for, at netop dette er deres favorit. </a:t>
            </a:r>
          </a:p>
          <a:p>
            <a:pPr>
              <a:lnSpc>
                <a:spcPct val="100000"/>
              </a:lnSpc>
              <a:spcAft>
                <a:spcPts val="600"/>
              </a:spcAft>
            </a:pPr>
            <a:r>
              <a:rPr lang="da-DK" sz="1200" dirty="0"/>
              <a:t>59 pct. svarer, at de ‘sjældent’ eller ‘aldrig’ bruger stegetermometer, når de tilbereder stege eller større stykker kød, mens 26 pct. omvendt ‘altid’ eller ‘næsten altid’ bruger stegetermometer. Spørger vi specifikt til flæskesteg, er det dog lidt flere – 38 pct. – der altid eller næsten altid bruger stegetermometer.</a:t>
            </a:r>
          </a:p>
          <a:p>
            <a:pPr>
              <a:lnSpc>
                <a:spcPct val="100000"/>
              </a:lnSpc>
              <a:spcAft>
                <a:spcPts val="600"/>
              </a:spcAft>
            </a:pPr>
            <a:endParaRPr lang="da-DK" sz="1200" dirty="0"/>
          </a:p>
        </p:txBody>
      </p:sp>
      <p:sp>
        <p:nvSpPr>
          <p:cNvPr id="4" name="Pladsholder til indhold 3">
            <a:extLst>
              <a:ext uri="{FF2B5EF4-FFF2-40B4-BE49-F238E27FC236}">
                <a16:creationId xmlns:a16="http://schemas.microsoft.com/office/drawing/2014/main" id="{D6815661-E068-1485-4EB5-E96135BB1DAC}"/>
              </a:ext>
            </a:extLst>
          </p:cNvPr>
          <p:cNvSpPr>
            <a:spLocks noGrp="1"/>
          </p:cNvSpPr>
          <p:nvPr>
            <p:ph sz="quarter" idx="12"/>
          </p:nvPr>
        </p:nvSpPr>
        <p:spPr>
          <a:xfrm>
            <a:off x="6235699" y="1878910"/>
            <a:ext cx="5384801" cy="3502025"/>
          </a:xfrm>
        </p:spPr>
        <p:txBody>
          <a:bodyPr/>
          <a:lstStyle/>
          <a:p>
            <a:pPr>
              <a:lnSpc>
                <a:spcPct val="100000"/>
              </a:lnSpc>
              <a:spcAft>
                <a:spcPts val="600"/>
              </a:spcAft>
            </a:pPr>
            <a:r>
              <a:rPr lang="da-DK" sz="1200" dirty="0"/>
              <a:t>To ud af tre kigger sjældent eller aldrig på tilberedningsanvisninger trykt på emballagen. Har de brug for information om tilberedning af kød, ville 57 pct. søge på Google, 48 pct. ville kigge i kogebøger eller på hjemmesider med opskrifter, mens kun 28 pct. ville kigge på de anvisninger, der står på emballagen.</a:t>
            </a:r>
          </a:p>
          <a:p>
            <a:pPr>
              <a:lnSpc>
                <a:spcPct val="100000"/>
              </a:lnSpc>
              <a:spcAft>
                <a:spcPts val="600"/>
              </a:spcAft>
            </a:pPr>
            <a:r>
              <a:rPr lang="da-DK" sz="1200" dirty="0"/>
              <a:t>Undersøgelsen har også testet forskellige myter om tilberedning af kød blandt dem, der tilbereder grisekød. Flere af myterne lever i bedste velgående, hvilket kan indikere et behov for mere oplysning om tilberedning, der kan give bedre smagsoplevelser, når der er kød med i måltidet. Fx:</a:t>
            </a:r>
          </a:p>
          <a:p>
            <a:pPr marL="444500" lvl="1" indent="-157163">
              <a:lnSpc>
                <a:spcPct val="100000"/>
              </a:lnSpc>
              <a:spcAft>
                <a:spcPts val="600"/>
              </a:spcAft>
            </a:pPr>
            <a:r>
              <a:rPr lang="da-DK" sz="1200" dirty="0"/>
              <a:t>79 pct. mener, at stegen altid skal hvile inden udskæring for at få den mest saftig, om end dette ikke er rigtigt.</a:t>
            </a:r>
          </a:p>
          <a:p>
            <a:pPr marL="444500" lvl="1" indent="-157163">
              <a:lnSpc>
                <a:spcPct val="100000"/>
              </a:lnSpc>
              <a:spcAft>
                <a:spcPts val="600"/>
              </a:spcAft>
            </a:pPr>
            <a:r>
              <a:rPr lang="da-DK" sz="1200" dirty="0"/>
              <a:t>60 pct. mener, at det er vigtigt at lukke porerne i kødet for at holde på saften, selv om det er umuligt at lukke porer i kød vha. bruning.</a:t>
            </a:r>
          </a:p>
          <a:p>
            <a:pPr marL="444500" lvl="1" indent="-157163">
              <a:lnSpc>
                <a:spcPct val="100000"/>
              </a:lnSpc>
              <a:spcAft>
                <a:spcPts val="600"/>
              </a:spcAft>
            </a:pPr>
            <a:r>
              <a:rPr lang="da-DK" sz="1200" dirty="0"/>
              <a:t>57 pct. mener, at en ordentlig fedtkant giver en bedre bøf, selv om fedtkanten ingen betydning har for selve kødets smag og mørhed. </a:t>
            </a:r>
          </a:p>
          <a:p>
            <a:pPr marL="444500" lvl="1" indent="-157163">
              <a:lnSpc>
                <a:spcPct val="100000"/>
              </a:lnSpc>
              <a:spcAft>
                <a:spcPts val="600"/>
              </a:spcAft>
            </a:pPr>
            <a:r>
              <a:rPr lang="da-DK" sz="1200" dirty="0"/>
              <a:t>55 pct. mener, at grisekød ikke må være rosa, selv om hele stykker magert grisekød gerne må være svagt rose i midten ved servering.</a:t>
            </a:r>
          </a:p>
          <a:p>
            <a:pPr>
              <a:lnSpc>
                <a:spcPct val="100000"/>
              </a:lnSpc>
              <a:spcAft>
                <a:spcPts val="600"/>
              </a:spcAft>
            </a:pPr>
            <a:r>
              <a:rPr lang="da-DK" sz="1200" dirty="0"/>
              <a:t>52 pct. blandt danskerne ved ikke, at grisekød og fjerkræ hører til de kødtyper, der har et lavere klimaaftryk.</a:t>
            </a:r>
          </a:p>
        </p:txBody>
      </p:sp>
      <p:pic>
        <p:nvPicPr>
          <p:cNvPr id="6" name="Billede 5" descr="Et billede, der indeholder Font/skrifttype, Grafik, skærmbillede, tekst&#10;&#10;Automatisk genereret beskrivelse">
            <a:extLst>
              <a:ext uri="{FF2B5EF4-FFF2-40B4-BE49-F238E27FC236}">
                <a16:creationId xmlns:a16="http://schemas.microsoft.com/office/drawing/2014/main" id="{A06702F6-EDD8-2EB5-5870-BA85C1197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ekstfelt 7">
            <a:extLst>
              <a:ext uri="{FF2B5EF4-FFF2-40B4-BE49-F238E27FC236}">
                <a16:creationId xmlns:a16="http://schemas.microsoft.com/office/drawing/2014/main" id="{134D8027-324C-4A1F-A0EF-79B4A8AE10D7}"/>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spTree>
    <p:extLst>
      <p:ext uri="{BB962C8B-B14F-4D97-AF65-F5344CB8AC3E}">
        <p14:creationId xmlns:p14="http://schemas.microsoft.com/office/powerpoint/2010/main" val="1124115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73C7-9435-7F09-013D-899958EA3D3F}"/>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E704CF3C-A75B-DA09-3CB3-0DFE06C95A81}"/>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Ribbensteg</a:t>
            </a:r>
          </a:p>
        </p:txBody>
      </p:sp>
      <p:sp>
        <p:nvSpPr>
          <p:cNvPr id="3" name="Base">
            <a:extLst>
              <a:ext uri="{FF2B5EF4-FFF2-40B4-BE49-F238E27FC236}">
                <a16:creationId xmlns:a16="http://schemas.microsoft.com/office/drawing/2014/main" id="{AB5E24B6-C905-E301-D8E3-8DA9F7D0FFBD}"/>
              </a:ext>
            </a:extLst>
          </p:cNvPr>
          <p:cNvSpPr txBox="1"/>
          <p:nvPr/>
        </p:nvSpPr>
        <p:spPr>
          <a:xfrm>
            <a:off x="486000" y="6137522"/>
            <a:ext cx="61452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97 </a:t>
            </a:r>
            <a:r>
              <a:rPr lang="da-DK" sz="800" dirty="0">
                <a:solidFill>
                  <a:srgbClr val="32322D"/>
                </a:solidFill>
              </a:rPr>
              <a:t>(laver mad minimum én dag om ugen, spiser kød og har angivet Ribbensteg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E22926BD-4D34-27C8-0188-1C051E0B1B58}"/>
              </a:ext>
            </a:extLst>
          </p:cNvPr>
          <p:cNvGraphicFramePr/>
          <p:nvPr>
            <p:extLst>
              <p:ext uri="{D42A27DB-BD31-4B8C-83A1-F6EECF244321}">
                <p14:modId xmlns:p14="http://schemas.microsoft.com/office/powerpoint/2010/main" val="4023011057"/>
              </p:ext>
            </p:extLst>
          </p:nvPr>
        </p:nvGraphicFramePr>
        <p:xfrm>
          <a:off x="252761" y="2276475"/>
          <a:ext cx="11939239" cy="3990510"/>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2CA3A9BC-39CF-15E4-C00B-F57C397A0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itel 4">
            <a:extLst>
              <a:ext uri="{FF2B5EF4-FFF2-40B4-BE49-F238E27FC236}">
                <a16:creationId xmlns:a16="http://schemas.microsoft.com/office/drawing/2014/main" id="{255E3562-2942-0EDA-8DEF-9C7726F872E9}"/>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Ribbensteg</a:t>
            </a:r>
            <a:br>
              <a:rPr lang="da-DK" sz="2400" dirty="0"/>
            </a:br>
            <a:endParaRPr lang="da-DK" sz="2400" dirty="0"/>
          </a:p>
        </p:txBody>
      </p:sp>
    </p:spTree>
    <p:extLst>
      <p:ext uri="{BB962C8B-B14F-4D97-AF65-F5344CB8AC3E}">
        <p14:creationId xmlns:p14="http://schemas.microsoft.com/office/powerpoint/2010/main" val="1882914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C123F-20E3-330E-2A89-34D447669F48}"/>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C442B2A7-4AB3-0523-E8EE-C54545F14E33}"/>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Nakkefilet</a:t>
            </a:r>
          </a:p>
        </p:txBody>
      </p:sp>
      <p:sp>
        <p:nvSpPr>
          <p:cNvPr id="3" name="Base">
            <a:extLst>
              <a:ext uri="{FF2B5EF4-FFF2-40B4-BE49-F238E27FC236}">
                <a16:creationId xmlns:a16="http://schemas.microsoft.com/office/drawing/2014/main" id="{2ECF8D26-2481-8C7F-8402-6BF994478A42}"/>
              </a:ext>
            </a:extLst>
          </p:cNvPr>
          <p:cNvSpPr txBox="1"/>
          <p:nvPr/>
        </p:nvSpPr>
        <p:spPr>
          <a:xfrm>
            <a:off x="485999" y="6137522"/>
            <a:ext cx="6383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80 </a:t>
            </a:r>
            <a:r>
              <a:rPr lang="da-DK" sz="800" dirty="0">
                <a:solidFill>
                  <a:srgbClr val="32322D"/>
                </a:solidFill>
              </a:rPr>
              <a:t>(laver mad minimum én dag om ugen, spiser kød og har angivet Nakkefilet som den type grisekød, de bedst kan lide at tilberede)</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6" name="Diagram1">
            <a:extLst>
              <a:ext uri="{FF2B5EF4-FFF2-40B4-BE49-F238E27FC236}">
                <a16:creationId xmlns:a16="http://schemas.microsoft.com/office/drawing/2014/main" id="{71FFD522-4E1C-D2E3-CDAB-A304429120E7}"/>
              </a:ext>
            </a:extLst>
          </p:cNvPr>
          <p:cNvGraphicFramePr/>
          <p:nvPr>
            <p:extLst>
              <p:ext uri="{D42A27DB-BD31-4B8C-83A1-F6EECF244321}">
                <p14:modId xmlns:p14="http://schemas.microsoft.com/office/powerpoint/2010/main" val="2377745718"/>
              </p:ext>
            </p:extLst>
          </p:nvPr>
        </p:nvGraphicFramePr>
        <p:xfrm>
          <a:off x="118947" y="2276475"/>
          <a:ext cx="12073054" cy="3983076"/>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6E206B53-4566-4D8B-0715-43C2C653E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9" name="Titel 4">
            <a:extLst>
              <a:ext uri="{FF2B5EF4-FFF2-40B4-BE49-F238E27FC236}">
                <a16:creationId xmlns:a16="http://schemas.microsoft.com/office/drawing/2014/main" id="{00256663-E446-2486-15BB-2EC784468914}"/>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Nakkefilet</a:t>
            </a:r>
            <a:br>
              <a:rPr lang="da-DK" sz="2400" dirty="0"/>
            </a:br>
            <a:endParaRPr lang="da-DK" sz="2400" dirty="0"/>
          </a:p>
        </p:txBody>
      </p:sp>
    </p:spTree>
    <p:extLst>
      <p:ext uri="{BB962C8B-B14F-4D97-AF65-F5344CB8AC3E}">
        <p14:creationId xmlns:p14="http://schemas.microsoft.com/office/powerpoint/2010/main" val="277531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437E6-40C5-1693-8539-868C2C928E2A}"/>
            </a:ext>
          </a:extLst>
        </p:cNvPr>
        <p:cNvGrpSpPr/>
        <p:nvPr/>
      </p:nvGrpSpPr>
      <p:grpSpPr>
        <a:xfrm>
          <a:off x="0" y="0"/>
          <a:ext cx="0" cy="0"/>
          <a:chOff x="0" y="0"/>
          <a:chExt cx="0" cy="0"/>
        </a:xfrm>
      </p:grpSpPr>
      <p:sp>
        <p:nvSpPr>
          <p:cNvPr id="11" name="Spørgsmålstekst">
            <a:extLst>
              <a:ext uri="{FF2B5EF4-FFF2-40B4-BE49-F238E27FC236}">
                <a16:creationId xmlns:a16="http://schemas.microsoft.com/office/drawing/2014/main" id="{C33CD2DF-086E-EA18-9D47-5EB267D5E4A6}"/>
              </a:ext>
            </a:extLst>
          </p:cNvPr>
          <p:cNvSpPr txBox="1"/>
          <p:nvPr/>
        </p:nvSpPr>
        <p:spPr>
          <a:xfrm>
            <a:off x="571500" y="1985815"/>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Hvilke af disse udsagn beskriver hvorfor du godt kan lide at tilberede </a:t>
            </a:r>
            <a:r>
              <a:rPr lang="da-DK" sz="1200" b="1" dirty="0">
                <a:solidFill>
                  <a:srgbClr val="005521"/>
                </a:solidFill>
                <a:ea typeface="Calibri" panose="020F0502020204030204" pitchFamily="34" charset="0"/>
                <a:cs typeface="Times New Roman" panose="02020603050405020304" pitchFamily="18" charset="0"/>
              </a:rPr>
              <a:t>dit foretrukne stykke grisekød</a:t>
            </a: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Tern/strimler</a:t>
            </a:r>
            <a:r>
              <a:rPr kumimoji="0" lang="da-DK" sz="1200" b="1" i="0" u="none" strike="noStrike" kern="1200" cap="none" spc="0" normalizeH="0" baseline="0" noProof="0" dirty="0">
                <a:ln>
                  <a:noFill/>
                </a:ln>
                <a:solidFill>
                  <a:srgbClr val="D0001E"/>
                </a:solidFill>
                <a:effectLst/>
                <a:uLnTx/>
                <a:uFillTx/>
                <a:ea typeface="Calibri" panose="020F0502020204030204" pitchFamily="34" charset="0"/>
                <a:cs typeface="Times New Roman" panose="02020603050405020304" pitchFamily="18" charset="0"/>
              </a:rPr>
              <a:t>*</a:t>
            </a:r>
          </a:p>
        </p:txBody>
      </p:sp>
      <p:sp>
        <p:nvSpPr>
          <p:cNvPr id="3" name="Base">
            <a:extLst>
              <a:ext uri="{FF2B5EF4-FFF2-40B4-BE49-F238E27FC236}">
                <a16:creationId xmlns:a16="http://schemas.microsoft.com/office/drawing/2014/main" id="{F9A315ED-6AC7-7885-42AF-05CFC5A98D77}"/>
              </a:ext>
            </a:extLst>
          </p:cNvPr>
          <p:cNvSpPr txBox="1"/>
          <p:nvPr/>
        </p:nvSpPr>
        <p:spPr>
          <a:xfrm>
            <a:off x="485999" y="6149824"/>
            <a:ext cx="6963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a:t>
            </a:r>
          </a:p>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Base: </a:t>
            </a:r>
            <a:r>
              <a:rPr kumimoji="0" lang="da-DK" sz="800" b="0" i="0" u="none" strike="noStrike" kern="1200" cap="none" spc="0" normalizeH="0" baseline="0" noProof="0" dirty="0">
                <a:ln>
                  <a:noFill/>
                </a:ln>
                <a:solidFill>
                  <a:srgbClr val="D0001E"/>
                </a:solidFill>
                <a:effectLst/>
                <a:uLnTx/>
                <a:uFillTx/>
                <a:ea typeface="+mn-ea"/>
                <a:cs typeface="+mn-cs"/>
              </a:rPr>
              <a:t>49</a:t>
            </a:r>
            <a:r>
              <a:rPr kumimoji="0" lang="da-DK" sz="800" b="0" i="0" u="none" strike="noStrike" kern="1200" cap="none" spc="0" normalizeH="0" baseline="0" noProof="0" dirty="0">
                <a:ln>
                  <a:noFill/>
                </a:ln>
                <a:solidFill>
                  <a:srgbClr val="32322D"/>
                </a:solidFill>
                <a:effectLst/>
                <a:uLnTx/>
                <a:uFillTx/>
                <a:ea typeface="+mn-ea"/>
                <a:cs typeface="+mn-cs"/>
              </a:rPr>
              <a:t> </a:t>
            </a:r>
            <a:r>
              <a:rPr lang="da-DK" sz="800" dirty="0">
                <a:solidFill>
                  <a:srgbClr val="32322D"/>
                </a:solidFill>
              </a:rPr>
              <a:t>(laver mad minimum én dag om ugen, spiser kød og har angivet Tern/strimler som den type grisekød, de bedst kan lide at tilberede) </a:t>
            </a:r>
            <a:r>
              <a:rPr lang="da-DK" sz="800" dirty="0">
                <a:solidFill>
                  <a:srgbClr val="D0001E"/>
                </a:solidFill>
              </a:rPr>
              <a:t>*</a:t>
            </a:r>
            <a:r>
              <a:rPr kumimoji="0" lang="da-DK" sz="800" b="0" i="0" u="none" strike="noStrike" kern="1200" cap="none" spc="0" normalizeH="0" baseline="0" noProof="0" dirty="0">
                <a:ln>
                  <a:noFill/>
                </a:ln>
                <a:solidFill>
                  <a:srgbClr val="D0001E"/>
                </a:solidFill>
                <a:effectLst/>
                <a:uLnTx/>
                <a:uFillTx/>
                <a:ea typeface="+mn-ea"/>
                <a:cs typeface="+mn-cs"/>
              </a:rPr>
              <a:t>OBS: LAV BASE</a:t>
            </a:r>
          </a:p>
        </p:txBody>
      </p:sp>
      <p:graphicFrame>
        <p:nvGraphicFramePr>
          <p:cNvPr id="6" name="Diagram1">
            <a:extLst>
              <a:ext uri="{FF2B5EF4-FFF2-40B4-BE49-F238E27FC236}">
                <a16:creationId xmlns:a16="http://schemas.microsoft.com/office/drawing/2014/main" id="{FA248146-E3C4-D1CD-F94E-070171E4AD36}"/>
              </a:ext>
            </a:extLst>
          </p:cNvPr>
          <p:cNvGraphicFramePr/>
          <p:nvPr>
            <p:extLst>
              <p:ext uri="{D42A27DB-BD31-4B8C-83A1-F6EECF244321}">
                <p14:modId xmlns:p14="http://schemas.microsoft.com/office/powerpoint/2010/main" val="3050740148"/>
              </p:ext>
            </p:extLst>
          </p:nvPr>
        </p:nvGraphicFramePr>
        <p:xfrm>
          <a:off x="485999" y="2276476"/>
          <a:ext cx="11706001" cy="4035114"/>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descr="Et billede, der indeholder Font/skrifttype, Grafik, skærmbillede, tekst&#10;&#10;Automatisk genereret beskrivelse">
            <a:extLst>
              <a:ext uri="{FF2B5EF4-FFF2-40B4-BE49-F238E27FC236}">
                <a16:creationId xmlns:a16="http://schemas.microsoft.com/office/drawing/2014/main" id="{D4D2B2B1-9211-E040-84D3-08DC18CD0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itel 4">
            <a:extLst>
              <a:ext uri="{FF2B5EF4-FFF2-40B4-BE49-F238E27FC236}">
                <a16:creationId xmlns:a16="http://schemas.microsoft.com/office/drawing/2014/main" id="{50756697-1A80-770C-065E-7DE1D12AD120}"/>
              </a:ext>
            </a:extLst>
          </p:cNvPr>
          <p:cNvSpPr>
            <a:spLocks noGrp="1"/>
          </p:cNvSpPr>
          <p:nvPr>
            <p:ph type="title"/>
          </p:nvPr>
        </p:nvSpPr>
        <p:spPr>
          <a:xfrm>
            <a:off x="571500" y="836613"/>
            <a:ext cx="11049000" cy="1046162"/>
          </a:xfrm>
        </p:spPr>
        <p:txBody>
          <a:bodyPr/>
          <a:lstStyle/>
          <a:p>
            <a:r>
              <a:rPr lang="da-DK" sz="2400" b="1" dirty="0"/>
              <a:t>Årsager til at man godt kan lide at forberede sit foretrukne stykke grisekød: </a:t>
            </a:r>
            <a:r>
              <a:rPr lang="da-DK" sz="2400" b="1" dirty="0">
                <a:solidFill>
                  <a:schemeClr val="accent2"/>
                </a:solidFill>
              </a:rPr>
              <a:t>Tern/strimler</a:t>
            </a:r>
            <a:r>
              <a:rPr lang="da-DK" sz="2400" b="1" dirty="0">
                <a:solidFill>
                  <a:srgbClr val="D0001E"/>
                </a:solidFill>
              </a:rPr>
              <a:t>*</a:t>
            </a:r>
            <a:br>
              <a:rPr lang="da-DK" sz="2400" dirty="0"/>
            </a:br>
            <a:endParaRPr lang="da-DK" sz="2400" dirty="0"/>
          </a:p>
        </p:txBody>
      </p:sp>
    </p:spTree>
    <p:extLst>
      <p:ext uri="{BB962C8B-B14F-4D97-AF65-F5344CB8AC3E}">
        <p14:creationId xmlns:p14="http://schemas.microsoft.com/office/powerpoint/2010/main" val="910142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ørgsmålstekst">
            <a:extLst>
              <a:ext uri="{FF2B5EF4-FFF2-40B4-BE49-F238E27FC236}">
                <a16:creationId xmlns:a16="http://schemas.microsoft.com/office/drawing/2014/main" id="{F2CD9A1B-8D2A-E8BF-87F2-E0026E32B4D8}"/>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Oksekød</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466"/>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a:t>
            </a:r>
            <a:r>
              <a:rPr lang="da-DK" sz="800" dirty="0">
                <a:solidFill>
                  <a:srgbClr val="32322D"/>
                </a:solidFill>
              </a:rPr>
              <a:t>1007</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1419911916"/>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Billede 4" descr="Et billede, der indeholder Font/skrifttype, Grafik, skærmbillede, tekst&#10;&#10;Automatisk genereret beskrivelse">
            <a:extLst>
              <a:ext uri="{FF2B5EF4-FFF2-40B4-BE49-F238E27FC236}">
                <a16:creationId xmlns:a16="http://schemas.microsoft.com/office/drawing/2014/main" id="{C83B896C-27D4-D693-39F2-3FCEE7388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itel 7">
            <a:extLst>
              <a:ext uri="{FF2B5EF4-FFF2-40B4-BE49-F238E27FC236}">
                <a16:creationId xmlns:a16="http://schemas.microsoft.com/office/drawing/2014/main" id="{6948C867-933A-3BEF-E9D2-54179FC061FB}"/>
              </a:ext>
            </a:extLst>
          </p:cNvPr>
          <p:cNvSpPr>
            <a:spLocks noGrp="1"/>
          </p:cNvSpPr>
          <p:nvPr>
            <p:ph type="title"/>
          </p:nvPr>
        </p:nvSpPr>
        <p:spPr/>
        <p:txBody>
          <a:bodyPr/>
          <a:lstStyle/>
          <a:p>
            <a:r>
              <a:rPr lang="da-DK" sz="2400" dirty="0"/>
              <a:t>Deltagernes vurdering af klimabelastning: </a:t>
            </a:r>
            <a:r>
              <a:rPr lang="da-DK" sz="2400" dirty="0">
                <a:solidFill>
                  <a:schemeClr val="accent2"/>
                </a:solidFill>
              </a:rPr>
              <a:t>Oksekød</a:t>
            </a:r>
          </a:p>
        </p:txBody>
      </p:sp>
    </p:spTree>
    <p:extLst>
      <p:ext uri="{BB962C8B-B14F-4D97-AF65-F5344CB8AC3E}">
        <p14:creationId xmlns:p14="http://schemas.microsoft.com/office/powerpoint/2010/main" val="3496777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2724076241"/>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pørgsmålstekst">
            <a:extLst>
              <a:ext uri="{FF2B5EF4-FFF2-40B4-BE49-F238E27FC236}">
                <a16:creationId xmlns:a16="http://schemas.microsoft.com/office/drawing/2014/main" id="{049B8A8A-1360-5474-027D-9789BC5F83CC}"/>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Dernæst på det, du mener, har det næst højeste klimaaftryk osv.</a:t>
            </a:r>
            <a:r>
              <a:rPr lang="da-DK" sz="1200" b="1" dirty="0">
                <a:solidFill>
                  <a:srgbClr val="005521"/>
                </a:solidFill>
                <a:ea typeface="Calibri" panose="020F0502020204030204" pitchFamily="34" charset="0"/>
                <a:cs typeface="Times New Roman" panose="02020603050405020304" pitchFamily="18" charset="0"/>
              </a:rPr>
              <a:t>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Kalvekød</a:t>
            </a:r>
          </a:p>
        </p:txBody>
      </p:sp>
      <p:sp>
        <p:nvSpPr>
          <p:cNvPr id="5" name="Base">
            <a:extLst>
              <a:ext uri="{FF2B5EF4-FFF2-40B4-BE49-F238E27FC236}">
                <a16:creationId xmlns:a16="http://schemas.microsoft.com/office/drawing/2014/main" id="{3DAD23FF-3B57-5F61-D043-0EB3F7081B44}"/>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71E0F4F9-12D5-0CBA-5F4D-67257ADE6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0" name="Titel 7">
            <a:extLst>
              <a:ext uri="{FF2B5EF4-FFF2-40B4-BE49-F238E27FC236}">
                <a16:creationId xmlns:a16="http://schemas.microsoft.com/office/drawing/2014/main" id="{A6A4E269-4B2F-40EA-BA92-408FDDEE336E}"/>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Kalvekød</a:t>
            </a:r>
          </a:p>
        </p:txBody>
      </p:sp>
    </p:spTree>
    <p:extLst>
      <p:ext uri="{BB962C8B-B14F-4D97-AF65-F5344CB8AC3E}">
        <p14:creationId xmlns:p14="http://schemas.microsoft.com/office/powerpoint/2010/main" val="3910316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4094692731"/>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Spørgsmålstekst">
            <a:extLst>
              <a:ext uri="{FF2B5EF4-FFF2-40B4-BE49-F238E27FC236}">
                <a16:creationId xmlns:a16="http://schemas.microsoft.com/office/drawing/2014/main" id="{B2CF9FE2-9BFC-9318-1A08-D478E4CDA381}"/>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Grisekød</a:t>
            </a:r>
          </a:p>
        </p:txBody>
      </p:sp>
      <p:sp>
        <p:nvSpPr>
          <p:cNvPr id="5" name="Base">
            <a:extLst>
              <a:ext uri="{FF2B5EF4-FFF2-40B4-BE49-F238E27FC236}">
                <a16:creationId xmlns:a16="http://schemas.microsoft.com/office/drawing/2014/main" id="{D7446ECD-E3DE-304E-F63A-19CEB257544E}"/>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pic>
        <p:nvPicPr>
          <p:cNvPr id="6" name="Billede 5" descr="Et billede, der indeholder Font/skrifttype, Grafik, skærmbillede, tekst&#10;&#10;Automatisk genereret beskrivelse">
            <a:extLst>
              <a:ext uri="{FF2B5EF4-FFF2-40B4-BE49-F238E27FC236}">
                <a16:creationId xmlns:a16="http://schemas.microsoft.com/office/drawing/2014/main" id="{9A3289E1-81B9-D244-E0E3-80B81FC40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9" name="Titel 7">
            <a:extLst>
              <a:ext uri="{FF2B5EF4-FFF2-40B4-BE49-F238E27FC236}">
                <a16:creationId xmlns:a16="http://schemas.microsoft.com/office/drawing/2014/main" id="{534D9A97-F93E-36C7-E66E-4C3630801CC8}"/>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Grisekød</a:t>
            </a:r>
          </a:p>
        </p:txBody>
      </p:sp>
    </p:spTree>
    <p:extLst>
      <p:ext uri="{BB962C8B-B14F-4D97-AF65-F5344CB8AC3E}">
        <p14:creationId xmlns:p14="http://schemas.microsoft.com/office/powerpoint/2010/main" val="3722700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512869061"/>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Spørgsmålstekst">
            <a:extLst>
              <a:ext uri="{FF2B5EF4-FFF2-40B4-BE49-F238E27FC236}">
                <a16:creationId xmlns:a16="http://schemas.microsoft.com/office/drawing/2014/main" id="{096504E8-5535-1F86-51AE-532B0CD842C0}"/>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Lam</a:t>
            </a:r>
          </a:p>
        </p:txBody>
      </p:sp>
      <p:sp>
        <p:nvSpPr>
          <p:cNvPr id="6" name="Base">
            <a:extLst>
              <a:ext uri="{FF2B5EF4-FFF2-40B4-BE49-F238E27FC236}">
                <a16:creationId xmlns:a16="http://schemas.microsoft.com/office/drawing/2014/main" id="{40CDB187-BEFB-2636-9387-A26A29D0B340}"/>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851294FC-0065-31CA-07DD-C695422FE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0" name="Titel 7">
            <a:extLst>
              <a:ext uri="{FF2B5EF4-FFF2-40B4-BE49-F238E27FC236}">
                <a16:creationId xmlns:a16="http://schemas.microsoft.com/office/drawing/2014/main" id="{03F39C72-6B69-5175-1A1D-E79222DEC816}"/>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Lam</a:t>
            </a:r>
          </a:p>
        </p:txBody>
      </p:sp>
    </p:spTree>
    <p:extLst>
      <p:ext uri="{BB962C8B-B14F-4D97-AF65-F5344CB8AC3E}">
        <p14:creationId xmlns:p14="http://schemas.microsoft.com/office/powerpoint/2010/main" val="2416451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940748774"/>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pørgsmålstekst">
            <a:extLst>
              <a:ext uri="{FF2B5EF4-FFF2-40B4-BE49-F238E27FC236}">
                <a16:creationId xmlns:a16="http://schemas.microsoft.com/office/drawing/2014/main" id="{81C08EFC-5360-ACDB-F954-57121C1BCA3F}"/>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Kylling</a:t>
            </a:r>
          </a:p>
        </p:txBody>
      </p:sp>
      <p:sp>
        <p:nvSpPr>
          <p:cNvPr id="6" name="Base">
            <a:extLst>
              <a:ext uri="{FF2B5EF4-FFF2-40B4-BE49-F238E27FC236}">
                <a16:creationId xmlns:a16="http://schemas.microsoft.com/office/drawing/2014/main" id="{A276D9D2-C246-6B14-7FFC-3AA8ED0AEB32}"/>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2C83FEA1-F558-2E8D-59DD-B007ABA1F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0" name="Titel 7">
            <a:extLst>
              <a:ext uri="{FF2B5EF4-FFF2-40B4-BE49-F238E27FC236}">
                <a16:creationId xmlns:a16="http://schemas.microsoft.com/office/drawing/2014/main" id="{A95B29D9-3153-7828-E920-776E59D0CFDA}"/>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Kylling</a:t>
            </a:r>
          </a:p>
        </p:txBody>
      </p:sp>
    </p:spTree>
    <p:extLst>
      <p:ext uri="{BB962C8B-B14F-4D97-AF65-F5344CB8AC3E}">
        <p14:creationId xmlns:p14="http://schemas.microsoft.com/office/powerpoint/2010/main" val="3292321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1798404425"/>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pørgsmålstekst">
            <a:extLst>
              <a:ext uri="{FF2B5EF4-FFF2-40B4-BE49-F238E27FC236}">
                <a16:creationId xmlns:a16="http://schemas.microsoft.com/office/drawing/2014/main" id="{38674F9C-B50B-1368-60A1-F6B2AE8FFDF0}"/>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Fisk</a:t>
            </a:r>
          </a:p>
        </p:txBody>
      </p:sp>
      <p:sp>
        <p:nvSpPr>
          <p:cNvPr id="6" name="Base">
            <a:extLst>
              <a:ext uri="{FF2B5EF4-FFF2-40B4-BE49-F238E27FC236}">
                <a16:creationId xmlns:a16="http://schemas.microsoft.com/office/drawing/2014/main" id="{2C5B8AA4-684A-0BA9-68B9-5ED5104800DC}"/>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125EA3BA-E855-C233-459E-58EEA3D0B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0" name="Titel 7">
            <a:extLst>
              <a:ext uri="{FF2B5EF4-FFF2-40B4-BE49-F238E27FC236}">
                <a16:creationId xmlns:a16="http://schemas.microsoft.com/office/drawing/2014/main" id="{0136CEAF-E135-A7EA-5E51-B93B6BC10532}"/>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Fisk</a:t>
            </a:r>
          </a:p>
        </p:txBody>
      </p:sp>
    </p:spTree>
    <p:extLst>
      <p:ext uri="{BB962C8B-B14F-4D97-AF65-F5344CB8AC3E}">
        <p14:creationId xmlns:p14="http://schemas.microsoft.com/office/powerpoint/2010/main" val="4286492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831713325"/>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pørgsmålstekst">
            <a:extLst>
              <a:ext uri="{FF2B5EF4-FFF2-40B4-BE49-F238E27FC236}">
                <a16:creationId xmlns:a16="http://schemas.microsoft.com/office/drawing/2014/main" id="{16D06C3D-10FB-ABFA-D2D8-849DC729E402}"/>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Skaldyr</a:t>
            </a:r>
          </a:p>
        </p:txBody>
      </p:sp>
      <p:sp>
        <p:nvSpPr>
          <p:cNvPr id="6" name="Base">
            <a:extLst>
              <a:ext uri="{FF2B5EF4-FFF2-40B4-BE49-F238E27FC236}">
                <a16:creationId xmlns:a16="http://schemas.microsoft.com/office/drawing/2014/main" id="{04A42DEE-18DA-1F7F-CCCC-460FC80BEEF8}"/>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71E7EE1D-ECA8-E289-101B-854129D77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0" name="Titel 7">
            <a:extLst>
              <a:ext uri="{FF2B5EF4-FFF2-40B4-BE49-F238E27FC236}">
                <a16:creationId xmlns:a16="http://schemas.microsoft.com/office/drawing/2014/main" id="{5D3E04E8-6094-4EE2-C55B-6A83C13B6A29}"/>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Skaldyr</a:t>
            </a:r>
          </a:p>
        </p:txBody>
      </p:sp>
    </p:spTree>
    <p:extLst>
      <p:ext uri="{BB962C8B-B14F-4D97-AF65-F5344CB8AC3E}">
        <p14:creationId xmlns:p14="http://schemas.microsoft.com/office/powerpoint/2010/main" val="261239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C39D-EA3B-D3A3-9C73-98B45673CD4D}"/>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7A9C38C7-C7AD-3487-659B-3BA8FA031539}"/>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F2E063-3A4B-867E-022D-E750BECA7455}"/>
              </a:ext>
            </a:extLst>
          </p:cNvPr>
          <p:cNvSpPr>
            <a:spLocks noGrp="1"/>
          </p:cNvSpPr>
          <p:nvPr>
            <p:ph type="title"/>
          </p:nvPr>
        </p:nvSpPr>
        <p:spPr>
          <a:xfrm>
            <a:off x="571500" y="2180807"/>
            <a:ext cx="9439275" cy="1786988"/>
          </a:xfrm>
        </p:spPr>
        <p:txBody>
          <a:bodyPr/>
          <a:lstStyle/>
          <a:p>
            <a:r>
              <a:rPr lang="da-DK" sz="4800" b="1" dirty="0"/>
              <a:t>#1 </a:t>
            </a:r>
            <a:br>
              <a:rPr lang="da-DK" sz="4800" b="1" dirty="0"/>
            </a:br>
            <a:r>
              <a:rPr lang="da-DK" sz="4800" b="1" dirty="0"/>
              <a:t>Kød til aftensmad</a:t>
            </a:r>
          </a:p>
        </p:txBody>
      </p:sp>
      <p:pic>
        <p:nvPicPr>
          <p:cNvPr id="3" name="Billede 2" descr="Et billede, der indeholder Font/skrifttype, Grafik, skærmbillede, tekst&#10;&#10;Automatisk genereret beskrivelse">
            <a:extLst>
              <a:ext uri="{FF2B5EF4-FFF2-40B4-BE49-F238E27FC236}">
                <a16:creationId xmlns:a16="http://schemas.microsoft.com/office/drawing/2014/main" id="{823059CE-C906-EBE0-104F-9276022F8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4" name="Tekstfelt 3">
            <a:extLst>
              <a:ext uri="{FF2B5EF4-FFF2-40B4-BE49-F238E27FC236}">
                <a16:creationId xmlns:a16="http://schemas.microsoft.com/office/drawing/2014/main" id="{3C51AD32-D103-3C48-57FD-0159E74FF947}"/>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9" name="Graphic 7">
            <a:extLst>
              <a:ext uri="{FF2B5EF4-FFF2-40B4-BE49-F238E27FC236}">
                <a16:creationId xmlns:a16="http://schemas.microsoft.com/office/drawing/2014/main" id="{F24C7EAF-460F-52F9-D0F2-ADC21AB9ED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3061855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se">
            <a:extLst>
              <a:ext uri="{FF2B5EF4-FFF2-40B4-BE49-F238E27FC236}">
                <a16:creationId xmlns:a16="http://schemas.microsoft.com/office/drawing/2014/main" id="{0B106710-AC3D-D028-0A19-62160A39BB81}"/>
              </a:ext>
            </a:extLst>
          </p:cNvPr>
          <p:cNvSpPr txBox="1"/>
          <p:nvPr/>
        </p:nvSpPr>
        <p:spPr>
          <a:xfrm>
            <a:off x="485999" y="6263900"/>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1007</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1124888553"/>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pørgsmålstekst">
            <a:extLst>
              <a:ext uri="{FF2B5EF4-FFF2-40B4-BE49-F238E27FC236}">
                <a16:creationId xmlns:a16="http://schemas.microsoft.com/office/drawing/2014/main" id="{D97A5D79-4F32-21A1-CE39-A7FE3953EAF9}"/>
              </a:ext>
            </a:extLst>
          </p:cNvPr>
          <p:cNvSpPr txBox="1"/>
          <p:nvPr/>
        </p:nvSpPr>
        <p:spPr>
          <a:xfrm>
            <a:off x="571499" y="1786556"/>
            <a:ext cx="10918885" cy="384336"/>
          </a:xfrm>
          <a:prstGeom prst="rect">
            <a:avLst/>
          </a:prstGeom>
          <a:noFill/>
        </p:spPr>
        <p:txBody>
          <a:bodyPr wrap="square" lIns="0" tIns="0" rIns="0" bIns="0" rtlCol="0">
            <a:spAutoFit/>
          </a:bodyPr>
          <a:lstStyle/>
          <a:p>
            <a:pPr>
              <a:lnSpc>
                <a:spcPct val="107000"/>
              </a:lnSpc>
              <a:spcBef>
                <a:spcPct val="0"/>
              </a:spcBef>
              <a:spcAft>
                <a:spcPts val="800"/>
              </a:spcAft>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Angiv i rækkefølge, hvad du mener klimaaftrykket er for de forskellige kødtyper nedenfor. Du bedes først klikke på det, der har det højeste klimaaftryk, dvs. det, du mener, der belaster klimaet mest. Ranger fra højest belastning til lavest belastning: </a:t>
            </a:r>
            <a:r>
              <a:rPr kumimoji="0" lang="da-DK" sz="1200" b="1" i="0" u="none" strike="noStrike" kern="1200" cap="none" spc="0" normalizeH="0" baseline="0" noProof="0" dirty="0">
                <a:ln>
                  <a:noFill/>
                </a:ln>
                <a:solidFill>
                  <a:schemeClr val="accent2"/>
                </a:solidFill>
                <a:effectLst/>
                <a:uLnTx/>
                <a:uFillTx/>
                <a:ea typeface="Calibri" panose="020F0502020204030204" pitchFamily="34" charset="0"/>
                <a:cs typeface="Times New Roman" panose="02020603050405020304" pitchFamily="18" charset="0"/>
              </a:rPr>
              <a:t>Muslinger</a:t>
            </a:r>
          </a:p>
        </p:txBody>
      </p:sp>
      <p:pic>
        <p:nvPicPr>
          <p:cNvPr id="6" name="Billede 5" descr="Et billede, der indeholder Font/skrifttype, Grafik, skærmbillede, tekst&#10;&#10;Automatisk genereret beskrivelse">
            <a:extLst>
              <a:ext uri="{FF2B5EF4-FFF2-40B4-BE49-F238E27FC236}">
                <a16:creationId xmlns:a16="http://schemas.microsoft.com/office/drawing/2014/main" id="{9BF61B82-1CED-3AF9-0397-64B769616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10" name="Titel 7">
            <a:extLst>
              <a:ext uri="{FF2B5EF4-FFF2-40B4-BE49-F238E27FC236}">
                <a16:creationId xmlns:a16="http://schemas.microsoft.com/office/drawing/2014/main" id="{2B776F13-65FE-8406-91BE-12220D296CB7}"/>
              </a:ext>
            </a:extLst>
          </p:cNvPr>
          <p:cNvSpPr>
            <a:spLocks noGrp="1"/>
          </p:cNvSpPr>
          <p:nvPr>
            <p:ph type="title"/>
          </p:nvPr>
        </p:nvSpPr>
        <p:spPr>
          <a:xfrm>
            <a:off x="571500" y="836613"/>
            <a:ext cx="11049000" cy="1046162"/>
          </a:xfrm>
        </p:spPr>
        <p:txBody>
          <a:bodyPr/>
          <a:lstStyle/>
          <a:p>
            <a:r>
              <a:rPr lang="da-DK" sz="2400" dirty="0"/>
              <a:t>Deltagernes vurdering af klimabelastning: </a:t>
            </a:r>
            <a:r>
              <a:rPr lang="da-DK" sz="2400" dirty="0">
                <a:solidFill>
                  <a:schemeClr val="accent2"/>
                </a:solidFill>
              </a:rPr>
              <a:t>Muslinger</a:t>
            </a:r>
          </a:p>
        </p:txBody>
      </p:sp>
    </p:spTree>
    <p:extLst>
      <p:ext uri="{BB962C8B-B14F-4D97-AF65-F5344CB8AC3E}">
        <p14:creationId xmlns:p14="http://schemas.microsoft.com/office/powerpoint/2010/main" val="1367204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68A8CE57-209F-8C8F-FDC4-7417F6DFFD4D}"/>
              </a:ext>
            </a:extLst>
          </p:cNvPr>
          <p:cNvSpPr txBox="1"/>
          <p:nvPr/>
        </p:nvSpPr>
        <p:spPr>
          <a:xfrm>
            <a:off x="571500" y="2276475"/>
            <a:ext cx="5664200" cy="2031325"/>
          </a:xfrm>
          <a:prstGeom prst="rect">
            <a:avLst/>
          </a:prstGeom>
          <a:noFill/>
        </p:spPr>
        <p:txBody>
          <a:bodyPr wrap="square" lIns="0" tIns="0" rIns="0" bIns="0" rtlCol="0">
            <a:spAutoFit/>
          </a:bodyPr>
          <a:lstStyle/>
          <a:p>
            <a:r>
              <a:rPr lang="da-DK" sz="1200" b="1" dirty="0">
                <a:solidFill>
                  <a:schemeClr val="accent1"/>
                </a:solidFill>
              </a:rPr>
              <a:t>Ernæring &amp; Forbrugeranalyser</a:t>
            </a:r>
          </a:p>
          <a:p>
            <a:r>
              <a:rPr lang="da-DK" sz="1200" dirty="0">
                <a:solidFill>
                  <a:schemeClr val="accent1"/>
                </a:solidFill>
              </a:rPr>
              <a:t>Line Munk Damsgaard</a:t>
            </a:r>
          </a:p>
          <a:p>
            <a:r>
              <a:rPr lang="da-DK" sz="1200" dirty="0">
                <a:solidFill>
                  <a:schemeClr val="accent1"/>
                </a:solidFill>
              </a:rPr>
              <a:t>Afdelingsleder</a:t>
            </a:r>
          </a:p>
          <a:p>
            <a:endParaRPr lang="da-DK" sz="1200" dirty="0">
              <a:solidFill>
                <a:schemeClr val="accent1"/>
              </a:solidFill>
            </a:endParaRPr>
          </a:p>
          <a:p>
            <a:r>
              <a:rPr lang="da-DK" sz="1200" b="1" dirty="0">
                <a:solidFill>
                  <a:schemeClr val="accent1"/>
                </a:solidFill>
              </a:rPr>
              <a:t>Projektleder for projektet ”Grisekød i en bæredygtig kost”</a:t>
            </a:r>
          </a:p>
          <a:p>
            <a:r>
              <a:rPr lang="da-DK" sz="1200" dirty="0">
                <a:solidFill>
                  <a:schemeClr val="accent1"/>
                </a:solidFill>
              </a:rPr>
              <a:t>Puk Maia Holm-Søndergaard </a:t>
            </a:r>
          </a:p>
          <a:p>
            <a:r>
              <a:rPr lang="da-DK" sz="1200" dirty="0">
                <a:solidFill>
                  <a:schemeClr val="accent1"/>
                </a:solidFill>
              </a:rPr>
              <a:t>Chefkonsulent, Ernæring, Sundhed &amp; Måltider</a:t>
            </a:r>
          </a:p>
          <a:p>
            <a:endParaRPr lang="da-DK" sz="1200" dirty="0">
              <a:solidFill>
                <a:schemeClr val="accent1"/>
              </a:solidFill>
            </a:endParaRPr>
          </a:p>
          <a:p>
            <a:r>
              <a:rPr lang="da-DK" sz="1200" b="1" dirty="0">
                <a:solidFill>
                  <a:schemeClr val="accent1"/>
                </a:solidFill>
              </a:rPr>
              <a:t>Ansvarlig for undersøgelsen</a:t>
            </a:r>
          </a:p>
          <a:p>
            <a:r>
              <a:rPr lang="da-DK" sz="1200" dirty="0">
                <a:solidFill>
                  <a:schemeClr val="accent1"/>
                </a:solidFill>
              </a:rPr>
              <a:t>Nina Preus</a:t>
            </a:r>
          </a:p>
          <a:p>
            <a:r>
              <a:rPr lang="da-DK" sz="1200" dirty="0">
                <a:solidFill>
                  <a:schemeClr val="accent1"/>
                </a:solidFill>
              </a:rPr>
              <a:t>Chefkonsulent, forbrugersociolog</a:t>
            </a:r>
          </a:p>
        </p:txBody>
      </p:sp>
      <p:pic>
        <p:nvPicPr>
          <p:cNvPr id="4" name="Billede 3" descr="Et billede, der indeholder Font/skrifttype, Grafik, skærmbillede, tekst&#10;&#10;Automatisk genereret beskrivelse">
            <a:extLst>
              <a:ext uri="{FF2B5EF4-FFF2-40B4-BE49-F238E27FC236}">
                <a16:creationId xmlns:a16="http://schemas.microsoft.com/office/drawing/2014/main" id="{1009B0D3-085B-2E22-3B60-178BCCE4E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2" name="Rektangel 1">
            <a:extLst>
              <a:ext uri="{FF2B5EF4-FFF2-40B4-BE49-F238E27FC236}">
                <a16:creationId xmlns:a16="http://schemas.microsoft.com/office/drawing/2014/main" id="{1D4D81F2-5835-E69F-7254-7092A43EFB51}"/>
              </a:ext>
            </a:extLst>
          </p:cNvPr>
          <p:cNvSpPr/>
          <p:nvPr/>
        </p:nvSpPr>
        <p:spPr>
          <a:xfrm>
            <a:off x="0" y="5980386"/>
            <a:ext cx="12192000" cy="877614"/>
          </a:xfrm>
          <a:prstGeom prst="rect">
            <a:avLst/>
          </a:prstGeom>
          <a:solidFill>
            <a:srgbClr val="C9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descr="Et billede, der indeholder Font/skrifttype, Grafik, skærmbillede, tekst&#10;&#10;Automatisk genereret beskrivelse">
            <a:extLst>
              <a:ext uri="{FF2B5EF4-FFF2-40B4-BE49-F238E27FC236}">
                <a16:creationId xmlns:a16="http://schemas.microsoft.com/office/drawing/2014/main" id="{9C82B72F-5082-C143-FBB3-CF9C098AB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6" name="Tekstfelt 5">
            <a:extLst>
              <a:ext uri="{FF2B5EF4-FFF2-40B4-BE49-F238E27FC236}">
                <a16:creationId xmlns:a16="http://schemas.microsoft.com/office/drawing/2014/main" id="{E1E9C153-0F33-31B0-F704-8590C0483318}"/>
              </a:ext>
            </a:extLst>
          </p:cNvPr>
          <p:cNvSpPr txBox="1"/>
          <p:nvPr/>
        </p:nvSpPr>
        <p:spPr>
          <a:xfrm>
            <a:off x="482869" y="6200453"/>
            <a:ext cx="2547991" cy="307777"/>
          </a:xfrm>
          <a:prstGeom prst="rect">
            <a:avLst/>
          </a:prstGeom>
          <a:noFill/>
        </p:spPr>
        <p:txBody>
          <a:bodyPr wrap="square" rtlCol="0">
            <a:spAutoFit/>
          </a:bodyPr>
          <a:lstStyle/>
          <a:p>
            <a:r>
              <a:rPr lang="da-DK" sz="1400" b="1" dirty="0">
                <a:solidFill>
                  <a:schemeClr val="accent1"/>
                </a:solidFill>
              </a:rPr>
              <a:t>Landbrug &amp; Fødevarer</a:t>
            </a:r>
          </a:p>
        </p:txBody>
      </p:sp>
      <p:pic>
        <p:nvPicPr>
          <p:cNvPr id="7" name="Graphic 7">
            <a:extLst>
              <a:ext uri="{FF2B5EF4-FFF2-40B4-BE49-F238E27FC236}">
                <a16:creationId xmlns:a16="http://schemas.microsoft.com/office/drawing/2014/main" id="{E9CD9C43-CA95-E6AF-BC44-0B0A35BD19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57421" y="5991228"/>
            <a:ext cx="763019" cy="433784"/>
          </a:xfrm>
          <a:prstGeom prst="rect">
            <a:avLst/>
          </a:prstGeom>
        </p:spPr>
      </p:pic>
    </p:spTree>
    <p:extLst>
      <p:ext uri="{BB962C8B-B14F-4D97-AF65-F5344CB8AC3E}">
        <p14:creationId xmlns:p14="http://schemas.microsoft.com/office/powerpoint/2010/main" val="334941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p:txBody>
          <a:bodyPr/>
          <a:lstStyle/>
          <a:p>
            <a:r>
              <a:rPr lang="da-DK" sz="2400" b="1" dirty="0"/>
              <a:t>92 pct. står for madlavningen derhjemme minimum én dag om ugen. </a:t>
            </a:r>
            <a:br>
              <a:rPr lang="da-DK" sz="2400" b="1" dirty="0"/>
            </a:br>
            <a:r>
              <a:rPr lang="da-DK" sz="2400" b="1" dirty="0"/>
              <a:t>70 pct. tilbereder aftensmad i hjemmet mindst halvdelen af ugens dage</a:t>
            </a:r>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80000"/>
            <a:ext cx="9586488" cy="186718"/>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mange gange i løbet af en typisk uge står du for at tilberede aftensmaden hjemme hos dig/jer?</a:t>
            </a: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1800</a:t>
            </a: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775992856"/>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Venstre klammeparentes 3">
            <a:extLst>
              <a:ext uri="{FF2B5EF4-FFF2-40B4-BE49-F238E27FC236}">
                <a16:creationId xmlns:a16="http://schemas.microsoft.com/office/drawing/2014/main" id="{C3640FCF-8D2A-2715-CE14-86665ED1C9A8}"/>
              </a:ext>
            </a:extLst>
          </p:cNvPr>
          <p:cNvSpPr/>
          <p:nvPr/>
        </p:nvSpPr>
        <p:spPr>
          <a:xfrm rot="5400000">
            <a:off x="7189602" y="395551"/>
            <a:ext cx="275635" cy="7175254"/>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5" name="Tekstfelt 12">
            <a:extLst>
              <a:ext uri="{FF2B5EF4-FFF2-40B4-BE49-F238E27FC236}">
                <a16:creationId xmlns:a16="http://schemas.microsoft.com/office/drawing/2014/main" id="{53534408-7B95-2E13-6BB3-9EC8AC81CA5E}"/>
              </a:ext>
            </a:extLst>
          </p:cNvPr>
          <p:cNvSpPr txBox="1"/>
          <p:nvPr/>
        </p:nvSpPr>
        <p:spPr>
          <a:xfrm>
            <a:off x="5843286" y="3228989"/>
            <a:ext cx="294939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lang="en-US" sz="1200" b="0" i="0" u="none" strike="noStrike" kern="1200" spc="0" baseline="0" dirty="0">
                <a:solidFill>
                  <a:srgbClr val="32322D"/>
                </a:solidFill>
                <a:latin typeface="+mn-lt"/>
                <a:ea typeface="+mn-ea"/>
                <a:cs typeface="+mn-cs"/>
              </a:defRPr>
            </a:pPr>
            <a:r>
              <a:rPr lang="da-DK" dirty="0">
                <a:solidFill>
                  <a:schemeClr val="tx2"/>
                </a:solidFill>
              </a:rPr>
              <a:t>Målgruppen for den del af undersøgelsen, der handler om tilberedning af kød</a:t>
            </a:r>
          </a:p>
        </p:txBody>
      </p:sp>
      <p:pic>
        <p:nvPicPr>
          <p:cNvPr id="7" name="Billede 6" descr="Et billede, der indeholder Font/skrifttype, Grafik, skærmbillede, tekst&#10;&#10;Automatisk genereret beskrivelse">
            <a:extLst>
              <a:ext uri="{FF2B5EF4-FFF2-40B4-BE49-F238E27FC236}">
                <a16:creationId xmlns:a16="http://schemas.microsoft.com/office/drawing/2014/main" id="{76D3B683-302A-FC8E-6544-2F59EDDDA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
        <p:nvSpPr>
          <p:cNvPr id="8" name="Tekstfelt 5">
            <a:extLst>
              <a:ext uri="{FF2B5EF4-FFF2-40B4-BE49-F238E27FC236}">
                <a16:creationId xmlns:a16="http://schemas.microsoft.com/office/drawing/2014/main" id="{56CCA7AB-EAB6-907F-64AA-5B9502D8411C}"/>
              </a:ext>
            </a:extLst>
          </p:cNvPr>
          <p:cNvSpPr txBox="1"/>
          <p:nvPr/>
        </p:nvSpPr>
        <p:spPr>
          <a:xfrm>
            <a:off x="6980095" y="2843934"/>
            <a:ext cx="863743"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a-DK" sz="2000" dirty="0">
                <a:solidFill>
                  <a:schemeClr val="tx2"/>
                </a:solidFill>
                <a:latin typeface="+mj-lt"/>
              </a:rPr>
              <a:t>92%</a:t>
            </a:r>
          </a:p>
        </p:txBody>
      </p:sp>
    </p:spTree>
    <p:extLst>
      <p:ext uri="{BB962C8B-B14F-4D97-AF65-F5344CB8AC3E}">
        <p14:creationId xmlns:p14="http://schemas.microsoft.com/office/powerpoint/2010/main" val="363671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a:xfrm>
            <a:off x="571500" y="836613"/>
            <a:ext cx="10525991" cy="1046440"/>
          </a:xfrm>
        </p:spPr>
        <p:txBody>
          <a:bodyPr/>
          <a:lstStyle/>
          <a:p>
            <a:r>
              <a:rPr lang="da-DK" sz="2400" b="1" dirty="0"/>
              <a:t>De fleste, der laver mad, mener selv, at de er enten rimeligt eller rigtig gode til at lave mad</a:t>
            </a:r>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90274"/>
            <a:ext cx="9586488" cy="384336"/>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Hvis du selv skal vurdere, hvor god du er til at lave mad, hvor god vil du da mene, du selv er?</a:t>
            </a:r>
            <a:br>
              <a:rPr lang="da-DK" sz="1200" b="1" dirty="0">
                <a:solidFill>
                  <a:srgbClr val="005521"/>
                </a:solidFill>
                <a:ea typeface="Calibri" panose="020F0502020204030204" pitchFamily="34" charset="0"/>
                <a:cs typeface="Times New Roman" panose="02020603050405020304" pitchFamily="18" charset="0"/>
              </a:rPr>
            </a:br>
            <a:r>
              <a:rPr lang="da-DK" sz="1200" i="1" dirty="0">
                <a:solidFill>
                  <a:srgbClr val="005521"/>
                </a:solidFill>
                <a:ea typeface="Calibri" panose="020F0502020204030204" pitchFamily="34" charset="0"/>
                <a:cs typeface="Times New Roman" panose="02020603050405020304" pitchFamily="18" charset="0"/>
              </a:rPr>
              <a:t>OBS: Spørgsmål om madlavning og kød i aftensmaden stilles kun til dem, der laver mad minimum én dag om ugen</a:t>
            </a:r>
            <a:endParaRPr kumimoji="0" lang="da-DK" sz="1200" i="1"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1657</a:t>
            </a:r>
            <a:r>
              <a:rPr lang="da-DK" sz="800" dirty="0">
                <a:solidFill>
                  <a:srgbClr val="32322D"/>
                </a:solidFill>
              </a:rPr>
              <a:t> (laver mad minimum én dag om ugen)</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3693913448"/>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12">
            <a:extLst>
              <a:ext uri="{FF2B5EF4-FFF2-40B4-BE49-F238E27FC236}">
                <a16:creationId xmlns:a16="http://schemas.microsoft.com/office/drawing/2014/main" id="{5E4BC0F2-50D3-9EDB-F42F-6BE2D341B539}"/>
              </a:ext>
            </a:extLst>
          </p:cNvPr>
          <p:cNvSpPr txBox="1"/>
          <p:nvPr/>
        </p:nvSpPr>
        <p:spPr>
          <a:xfrm>
            <a:off x="2179638" y="2967335"/>
            <a:ext cx="334166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lang="en-US" sz="1200" b="0" i="0" u="none" strike="noStrike" kern="1200" spc="0" baseline="0" dirty="0">
                <a:solidFill>
                  <a:srgbClr val="32322D"/>
                </a:solidFill>
                <a:latin typeface="+mn-lt"/>
                <a:ea typeface="+mn-ea"/>
                <a:cs typeface="+mn-cs"/>
              </a:defRPr>
            </a:pPr>
            <a:r>
              <a:rPr lang="da-DK" dirty="0">
                <a:solidFill>
                  <a:schemeClr val="tx2"/>
                </a:solidFill>
              </a:rPr>
              <a:t>der laver mad min. én dag om ugen vurderer selv, at de er gode til at lave mad i en vis grad</a:t>
            </a:r>
          </a:p>
        </p:txBody>
      </p:sp>
      <p:sp>
        <p:nvSpPr>
          <p:cNvPr id="4" name="Tekstfelt 3">
            <a:extLst>
              <a:ext uri="{FF2B5EF4-FFF2-40B4-BE49-F238E27FC236}">
                <a16:creationId xmlns:a16="http://schemas.microsoft.com/office/drawing/2014/main" id="{10265DB7-DF1B-B105-0C96-7396CB6F74FA}"/>
              </a:ext>
            </a:extLst>
          </p:cNvPr>
          <p:cNvSpPr txBox="1"/>
          <p:nvPr/>
        </p:nvSpPr>
        <p:spPr>
          <a:xfrm>
            <a:off x="3362149" y="2681557"/>
            <a:ext cx="801384" cy="369332"/>
          </a:xfrm>
          <a:prstGeom prst="rect">
            <a:avLst/>
          </a:prstGeom>
          <a:noFill/>
        </p:spPr>
        <p:txBody>
          <a:bodyPr wrap="square" rtlCol="0">
            <a:spAutoFit/>
          </a:bodyPr>
          <a:lstStyle/>
          <a:p>
            <a:pPr algn="ctr"/>
            <a:r>
              <a:rPr lang="da-DK" dirty="0">
                <a:solidFill>
                  <a:schemeClr val="accent1"/>
                </a:solidFill>
                <a:latin typeface="+mj-lt"/>
              </a:rPr>
              <a:t>86%</a:t>
            </a:r>
          </a:p>
        </p:txBody>
      </p:sp>
      <p:pic>
        <p:nvPicPr>
          <p:cNvPr id="8" name="Billede 7" descr="Et billede, der indeholder Font/skrifttype, Grafik, skærmbillede, tekst&#10;&#10;Automatisk genereret beskrivelse">
            <a:extLst>
              <a:ext uri="{FF2B5EF4-FFF2-40B4-BE49-F238E27FC236}">
                <a16:creationId xmlns:a16="http://schemas.microsoft.com/office/drawing/2014/main" id="{22D32259-2AA2-F473-DE5F-EDBA889D0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352915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D81D2119-0F8F-E519-2663-4289CE562645}"/>
              </a:ext>
            </a:extLst>
          </p:cNvPr>
          <p:cNvSpPr>
            <a:spLocks noGrp="1"/>
          </p:cNvSpPr>
          <p:nvPr>
            <p:ph type="title"/>
          </p:nvPr>
        </p:nvSpPr>
        <p:spPr/>
        <p:txBody>
          <a:bodyPr/>
          <a:lstStyle/>
          <a:p>
            <a:r>
              <a:rPr lang="da-DK" sz="2400" b="1" dirty="0"/>
              <a:t>Blandt dem, der laver mad, er kødet en del af aftensmaden de fleste af ugens dage. Hver tredje spiser kød til aftensmad hver dag. </a:t>
            </a:r>
            <a:r>
              <a:rPr lang="da-DK" sz="2400" dirty="0">
                <a:solidFill>
                  <a:schemeClr val="accent2"/>
                </a:solidFill>
              </a:rPr>
              <a:t>42 % af mændene og 31 % af kvinderne spiser kød til aftensmad alle ugens dage</a:t>
            </a:r>
          </a:p>
        </p:txBody>
      </p:sp>
      <p:sp>
        <p:nvSpPr>
          <p:cNvPr id="11" name="Spørgsmålstekst">
            <a:extLst>
              <a:ext uri="{FF2B5EF4-FFF2-40B4-BE49-F238E27FC236}">
                <a16:creationId xmlns:a16="http://schemas.microsoft.com/office/drawing/2014/main" id="{F2CD9A1B-8D2A-E8BF-87F2-E0026E32B4D8}"/>
              </a:ext>
            </a:extLst>
          </p:cNvPr>
          <p:cNvSpPr txBox="1"/>
          <p:nvPr/>
        </p:nvSpPr>
        <p:spPr>
          <a:xfrm>
            <a:off x="571500" y="1990274"/>
            <a:ext cx="9705110" cy="384336"/>
          </a:xfrm>
          <a:prstGeom prst="rect">
            <a:avLst/>
          </a:prstGeom>
          <a:noFill/>
        </p:spPr>
        <p:txBody>
          <a:bodyPr wrap="square" lIns="0" tIns="0" rIns="0" bIns="0" rtlCol="0">
            <a:spAutoFit/>
          </a:bodyPr>
          <a:lstStyle/>
          <a:p>
            <a:pPr marL="0" marR="0" lvl="0" indent="0" algn="l" defTabSz="914400" rtl="0" eaLnBrk="1" fontAlgn="auto" latinLnBrk="0" hangingPunct="1">
              <a:lnSpc>
                <a:spcPct val="107000"/>
              </a:lnSpc>
              <a:spcBef>
                <a:spcPct val="0"/>
              </a:spcBef>
              <a:spcAft>
                <a:spcPts val="800"/>
              </a:spcAft>
              <a:buClrTx/>
              <a:buSzTx/>
              <a:buFontTx/>
              <a:buNone/>
              <a:defRPr/>
            </a:pPr>
            <a:r>
              <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rPr>
              <a:t>Spg. Hvor mange dage om ugen indgår der typisk kød i din aftensmad? Medregn her alt kød - også pålæg og postejer, kød i salater og supper (fx skinketern, bacon topping mm.)</a:t>
            </a:r>
            <a:r>
              <a:rPr lang="da-DK" sz="1200" b="1" dirty="0">
                <a:solidFill>
                  <a:srgbClr val="005521"/>
                </a:solidFill>
                <a:ea typeface="Calibri" panose="020F0502020204030204" pitchFamily="34" charset="0"/>
                <a:cs typeface="Times New Roman" panose="02020603050405020304" pitchFamily="18" charset="0"/>
              </a:rPr>
              <a:t>. </a:t>
            </a:r>
            <a:r>
              <a:rPr lang="da-DK" sz="1200" i="1" dirty="0">
                <a:solidFill>
                  <a:srgbClr val="005521"/>
                </a:solidFill>
                <a:ea typeface="Calibri" panose="020F0502020204030204" pitchFamily="34" charset="0"/>
                <a:cs typeface="Times New Roman" panose="02020603050405020304" pitchFamily="18" charset="0"/>
              </a:rPr>
              <a:t>OBS: Spørgsmål om madlavning og kød i aftensmaden stilles kun til dem, der laver mad minimum én dag om ugen</a:t>
            </a:r>
            <a:endParaRPr kumimoji="0" lang="da-DK" sz="1200" b="1" i="0" u="none" strike="noStrike" kern="1200" cap="none" spc="0" normalizeH="0" baseline="0" noProof="0" dirty="0">
              <a:ln>
                <a:noFill/>
              </a:ln>
              <a:solidFill>
                <a:srgbClr val="005521"/>
              </a:solidFill>
              <a:effectLst/>
              <a:uLnTx/>
              <a:uFillTx/>
              <a:ea typeface="Calibri" panose="020F0502020204030204" pitchFamily="34" charset="0"/>
              <a:cs typeface="Times New Roman" panose="02020603050405020304" pitchFamily="18" charset="0"/>
            </a:endParaRPr>
          </a:p>
        </p:txBody>
      </p:sp>
      <p:sp>
        <p:nvSpPr>
          <p:cNvPr id="3" name="Base">
            <a:extLst>
              <a:ext uri="{FF2B5EF4-FFF2-40B4-BE49-F238E27FC236}">
                <a16:creationId xmlns:a16="http://schemas.microsoft.com/office/drawing/2014/main" id="{0B106710-AC3D-D028-0A19-62160A39BB81}"/>
              </a:ext>
            </a:extLst>
          </p:cNvPr>
          <p:cNvSpPr txBox="1"/>
          <p:nvPr/>
        </p:nvSpPr>
        <p:spPr>
          <a:xfrm>
            <a:off x="485999" y="6256874"/>
            <a:ext cx="83903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da-DK" sz="800" b="0" i="0" u="none" strike="noStrike" kern="1200" cap="none" spc="0" normalizeH="0" baseline="0" noProof="0" dirty="0">
                <a:ln>
                  <a:noFill/>
                </a:ln>
                <a:solidFill>
                  <a:srgbClr val="32322D"/>
                </a:solidFill>
                <a:effectLst/>
                <a:uLnTx/>
                <a:uFillTx/>
                <a:ea typeface="+mn-ea"/>
                <a:cs typeface="+mn-cs"/>
              </a:rPr>
              <a:t>Voxmeter for Landbrug &amp; Fødevarer, december 2024. Base: 1657</a:t>
            </a:r>
            <a:r>
              <a:rPr lang="da-DK" sz="800" dirty="0">
                <a:solidFill>
                  <a:srgbClr val="32322D"/>
                </a:solidFill>
              </a:rPr>
              <a:t> (laver mad minimum én dag om ugen)</a:t>
            </a:r>
            <a:endParaRPr kumimoji="0" lang="da-DK" sz="800" b="0" i="0" u="none" strike="noStrike" kern="1200" cap="none" spc="0" normalizeH="0" baseline="0" noProof="0" dirty="0">
              <a:ln>
                <a:noFill/>
              </a:ln>
              <a:solidFill>
                <a:srgbClr val="32322D"/>
              </a:solidFill>
              <a:effectLst/>
              <a:uLnTx/>
              <a:uFillTx/>
              <a:ea typeface="+mn-ea"/>
              <a:cs typeface="+mn-cs"/>
            </a:endParaRPr>
          </a:p>
        </p:txBody>
      </p:sp>
      <p:graphicFrame>
        <p:nvGraphicFramePr>
          <p:cNvPr id="2" name="Diagram1">
            <a:extLst>
              <a:ext uri="{FF2B5EF4-FFF2-40B4-BE49-F238E27FC236}">
                <a16:creationId xmlns:a16="http://schemas.microsoft.com/office/drawing/2014/main" id="{E48E3B4D-2C2C-956B-1178-6B394A147967}"/>
              </a:ext>
            </a:extLst>
          </p:cNvPr>
          <p:cNvGraphicFramePr/>
          <p:nvPr>
            <p:extLst>
              <p:ext uri="{D42A27DB-BD31-4B8C-83A1-F6EECF244321}">
                <p14:modId xmlns:p14="http://schemas.microsoft.com/office/powerpoint/2010/main" val="4214440366"/>
              </p:ext>
            </p:extLst>
          </p:nvPr>
        </p:nvGraphicFramePr>
        <p:xfrm>
          <a:off x="540000" y="2412000"/>
          <a:ext cx="11112001" cy="3456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felt 12">
            <a:extLst>
              <a:ext uri="{FF2B5EF4-FFF2-40B4-BE49-F238E27FC236}">
                <a16:creationId xmlns:a16="http://schemas.microsoft.com/office/drawing/2014/main" id="{CC28064A-78AE-CD00-1DD6-520ED56C6B60}"/>
              </a:ext>
            </a:extLst>
          </p:cNvPr>
          <p:cNvSpPr txBox="1"/>
          <p:nvPr/>
        </p:nvSpPr>
        <p:spPr>
          <a:xfrm>
            <a:off x="5165682" y="3270990"/>
            <a:ext cx="2140037"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lang="en-US" sz="1200" b="0" i="0" u="none" strike="noStrike" kern="1200" spc="0" baseline="0" dirty="0">
                <a:solidFill>
                  <a:srgbClr val="32322D"/>
                </a:solidFill>
                <a:latin typeface="+mn-lt"/>
                <a:ea typeface="+mn-ea"/>
                <a:cs typeface="+mn-cs"/>
              </a:defRPr>
            </a:pPr>
            <a:r>
              <a:rPr lang="da-DK" dirty="0">
                <a:solidFill>
                  <a:schemeClr val="tx2"/>
                </a:solidFill>
              </a:rPr>
              <a:t>af dem der laver mad, spiser kød min. 1 dag om ugen</a:t>
            </a:r>
          </a:p>
        </p:txBody>
      </p:sp>
      <p:sp>
        <p:nvSpPr>
          <p:cNvPr id="4" name="Tekstfelt 5">
            <a:extLst>
              <a:ext uri="{FF2B5EF4-FFF2-40B4-BE49-F238E27FC236}">
                <a16:creationId xmlns:a16="http://schemas.microsoft.com/office/drawing/2014/main" id="{AE948F37-BCB1-049B-247C-97283B6C7800}"/>
              </a:ext>
            </a:extLst>
          </p:cNvPr>
          <p:cNvSpPr txBox="1"/>
          <p:nvPr/>
        </p:nvSpPr>
        <p:spPr>
          <a:xfrm>
            <a:off x="5867306" y="2922536"/>
            <a:ext cx="736789"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a-DK" sz="1800" dirty="0">
                <a:solidFill>
                  <a:schemeClr val="tx2"/>
                </a:solidFill>
                <a:latin typeface="+mj-lt"/>
              </a:rPr>
              <a:t>95%</a:t>
            </a:r>
          </a:p>
        </p:txBody>
      </p:sp>
      <p:sp>
        <p:nvSpPr>
          <p:cNvPr id="6" name="Venstre klammeparentes 5">
            <a:extLst>
              <a:ext uri="{FF2B5EF4-FFF2-40B4-BE49-F238E27FC236}">
                <a16:creationId xmlns:a16="http://schemas.microsoft.com/office/drawing/2014/main" id="{58A9D63E-244F-5620-1196-FA605C3B9520}"/>
              </a:ext>
            </a:extLst>
          </p:cNvPr>
          <p:cNvSpPr/>
          <p:nvPr/>
        </p:nvSpPr>
        <p:spPr>
          <a:xfrm rot="5400000">
            <a:off x="6097875" y="11039"/>
            <a:ext cx="275651" cy="7698954"/>
          </a:xfrm>
          <a:prstGeom prst="leftBrace">
            <a:avLst>
              <a:gd name="adj1" fmla="val 37975"/>
              <a:gd name="adj2" fmla="val 50000"/>
            </a:avLst>
          </a:prstGeom>
          <a:ln w="19050" cap="rnd">
            <a:prstDash val="sysDot"/>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pic>
        <p:nvPicPr>
          <p:cNvPr id="9" name="Billede 8" descr="Et billede, der indeholder Font/skrifttype, Grafik, skærmbillede, tekst&#10;&#10;Automatisk genereret beskrivelse">
            <a:extLst>
              <a:ext uri="{FF2B5EF4-FFF2-40B4-BE49-F238E27FC236}">
                <a16:creationId xmlns:a16="http://schemas.microsoft.com/office/drawing/2014/main" id="{2FDD836D-0966-03F0-5068-69DD698D4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15" y="6082301"/>
            <a:ext cx="1945720" cy="516622"/>
          </a:xfrm>
          <a:prstGeom prst="rect">
            <a:avLst/>
          </a:prstGeom>
        </p:spPr>
      </p:pic>
    </p:spTree>
    <p:extLst>
      <p:ext uri="{BB962C8B-B14F-4D97-AF65-F5344CB8AC3E}">
        <p14:creationId xmlns:p14="http://schemas.microsoft.com/office/powerpoint/2010/main" val="1293668327"/>
      </p:ext>
    </p:extLst>
  </p:cSld>
  <p:clrMapOvr>
    <a:masterClrMapping/>
  </p:clrMapOvr>
</p:sld>
</file>

<file path=ppt/theme/theme1.xml><?xml version="1.0" encoding="utf-8"?>
<a:theme xmlns:a="http://schemas.openxmlformats.org/drawingml/2006/main" name="Office-tema">
  <a:themeElements>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prstDash val="sysDot"/>
          <a:miter lim="800000"/>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ørk Grøn">
      <a:srgbClr val="005521"/>
    </a:custClr>
    <a:custClr name="Grå">
      <a:srgbClr val="AAAAA1"/>
    </a:custClr>
    <a:custClr name="Rød">
      <a:srgbClr val="D0001E"/>
    </a:custClr>
    <a:custClr name="Ekstra Grøn">
      <a:srgbClr val="66BC84"/>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ørk Grøn 60%">
      <a:srgbClr val="66997A"/>
    </a:custClr>
    <a:custClr name="Grå 60%">
      <a:srgbClr val="CCCCC6"/>
    </a:custClr>
    <a:custClr name="Rød 60%">
      <a:srgbClr val="E8808F"/>
    </a:custClr>
    <a:custClr name="Ekstra Grøn 60%">
      <a:srgbClr val="94D0A9"/>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ørk Grøn 30%">
      <a:srgbClr val="B3CCBC"/>
    </a:custClr>
    <a:custClr name="Grå 30%">
      <a:srgbClr val="E5E5E3"/>
    </a:custClr>
    <a:custClr name="Rød 30%">
      <a:srgbClr val="F6CCD2"/>
    </a:custClr>
    <a:custClr name="Ekstra Grøn 30%">
      <a:srgbClr val="C9E7D4"/>
    </a:custClr>
  </a:custClrLst>
  <a:extLst>
    <a:ext uri="{05A4C25C-085E-4340-85A3-A5531E510DB2}">
      <thm15:themeFamily xmlns:thm15="http://schemas.microsoft.com/office/thememl/2012/main" name="Landbrug_og_Foedevarer.potx" id="{BADC22DE-F39C-4BB3-BE65-227B23AA4F7A}" vid="{41D7F8D0-679A-46D4-88A6-7CB6D302D3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LFPressSerifOffc Black"/>
      <a:cs typeface="Arial"/>
    </a:majorFont>
    <a:minorFont>
      <a:latin typeface="LFPressSansOffc"/>
      <a:ea typeface="LFPressSansOff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FFC8A061947408D6CF85B4725B8C5" ma:contentTypeVersion="17" ma:contentTypeDescription="Create a new document." ma:contentTypeScope="" ma:versionID="e55f8fccc523cdd9b3c4289b53a6177a">
  <xsd:schema xmlns:xsd="http://www.w3.org/2001/XMLSchema" xmlns:xs="http://www.w3.org/2001/XMLSchema" xmlns:p="http://schemas.microsoft.com/office/2006/metadata/properties" xmlns:ns2="e9c4be99-5372-4f26-b256-dd9fdf6a35b0" xmlns:ns3="1a6a89a4-b7be-4731-96ce-a3dc13f2aa11" targetNamespace="http://schemas.microsoft.com/office/2006/metadata/properties" ma:root="true" ma:fieldsID="0de1b1b8cf85d70668c9aa605a28a3b0" ns2:_="" ns3:_="">
    <xsd:import namespace="e9c4be99-5372-4f26-b256-dd9fdf6a35b0"/>
    <xsd:import namespace="1a6a89a4-b7be-4731-96ce-a3dc13f2aa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Thumbnail" minOccurs="0"/>
                <xsd:element ref="ns2:MediaServiceLocation" minOccurs="0"/>
                <xsd:element ref="ns2:Imag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4be99-5372-4f26-b256-dd9fdf6a35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f032e9-87ad-4899-812d-933d1c22866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Thumbnail" ma:index="18" nillable="true" ma:displayName="Thumbnail" ma:format="Thumbnail" ma:internalName="Thumbnail">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Image" ma:index="20" nillable="true" ma:displayName="Image" ma:format="Thumbnail" ma:internalName="Imag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6a89a4-b7be-4731-96ce-a3dc13f2aa1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cbdd0d-b63c-4384-a870-88a7c7e504b3}" ma:internalName="TaxCatchAll" ma:showField="CatchAllData" ma:web="1a6a89a4-b7be-4731-96ce-a3dc13f2aa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e9c4be99-5372-4f26-b256-dd9fdf6a35b0" xsi:nil="true"/>
    <TaxCatchAll xmlns="1a6a89a4-b7be-4731-96ce-a3dc13f2aa11" xsi:nil="true"/>
    <lcf76f155ced4ddcb4097134ff3c332f xmlns="e9c4be99-5372-4f26-b256-dd9fdf6a35b0">
      <Terms xmlns="http://schemas.microsoft.com/office/infopath/2007/PartnerControls"/>
    </lcf76f155ced4ddcb4097134ff3c332f>
    <Image xmlns="e9c4be99-5372-4f26-b256-dd9fdf6a35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42F75-2587-48D2-A978-5DE26BC7E5AC}">
  <ds:schemaRefs>
    <ds:schemaRef ds:uri="1a6a89a4-b7be-4731-96ce-a3dc13f2aa11"/>
    <ds:schemaRef ds:uri="e9c4be99-5372-4f26-b256-dd9fdf6a35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DCD117-4A1F-48CA-99F3-AE9395BAC54B}">
  <ds:schemaRefs>
    <ds:schemaRef ds:uri="http://purl.org/dc/terms/"/>
    <ds:schemaRef ds:uri="http://schemas.microsoft.com/office/infopath/2007/PartnerControls"/>
    <ds:schemaRef ds:uri="1a6a89a4-b7be-4731-96ce-a3dc13f2aa11"/>
    <ds:schemaRef ds:uri="http://purl.org/dc/dcmitype/"/>
    <ds:schemaRef ds:uri="e9c4be99-5372-4f26-b256-dd9fdf6a35b0"/>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869DFCB6-72CD-44AD-A0CB-CBB1B17E3D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5436</Words>
  <Application>Microsoft Office PowerPoint</Application>
  <PresentationFormat>Widescreen</PresentationFormat>
  <Paragraphs>372</Paragraphs>
  <Slides>61</Slides>
  <Notes>16</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61</vt:i4>
      </vt:variant>
    </vt:vector>
  </HeadingPairs>
  <TitlesOfParts>
    <vt:vector size="69" baseType="lpstr">
      <vt:lpstr>Calibri</vt:lpstr>
      <vt:lpstr>LFPressSerifOffc Black</vt:lpstr>
      <vt:lpstr>LFPressSansOffc dBold</vt:lpstr>
      <vt:lpstr>LFPressSerifOffc</vt:lpstr>
      <vt:lpstr>Courier New</vt:lpstr>
      <vt:lpstr>LFPressSansOffc</vt:lpstr>
      <vt:lpstr>Arial</vt:lpstr>
      <vt:lpstr>Office-tema</vt:lpstr>
      <vt:lpstr>Undersøgelse om tilberedning af grisekød</vt:lpstr>
      <vt:lpstr>Indhold </vt:lpstr>
      <vt:lpstr>Baggrund og formål</vt:lpstr>
      <vt:lpstr>Om undersøgelsen</vt:lpstr>
      <vt:lpstr>Opsummering af undersøgelsens resultater</vt:lpstr>
      <vt:lpstr>#1  Kød til aftensmad</vt:lpstr>
      <vt:lpstr>92 pct. står for madlavningen derhjemme minimum én dag om ugen.  70 pct. tilbereder aftensmad i hjemmet mindst halvdelen af ugens dage</vt:lpstr>
      <vt:lpstr>De fleste, der laver mad, mener selv, at de er enten rimeligt eller rigtig gode til at lave mad</vt:lpstr>
      <vt:lpstr>Blandt dem, der laver mad, er kødet en del af aftensmaden de fleste af ugens dage. Hver tredje spiser kød til aftensmad hver dag. 42 % af mændene og 31 % af kvinderne spiser kød til aftensmad alle ugens dage</vt:lpstr>
      <vt:lpstr>Kylling er den kødtype, som spises hyppigst. Syv ud af ti spiser grisekød ugentligt, mens hver tiende spiser det sjældnere eller aldrig.  </vt:lpstr>
      <vt:lpstr>Blandt de 70 pct., der spiser grisekød på ugentlig basis vælges grisekødet, fordi det smager godt, er godt til hverdagsmaden og nemt</vt:lpstr>
      <vt:lpstr>Blandt de 84 pct., der spiser kylling på ugentlig basis, begrundes valg af kylling til aftensmad med, at det smager godt, er nemt at tilberede, godt til hverdagsmaden, sundt og med lavt fedtindhold</vt:lpstr>
      <vt:lpstr>Blandt de 73 pct., der spiser oksekød ugentligt, begrunder størstedelen deres valg med, at det smager godt</vt:lpstr>
      <vt:lpstr>#2 Vaner i forbindelse med tilberedning af kød</vt:lpstr>
      <vt:lpstr>35 pct. tilbereder hakket gris ugentligt. En hel steg af gris tilberedes langt mindre frekvent</vt:lpstr>
      <vt:lpstr>62 pct. tilbereder stykker af kylling ugentligt.  En hel kylling tilberedes ikke nær så hyppigt</vt:lpstr>
      <vt:lpstr>55 pct. tilbereder hakket oksekød ugentligt. En hel steg af oksekød er derimod noget, som flertallet sjældent eller aldrig tilbereder</vt:lpstr>
      <vt:lpstr>To ud af tre kødspisere kigger sjældent eller aldrig på tilberedningsanvisninger, som er trykt på kødemballagen  </vt:lpstr>
      <vt:lpstr>Seks ud af ti kødspisere bruger sjældent eller aldrig stegetermometer, når de tilbereder stege og større stykker kød </vt:lpstr>
      <vt:lpstr>Det store flertal, der laver mad og spiser kød, langtidssteger sjældent eller aldrig deres kød</vt:lpstr>
      <vt:lpstr>#3 Præferencer når man tilbereder grisekød</vt:lpstr>
      <vt:lpstr>Mørbrad er den type grisekød, som flest godt kan lide at tilberede, mens tern og strimler er det som færrest godt kan lide at tilberede </vt:lpstr>
      <vt:lpstr>Mørbrad er den type kød, som flest bedst kan lide at tilberede. Kun 4 pct. kan bedst lide at tilberede tern/ strimler.</vt:lpstr>
      <vt:lpstr>Flest angiver smag som årsag til, at de godt kan lide at tilberede deres foretrukne stykke grisekød, mens færrest nævner bæredygtighed</vt:lpstr>
      <vt:lpstr>Størstedelen af dem, som foretrækker kotelet og hakket grisekød, tilbereder det på panden. Dem, som foretrækker ribbensteg og flæskesteg, tilbereder det primært i ovn</vt:lpstr>
      <vt:lpstr>Stegetermometer benyttes oftest, når der tilberedes flæskesteg, men for alle udskæringer er det mere udbredt aldrig eller kun sjældent at benytte stegetermometer</vt:lpstr>
      <vt:lpstr>Størstedelen mener, at deres foretrukne grisekød skal være en form for gennemstegt</vt:lpstr>
      <vt:lpstr>#4 Målgruppens viden om og holdninger til tilberedning</vt:lpstr>
      <vt:lpstr>At benytte google eller orientere sig i kogebøger/ hjemmesider er de mest udbredte måder at søge information om tilberedning af kød</vt:lpstr>
      <vt:lpstr>Størstedelen mener, at stegen skal hvile inden udskæring, så den er mest saftig. Kun 3 pct. mener, at det er usandt</vt:lpstr>
      <vt:lpstr>60 pct. mener, at det er sandt, at det er vigtigt at lukke porerne i kødet for at holde på saften. 6 pct. mener, at det er usandt  </vt:lpstr>
      <vt:lpstr>Over halvdelen mener, at en ordentlig fedtkant giver en bedre bøf. Hver tiende mener, at det er usandt </vt:lpstr>
      <vt:lpstr>Over halvdelen mener, at det er sandt, at grisekød ikke må være rosa. Cirka hver femte mener, at det er usandt  </vt:lpstr>
      <vt:lpstr>Halvdelen mener, at det er sandt, at kød altid skal brunes. 14 pct. mener omvendt, at det er usandt </vt:lpstr>
      <vt:lpstr>Halvdelen mener, at det er sandt, at frikadellefarsen altid skal hvile. Omkring hver femte mener, at det er usandt</vt:lpstr>
      <vt:lpstr>Lidt mere end hver tredje mener, at det er sandt, at salt på det rå kød trækker saften ud af kødet. Hver femte mener, at det er usandt</vt:lpstr>
      <vt:lpstr>Hver tredje mener, at det er sandt, at kød optager fedtet på panden. Hver fjerde mener omvendt, at det er usandt </vt:lpstr>
      <vt:lpstr>Over halvdelen mener, at det er usandt, at hvis bare kødet steges længe nok, bliver det mørt. Hver tiende mener, at det er sandt  </vt:lpstr>
      <vt:lpstr>Halvdelen ved ikke, om det er sværere at brune kød, der har været saltet på forhånd. Hver femte mener, at det er usandt</vt:lpstr>
      <vt:lpstr>#5 Forbrugernes vurdering af køds klimabelastning</vt:lpstr>
      <vt:lpstr>Oksekød vurderes til at have den højeste klimabelastning, mens muslinger og skaldyr vurderes til at have den laveste klimabelastning</vt:lpstr>
      <vt:lpstr>Halvdelen ved, at grisekød sammen med kylling har et af de laveste klimaaftryk. Den resterende halvdel er ikke bevidst om det </vt:lpstr>
      <vt:lpstr>Appendix</vt:lpstr>
      <vt:lpstr>Indkøbsvaner </vt:lpstr>
      <vt:lpstr>Årsager til at man godt kan lide at forberede sit foretrukne stykke grisekød: Mørbrad </vt:lpstr>
      <vt:lpstr>Årsager til at man godt kan lide at forberede sit foretrukne stykke grisekød: Flæskesteg </vt:lpstr>
      <vt:lpstr>Årsager til at man godt kan lide at forberede sit foretrukne stykke grisekød: Hakket grisekød </vt:lpstr>
      <vt:lpstr>Årsager til at man godt kan lide at forberede sit foretrukne stykke grisekød: Kotelet </vt:lpstr>
      <vt:lpstr>Årsager til at man godt kan lide at forberede sit foretrukne stykke grisekød: Stegeflæsk </vt:lpstr>
      <vt:lpstr>Årsager til at man godt kan lide at forberede sit foretrukne stykke grisekød: Ribbensteg </vt:lpstr>
      <vt:lpstr>Årsager til at man godt kan lide at forberede sit foretrukne stykke grisekød: Nakkefilet </vt:lpstr>
      <vt:lpstr>Årsager til at man godt kan lide at forberede sit foretrukne stykke grisekød: Tern/strimler* </vt:lpstr>
      <vt:lpstr>Deltagernes vurdering af klimabelastning: Oksekød</vt:lpstr>
      <vt:lpstr>Deltagernes vurdering af klimabelastning: Kalvekød</vt:lpstr>
      <vt:lpstr>Deltagernes vurdering af klimabelastning: Grisekød</vt:lpstr>
      <vt:lpstr>Deltagernes vurdering af klimabelastning: Lam</vt:lpstr>
      <vt:lpstr>Deltagernes vurdering af klimabelastning: Kylling</vt:lpstr>
      <vt:lpstr>Deltagernes vurdering af klimabelastning: Fisk</vt:lpstr>
      <vt:lpstr>Deltagernes vurdering af klimabelastning: Skaldyr</vt:lpstr>
      <vt:lpstr>Deltagernes vurdering af klimabelastning: Muslinger</vt:lpstr>
      <vt:lpstr>PowerPoint-præsentation</vt:lpstr>
    </vt:vector>
  </TitlesOfParts>
  <Company>Landbrug &amp; Fødevarer - Analyse &amp; Statistik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Kort overskrift  i to linjer</dc:title>
  <dc:creator>Monika Maria May;npre@lf.dk</dc:creator>
  <cp:lastModifiedBy>Puk Maia Holm-Søndergaard</cp:lastModifiedBy>
  <cp:revision>61</cp:revision>
  <dcterms:created xsi:type="dcterms:W3CDTF">2023-10-03T11:04:20Z</dcterms:created>
  <dcterms:modified xsi:type="dcterms:W3CDTF">2025-07-30T08:22:46Z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0x010100C42FFC8A061947408D6CF85B4725B8C5</vt:lpwstr>
  </property>
  <property fmtid="{D5CDD505-2E9C-101B-9397-08002B2CF9AE}" pid="3" name="MediaServiceImageTags">
    <vt:lpwstr/>
  </property>
</Properties>
</file>