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4" r:id="rId5"/>
    <p:sldId id="263" r:id="rId6"/>
    <p:sldId id="271" r:id="rId7"/>
    <p:sldId id="289" r:id="rId8"/>
    <p:sldId id="294" r:id="rId9"/>
    <p:sldId id="267" r:id="rId10"/>
    <p:sldId id="256" r:id="rId11"/>
    <p:sldId id="261" r:id="rId12"/>
    <p:sldId id="258" r:id="rId13"/>
    <p:sldId id="259" r:id="rId14"/>
    <p:sldId id="260" r:id="rId15"/>
    <p:sldId id="257" r:id="rId16"/>
    <p:sldId id="293" r:id="rId17"/>
    <p:sldId id="290" r:id="rId18"/>
    <p:sldId id="277" r:id="rId19"/>
    <p:sldId id="280" r:id="rId20"/>
    <p:sldId id="279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582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data-ax\data\Handel,%20Marked%20&amp;%20Ernaering\ME\Ern&#230;ring\Linea\Puk\VDA\PowerPoint%20til%20VDA\Diagramm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Anbefalet</a:t>
            </a:r>
            <a:r>
              <a:rPr lang="da-DK" baseline="0" dirty="0"/>
              <a:t> makronæringsstoffordeling</a:t>
            </a:r>
            <a:endParaRPr lang="da-DK" dirty="0"/>
          </a:p>
        </c:rich>
      </c:tx>
      <c:layout>
        <c:manualLayout>
          <c:xMode val="edge"/>
          <c:yMode val="edge"/>
          <c:x val="0.24807488877447503"/>
          <c:y val="1.2663877122469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8-49B6-904F-792B6DBF725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8-49B6-904F-792B6DBF725A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F8-49B6-904F-792B6DBF725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F8-49B6-904F-792B6DBF725A}"/>
              </c:ext>
            </c:extLst>
          </c:dPt>
          <c:cat>
            <c:strRef>
              <c:f>'65+'!$A$2:$A$5</c:f>
              <c:strCache>
                <c:ptCount val="4"/>
                <c:pt idx="0">
                  <c:v>Protein</c:v>
                </c:pt>
                <c:pt idx="1">
                  <c:v>Fedt</c:v>
                </c:pt>
                <c:pt idx="2">
                  <c:v>Mættet fedt</c:v>
                </c:pt>
                <c:pt idx="3">
                  <c:v>Kulhydrat</c:v>
                </c:pt>
              </c:strCache>
            </c:strRef>
          </c:cat>
          <c:val>
            <c:numRef>
              <c:f>'65+'!$B$2:$B$5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F8-49B6-904F-792B6DBF7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88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tilgængelige Vidste du at… ark tager udgangspunkt i De officielle Kostråd fra 2013. Sammensætning af makronæringsstoffer på arket matcher de gældende De officielle Kostråd og Nordiske Næringsstofanbefalinger 2012 (NNR). Vidste du at… arkene bliver opdateret, når NNR udkommer i en opdateret udgave, forventeligt ultimo 2022, og kostrådene evt. efterfølgende er blevet revideret.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78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D594-F713-488A-A71D-33C6A4872B3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43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72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67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Nøglehulsmærket og fuldkornsmærket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9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hyperlink" Target="https://altomkost.dk/fakta/naeringsindhold-i-maden/energiprocent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hyperlink" Target="https://altomkost.dk/maerker/noeglehullet/privat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ltomkost.dk/maerker/fuldkornslogoet/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5.jp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rnaeringsfokus.dk/vidste-du-at/tomme-kalorier/3-5-aarige-boer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altomkost.dk/raad-og-anbefalinger/de-officielle-kostraad-godt-for-sundhed-og-klim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mkost.dk/fakta/naeringsindhold-i-maden/d-vitam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91206-840A-4967-BE2D-0E69D341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97" y="3429000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Sunde måltider eller Tomme kalorier</a:t>
            </a:r>
            <a:br>
              <a:rPr lang="da-DK" b="1" dirty="0"/>
            </a:br>
            <a:r>
              <a:rPr lang="da-DK" b="1" dirty="0"/>
              <a:t>Mænd, 80 kg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90BCA2B-6E55-47BF-8270-5937CEE34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E179B4D-F8A9-4BDC-AD9D-271F7F239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5AB3-47DC-4B66-B420-7E81B2CD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814" y="1706605"/>
            <a:ext cx="1902372" cy="473506"/>
          </a:xfrm>
        </p:spPr>
        <p:txBody>
          <a:bodyPr anchor="ctr">
            <a:noAutofit/>
          </a:bodyPr>
          <a:lstStyle/>
          <a:p>
            <a:pPr algn="l"/>
            <a:r>
              <a:rPr lang="da-DK" sz="3200" dirty="0"/>
              <a:t>Frokost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2C3F3A-D357-4818-BF34-4CAD0818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613" y="6265069"/>
            <a:ext cx="5655994" cy="521824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En portion saltede chips på 110 g og en pilsner på 33 cl giver dig 2945 kJ. Det er mere end 3 skive rugbrød med varieret pålæg.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6696277-5C75-427B-887E-30BA3BAA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402F306-FCEF-4834-8262-AA9513C1E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5" y="2471898"/>
            <a:ext cx="6560849" cy="337953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ABFFE3F-3D12-42FD-A539-D77F9CA7D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06" y="2792698"/>
            <a:ext cx="3357319" cy="278304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998A25-725A-49D0-B3E0-0048F5B438C7}"/>
              </a:ext>
            </a:extLst>
          </p:cNvPr>
          <p:cNvSpPr txBox="1"/>
          <p:nvPr/>
        </p:nvSpPr>
        <p:spPr>
          <a:xfrm>
            <a:off x="8855073" y="2277207"/>
            <a:ext cx="3155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2945 kJ skal du fx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se film i ca. 10 timer eller løbe i ca. 1 time.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F31C9C1-E0C7-49F4-A1FA-C71554FB879E}"/>
              </a:ext>
            </a:extLst>
          </p:cNvPr>
          <p:cNvSpPr txBox="1"/>
          <p:nvPr/>
        </p:nvSpPr>
        <p:spPr>
          <a:xfrm>
            <a:off x="124009" y="3656038"/>
            <a:ext cx="16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135 g rugbrød bidrager med 10,9 g kostfibre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79DDA00-18AC-4980-9DCD-76650F9831C0}"/>
              </a:ext>
            </a:extLst>
          </p:cNvPr>
          <p:cNvSpPr txBox="1"/>
          <p:nvPr/>
        </p:nvSpPr>
        <p:spPr>
          <a:xfrm>
            <a:off x="261932" y="4393697"/>
            <a:ext cx="16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24 g roastbeef 5,2 g protein og 0,5 mg jern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FE15D50-E2F6-4009-A702-9DDB9D242F19}"/>
              </a:ext>
            </a:extLst>
          </p:cNvPr>
          <p:cNvSpPr txBox="1"/>
          <p:nvPr/>
        </p:nvSpPr>
        <p:spPr>
          <a:xfrm>
            <a:off x="3888770" y="4456639"/>
            <a:ext cx="142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60 g makrel i tomat bidrager med 1,4 µg D-vitamin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1319174-7BEF-40D4-A1B4-C9C67DB0C19C}"/>
              </a:ext>
            </a:extLst>
          </p:cNvPr>
          <p:cNvSpPr txBox="1"/>
          <p:nvPr/>
        </p:nvSpPr>
        <p:spPr>
          <a:xfrm>
            <a:off x="3888770" y="3455879"/>
            <a:ext cx="161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60 g tomat bidrager med 0 mg C-vitamin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53D6827-4C0D-48CA-9EDF-08466C30CD72}"/>
              </a:ext>
            </a:extLst>
          </p:cNvPr>
          <p:cNvSpPr txBox="1"/>
          <p:nvPr/>
        </p:nvSpPr>
        <p:spPr>
          <a:xfrm>
            <a:off x="3628088" y="2721524"/>
            <a:ext cx="113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 g bacon bidrager med 0,5 g fedt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4764AB8-86C2-4488-8927-9F845B5E4A80}"/>
              </a:ext>
            </a:extLst>
          </p:cNvPr>
          <p:cNvSpPr txBox="1"/>
          <p:nvPr/>
        </p:nvSpPr>
        <p:spPr>
          <a:xfrm>
            <a:off x="9772" y="2619349"/>
            <a:ext cx="143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kærnemælk bidrager med </a:t>
            </a:r>
          </a:p>
          <a:p>
            <a:r>
              <a:rPr lang="da-DK" sz="1200" dirty="0"/>
              <a:t>242 mg calcium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6EECA9C6-53DC-4E73-B35E-B3608B68C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228123" y="4643309"/>
            <a:ext cx="6606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 flipV="1">
            <a:off x="3294349" y="3686712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111419" y="3044690"/>
            <a:ext cx="516669" cy="43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000905" y="2979457"/>
            <a:ext cx="52698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686757" y="3810999"/>
            <a:ext cx="37620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617702" y="4546392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16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5AB3-47DC-4B66-B420-7E81B2CD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948" y="1764462"/>
            <a:ext cx="2590103" cy="473506"/>
          </a:xfrm>
        </p:spPr>
        <p:txBody>
          <a:bodyPr anchor="ctr">
            <a:noAutofit/>
          </a:bodyPr>
          <a:lstStyle/>
          <a:p>
            <a:pPr algn="l"/>
            <a:r>
              <a:rPr lang="da-DK" sz="3200" dirty="0"/>
              <a:t>Mellemmåltid</a:t>
            </a:r>
            <a:endParaRPr lang="da-DK" sz="4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2C3F3A-D357-4818-BF34-4CAD0818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336" y="6291198"/>
            <a:ext cx="4784417" cy="473506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Et glas rødvin på 2 dl indeholder 1414 kJ. Det er mere end et mellemmåltid der både indeholder frugt, grønt og brød.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6696277-5C75-427B-887E-30BA3BAA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DB2F6A0-44F3-459E-B4CD-2904150A2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3" y="2671954"/>
            <a:ext cx="6354946" cy="325894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0C5EEBF-EDAC-465B-A304-D0114E71F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1" y="2894393"/>
            <a:ext cx="3290135" cy="306012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EF97713-C8DC-4578-82AF-126E82F09B4B}"/>
              </a:ext>
            </a:extLst>
          </p:cNvPr>
          <p:cNvSpPr txBox="1"/>
          <p:nvPr/>
        </p:nvSpPr>
        <p:spPr>
          <a:xfrm>
            <a:off x="8676587" y="2440707"/>
            <a:ext cx="3134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1414 kJ skal du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fx dyrke atletik med spring i ca. 50 minutter.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092BCC9-BE27-4BAC-A3AB-BB28152B5AF4}"/>
              </a:ext>
            </a:extLst>
          </p:cNvPr>
          <p:cNvSpPr txBox="1"/>
          <p:nvPr/>
        </p:nvSpPr>
        <p:spPr>
          <a:xfrm>
            <a:off x="-34769" y="2790352"/>
            <a:ext cx="16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peberfrugt bidrager med 57 mg </a:t>
            </a:r>
          </a:p>
          <a:p>
            <a:r>
              <a:rPr lang="da-DK" sz="1200" dirty="0"/>
              <a:t>C-vitamin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1326997-8FA0-4BD4-8572-DE1B1AEAAC55}"/>
              </a:ext>
            </a:extLst>
          </p:cNvPr>
          <p:cNvSpPr txBox="1"/>
          <p:nvPr/>
        </p:nvSpPr>
        <p:spPr>
          <a:xfrm>
            <a:off x="3310822" y="3371111"/>
            <a:ext cx="16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ost bidrager med 220 mg calcium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3503930-2D9E-4020-A382-04793B824C36}"/>
              </a:ext>
            </a:extLst>
          </p:cNvPr>
          <p:cNvSpPr txBox="1"/>
          <p:nvPr/>
        </p:nvSpPr>
        <p:spPr>
          <a:xfrm>
            <a:off x="3296148" y="4184617"/>
            <a:ext cx="16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35 g groft franskbrød bidrager med 1,5 g kostfibre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F1DBB2D-32A7-429E-A07A-53C6467EFDB2}"/>
              </a:ext>
            </a:extLst>
          </p:cNvPr>
          <p:cNvSpPr txBox="1"/>
          <p:nvPr/>
        </p:nvSpPr>
        <p:spPr>
          <a:xfrm>
            <a:off x="41859" y="4184617"/>
            <a:ext cx="150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banan bidrager med 1,6 g kostfibre og 353 mg kalium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ACF9B069-FD61-4D99-9985-C6D5E57BB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349321" y="4507782"/>
            <a:ext cx="5805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349321" y="3145437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515446" y="4507783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554484" y="3609771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7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5AB3-47DC-4B66-B420-7E81B2CD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480" y="1827766"/>
            <a:ext cx="2043039" cy="473506"/>
          </a:xfrm>
        </p:spPr>
        <p:txBody>
          <a:bodyPr anchor="ctr">
            <a:noAutofit/>
          </a:bodyPr>
          <a:lstStyle/>
          <a:p>
            <a:pPr algn="l"/>
            <a:r>
              <a:rPr lang="da-DK" sz="3200" dirty="0"/>
              <a:t>Aftensmad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2C3F3A-D357-4818-BF34-4CAD0818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6022" y="6261495"/>
            <a:ext cx="5896037" cy="473506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En dobbelt burger med 100 g pommes frites og ½ liter sodavand giver 3669 kJ hvilket er mere energi end i 1½ portion stegt flæsk med persillesovs.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6696277-5C75-427B-887E-30BA3BAA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B690ABB-F8AD-4DE5-8309-9F397B855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7" y="2706396"/>
            <a:ext cx="6354062" cy="32294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121C27C-30B1-4355-8795-7833A70A2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49" y="2640299"/>
            <a:ext cx="3492272" cy="329552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DE455EC-5CC5-4008-842B-7D8508EDAAB8}"/>
              </a:ext>
            </a:extLst>
          </p:cNvPr>
          <p:cNvSpPr txBox="1"/>
          <p:nvPr/>
        </p:nvSpPr>
        <p:spPr>
          <a:xfrm>
            <a:off x="8701459" y="2460174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3669 kJ skal du fx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spille golf i ca. 2 timer og 45 minutter.</a:t>
            </a:r>
            <a:endParaRPr lang="da-DK" sz="1300" dirty="0">
              <a:solidFill>
                <a:srgbClr val="FF0000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849D5DD-F927-4FFA-B9C6-98670104D918}"/>
              </a:ext>
            </a:extLst>
          </p:cNvPr>
          <p:cNvSpPr txBox="1"/>
          <p:nvPr/>
        </p:nvSpPr>
        <p:spPr>
          <a:xfrm>
            <a:off x="2705302" y="3133465"/>
            <a:ext cx="16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150 g flæsk bidrager med 1 µg B12-vitamin og 24 g protein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DB4DEEB-F863-4E78-8B98-4D9427BE3268}"/>
              </a:ext>
            </a:extLst>
          </p:cNvPr>
          <p:cNvSpPr txBox="1"/>
          <p:nvPr/>
        </p:nvSpPr>
        <p:spPr>
          <a:xfrm>
            <a:off x="3244635" y="4206865"/>
            <a:ext cx="16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200 g kartoffel bidrager med 53 </a:t>
            </a:r>
          </a:p>
          <a:p>
            <a:r>
              <a:rPr lang="da-DK" sz="1200" dirty="0"/>
              <a:t>mg C-vitamin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76507A3-229F-4135-BF66-D48C9EC6F95B}"/>
              </a:ext>
            </a:extLst>
          </p:cNvPr>
          <p:cNvSpPr txBox="1"/>
          <p:nvPr/>
        </p:nvSpPr>
        <p:spPr>
          <a:xfrm>
            <a:off x="0" y="4873165"/>
            <a:ext cx="16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200 g gulerod bidrager med 5,4 g kostfibre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0367E66-BD5E-4E95-B6A7-F333FD467BB2}"/>
              </a:ext>
            </a:extLst>
          </p:cNvPr>
          <p:cNvSpPr txBox="1"/>
          <p:nvPr/>
        </p:nvSpPr>
        <p:spPr>
          <a:xfrm>
            <a:off x="-26297" y="2802101"/>
            <a:ext cx="16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 g persille bidrager med 0,25 mg jern og 45 mg kalium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E1EBD005-57B7-41F2-A3AA-372266918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 flipV="1">
            <a:off x="2318826" y="3456630"/>
            <a:ext cx="386476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931962" y="4332465"/>
            <a:ext cx="31267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523450" y="5011664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4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2710C6-6B6A-1122-A77C-0F69051B8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47397"/>
              </p:ext>
            </p:extLst>
          </p:nvPr>
        </p:nvGraphicFramePr>
        <p:xfrm>
          <a:off x="932156" y="2047350"/>
          <a:ext cx="4979972" cy="310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0A2745B0-D9FC-0749-91BB-B89C42187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62" y="2092699"/>
            <a:ext cx="2806805" cy="3010407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9EA7068-2FDF-4EDA-9580-740A45739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050BD34-2505-44D4-84FD-469FD8949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DFC82C-C1ED-A043-BCBD-F22CEFA8EEED}"/>
              </a:ext>
            </a:extLst>
          </p:cNvPr>
          <p:cNvSpPr txBox="1"/>
          <p:nvPr/>
        </p:nvSpPr>
        <p:spPr>
          <a:xfrm>
            <a:off x="1313964" y="6417364"/>
            <a:ext cx="5749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https://altomkost.dk/fakta/naeringsindhold-i-maden/energiprocenter/</a:t>
            </a:r>
            <a:r>
              <a:rPr lang="en-US" sz="11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743A6E-FD6F-6A4F-9893-08DCA23F9B10}"/>
              </a:ext>
            </a:extLst>
          </p:cNvPr>
          <p:cNvSpPr txBox="1"/>
          <p:nvPr/>
        </p:nvSpPr>
        <p:spPr>
          <a:xfrm>
            <a:off x="2176675" y="3621819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52 E%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A09E59-695D-9E43-AA57-BAA2ACF3783B}"/>
              </a:ext>
            </a:extLst>
          </p:cNvPr>
          <p:cNvSpPr txBox="1"/>
          <p:nvPr/>
        </p:nvSpPr>
        <p:spPr>
          <a:xfrm>
            <a:off x="3341298" y="2841559"/>
            <a:ext cx="118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</a:t>
            </a:r>
            <a:r>
              <a:rPr lang="en-US" sz="1400" dirty="0"/>
              <a:t>: </a:t>
            </a:r>
            <a:r>
              <a:rPr lang="en-US" sz="1200" dirty="0"/>
              <a:t>15 E%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D6718D-CCC9-5C40-B50A-24CEF2F4A13C}"/>
              </a:ext>
            </a:extLst>
          </p:cNvPr>
          <p:cNvSpPr txBox="1"/>
          <p:nvPr/>
        </p:nvSpPr>
        <p:spPr>
          <a:xfrm>
            <a:off x="3696101" y="3685120"/>
            <a:ext cx="104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Fedt: 33 E%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F8F76C-D4B3-6049-9485-55C570229A25}"/>
              </a:ext>
            </a:extLst>
          </p:cNvPr>
          <p:cNvSpPr txBox="1"/>
          <p:nvPr/>
        </p:nvSpPr>
        <p:spPr>
          <a:xfrm>
            <a:off x="3784553" y="2512661"/>
            <a:ext cx="132898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Protein: 10-20 E%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9709EEE-002D-734D-A2C6-A4CE84397F69}"/>
              </a:ext>
            </a:extLst>
          </p:cNvPr>
          <p:cNvSpPr txBox="1"/>
          <p:nvPr/>
        </p:nvSpPr>
        <p:spPr>
          <a:xfrm>
            <a:off x="4217594" y="4025503"/>
            <a:ext cx="115203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Fedt: 25-40 E%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145043-4A00-004F-8385-3856816A20A1}"/>
              </a:ext>
            </a:extLst>
          </p:cNvPr>
          <p:cNvSpPr txBox="1"/>
          <p:nvPr/>
        </p:nvSpPr>
        <p:spPr>
          <a:xfrm>
            <a:off x="1388929" y="4087625"/>
            <a:ext cx="145155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45-60 E%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460A0E1-F2CB-2846-9B2E-1386435FE762}"/>
              </a:ext>
            </a:extLst>
          </p:cNvPr>
          <p:cNvSpPr/>
          <p:nvPr/>
        </p:nvSpPr>
        <p:spPr>
          <a:xfrm>
            <a:off x="8846917" y="3246221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24 E%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06F5E6B-88FA-D64C-AE40-1ED856A4A613}"/>
              </a:ext>
            </a:extLst>
          </p:cNvPr>
          <p:cNvSpPr/>
          <p:nvPr/>
        </p:nvSpPr>
        <p:spPr>
          <a:xfrm>
            <a:off x="8935723" y="4088167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27 E%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CD10B60-6E08-7F40-A2EB-5443EE2C9EFB}"/>
              </a:ext>
            </a:extLst>
          </p:cNvPr>
          <p:cNvSpPr txBox="1"/>
          <p:nvPr/>
        </p:nvSpPr>
        <p:spPr>
          <a:xfrm>
            <a:off x="7623043" y="3678554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49 E%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F02CC9B-09E1-A44B-8220-C1E678926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07943630-F10E-45A6-A585-431C0730F47A}"/>
              </a:ext>
            </a:extLst>
          </p:cNvPr>
          <p:cNvSpPr txBox="1"/>
          <p:nvPr/>
        </p:nvSpPr>
        <p:spPr>
          <a:xfrm>
            <a:off x="1971633" y="5391971"/>
            <a:ext cx="335604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Den anbefalede makronæringsstoffordeling er angivet i energiprocent (E%). </a:t>
            </a:r>
          </a:p>
          <a:p>
            <a:r>
              <a:rPr lang="da-DK" sz="1400" dirty="0"/>
              <a:t>Grå bokse = intervaller. </a:t>
            </a:r>
          </a:p>
          <a:p>
            <a:r>
              <a:rPr lang="da-DK" sz="1400" dirty="0"/>
              <a:t>Diagrammet = middelværdier.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A8E57BD-1BF9-A50E-7C27-D538BE6F1F75}"/>
              </a:ext>
            </a:extLst>
          </p:cNvPr>
          <p:cNvSpPr txBox="1"/>
          <p:nvPr/>
        </p:nvSpPr>
        <p:spPr>
          <a:xfrm>
            <a:off x="3639188" y="4641441"/>
            <a:ext cx="1310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Heraf max 10 E% mættet fedt</a:t>
            </a:r>
          </a:p>
        </p:txBody>
      </p:sp>
    </p:spTree>
    <p:extLst>
      <p:ext uri="{BB962C8B-B14F-4D97-AF65-F5344CB8AC3E}">
        <p14:creationId xmlns:p14="http://schemas.microsoft.com/office/powerpoint/2010/main" val="47056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C3316D-FC72-4319-81A5-798BF7B2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Nøglehullet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62372-37A3-4BE8-A444-BECEF778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9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Nøglehullet er Miljø- og Fødevareministeriets officielle ernæringsmærke, der på en enkel og synlig måde gør det nemmere at finde de sundere fødevarer og madretter.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67120A-67A2-4217-B95E-47B4D2B3A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Fuldkornslogoet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780DA1-5F87-4C34-8D8D-26E03F151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Vælg brød, knækbrød og pasta med fuldkornslogoet. Børn i alderen 4-10 år anbefales 40-60 gram fuldkorn om dagen, da de ikke spiser så meget mad, mens den øvrige, raske befolkning anbefales at spise 75 gram fuldkorn om dagen.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7EC4F7-19CE-460D-AD34-D8C0A1A0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21" y="3514868"/>
            <a:ext cx="5061327" cy="284028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D41807E-BD97-4289-8249-88D2B80336A2}"/>
              </a:ext>
            </a:extLst>
          </p:cNvPr>
          <p:cNvSpPr txBox="1"/>
          <p:nvPr/>
        </p:nvSpPr>
        <p:spPr>
          <a:xfrm>
            <a:off x="839788" y="1662231"/>
            <a:ext cx="1094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Gode redskaber til at træffe sunde madvalg…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0B1AE10-E5D0-4726-9888-744057CD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EB67821-3395-438F-8F9B-E83DF2BD5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7500796-F284-5144-89EB-BD4A7201DEEB}"/>
              </a:ext>
            </a:extLst>
          </p:cNvPr>
          <p:cNvSpPr txBox="1"/>
          <p:nvPr/>
        </p:nvSpPr>
        <p:spPr>
          <a:xfrm>
            <a:off x="6411027" y="6596390"/>
            <a:ext cx="3288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https://altomkost.dk/maerker/fuldkornslogoet/</a:t>
            </a:r>
            <a:r>
              <a:rPr lang="en-US" sz="1100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5CEDFA-6258-154F-BF89-06CEBA991B79}"/>
              </a:ext>
            </a:extLst>
          </p:cNvPr>
          <p:cNvSpPr txBox="1"/>
          <p:nvPr/>
        </p:nvSpPr>
        <p:spPr>
          <a:xfrm>
            <a:off x="1328562" y="6571923"/>
            <a:ext cx="3536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https://altomkost.dk/maerker/noeglehullet/private/</a:t>
            </a:r>
            <a:r>
              <a:rPr lang="en-US" sz="1100" dirty="0"/>
              <a:t> 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DC8FC32-9DB2-3B4C-BA8C-B1AD04839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35765B4E-DC72-0B4C-90CC-AF8AE63976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F2006DD-21DF-4C5D-8FD5-3090F18E0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28" y="3681559"/>
            <a:ext cx="2682747" cy="26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Fysisk aktivitet</a:t>
            </a:r>
          </a:p>
          <a:p>
            <a:endParaRPr lang="da-DK" sz="2200" dirty="0"/>
          </a:p>
          <a:p>
            <a:r>
              <a:rPr lang="da-DK" sz="2200" dirty="0"/>
              <a:t>Fysisk aktivitet har i alle aldre mange sundhedsfremmende egenskaber</a:t>
            </a:r>
          </a:p>
          <a:p>
            <a:endParaRPr lang="da-DK" sz="2200" dirty="0"/>
          </a:p>
          <a:p>
            <a:r>
              <a:rPr lang="da-DK" sz="2200" dirty="0"/>
              <a:t>Fysisk aktivitet hjælper til at opretholde en sund vægt</a:t>
            </a:r>
          </a:p>
          <a:p>
            <a:endParaRPr lang="da-DK" sz="2200" dirty="0"/>
          </a:p>
          <a:p>
            <a:r>
              <a:rPr lang="da-DK" sz="2200" dirty="0"/>
              <a:t>Høj fysisk aktivitet mindst to gange om ugen af en varighed på 20-30 minutter, fremmer og vedligeholder kondition, muskelstyrke, bevægelighed og knoglesundhed. Ved høj fysisk aktivitet bliver du forpustet og har svært ved at føre en samtale. </a:t>
            </a:r>
          </a:p>
          <a:p>
            <a:pPr lvl="1"/>
            <a:r>
              <a:rPr lang="da-DK" sz="1800" dirty="0"/>
              <a:t>Fx: svømning, løb, dans eller spinning.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20011C1-3389-41B1-A515-CFB155F2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CBE6305-370F-4743-B013-DED873B31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/>
            </a:br>
            <a:r>
              <a:rPr lang="da-DK" sz="4000" dirty="0"/>
              <a:t>Vidste du at… Tomme kalorier, mænd, 80 kg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2"/>
              </a:rPr>
              <a:t>www.ernæringsfokus.dk</a:t>
            </a:r>
            <a:endParaRPr lang="da-DK" sz="4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0FB381-E029-4549-A738-D7B639FCD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FDEEEE1-19F1-4EC5-BAD7-3735AC5D0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7" y="3429000"/>
            <a:ext cx="2010056" cy="278168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EC8CF1C-3BAA-4AF3-8927-EDADD80A9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7" y="1974715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5" t="32460" r="24654" b="16257"/>
          <a:stretch/>
        </p:blipFill>
        <p:spPr>
          <a:xfrm>
            <a:off x="4567460" y="4065563"/>
            <a:ext cx="3254024" cy="257438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21D1646-095D-4C6A-9C65-7022DCC91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222DFED-BA58-4DC7-B7D9-EEED23F83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DA4629F-6C28-4B35-AE03-D15AAF8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193"/>
            <a:ext cx="10515600" cy="3374769"/>
          </a:xfrm>
        </p:spPr>
        <p:txBody>
          <a:bodyPr/>
          <a:lstStyle/>
          <a:p>
            <a:pPr marL="0" indent="0" algn="ctr">
              <a:buNone/>
            </a:pPr>
            <a:r>
              <a:rPr lang="da-DK" sz="4000" b="1" dirty="0"/>
              <a:t>Tomme kalorier – Mænd, 80 kg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i="1" dirty="0">
                <a:latin typeface="+mj-lt"/>
              </a:rPr>
              <a:t>”Tomme kalorier er ofte nydelsesmidler, der bidrager med energi uden samtidig at indeholde vitaminer og mineraler”</a:t>
            </a:r>
          </a:p>
          <a:p>
            <a:pPr marL="0" indent="0">
              <a:buNone/>
            </a:pPr>
            <a:endParaRPr lang="da-DK" sz="2000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0AF2CD6-5495-403E-AFA7-F3841A9C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6CC8551-420C-4F5E-A4F4-C8D9E39E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55E434C-9346-4ADF-B030-8A279EACF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974"/>
            <a:ext cx="10515600" cy="453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             </a:t>
            </a:r>
          </a:p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De officielle Kostråd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9DBED16-86B6-4C81-AC80-07A296AD8C98}"/>
              </a:ext>
            </a:extLst>
          </p:cNvPr>
          <p:cNvSpPr txBox="1"/>
          <p:nvPr/>
        </p:nvSpPr>
        <p:spPr>
          <a:xfrm>
            <a:off x="4711062" y="2999080"/>
            <a:ext cx="5240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200" dirty="0"/>
              <a:t>De officielle Kostråd er de mest velbegrundede råd vi har for en sund livsstil.</a:t>
            </a:r>
          </a:p>
          <a:p>
            <a:pPr marL="285750" indent="-285750">
              <a:buFontTx/>
              <a:buChar char="-"/>
            </a:pPr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Ved at følge De officielle Kostråd får de fleste dækket behovet for vitaminer, mineraler og andre vigtige næringsstoffer.</a:t>
            </a:r>
          </a:p>
          <a:p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Anbefalingerne tager udgangspunkt i sundhed først, så klima.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CF2E407-3A7B-47E5-8CDC-72A8BAD97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71E13C8-2B88-E34E-B3B4-CD401FE3B48A}"/>
              </a:ext>
            </a:extLst>
          </p:cNvPr>
          <p:cNvSpPr txBox="1"/>
          <p:nvPr/>
        </p:nvSpPr>
        <p:spPr>
          <a:xfrm>
            <a:off x="478988" y="5461293"/>
            <a:ext cx="3255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De officielle Kostråd - godt for sundhed og klima - Alt om kost">
            <a:extLst>
              <a:ext uri="{FF2B5EF4-FFF2-40B4-BE49-F238E27FC236}">
                <a16:creationId xmlns:a16="http://schemas.microsoft.com/office/drawing/2014/main" id="{EED90B46-48DA-6D4F-8BAC-EB552651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3" y="1808484"/>
            <a:ext cx="260553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3CC61C0-469C-43FB-8CB2-78F0934CF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felt 14">
            <a:extLst>
              <a:ext uri="{FF2B5EF4-FFF2-40B4-BE49-F238E27FC236}">
                <a16:creationId xmlns:a16="http://schemas.microsoft.com/office/drawing/2014/main" id="{0DA9D4C5-5BAB-45E2-99F6-8F8835F06162}"/>
              </a:ext>
            </a:extLst>
          </p:cNvPr>
          <p:cNvSpPr txBox="1"/>
          <p:nvPr/>
        </p:nvSpPr>
        <p:spPr>
          <a:xfrm>
            <a:off x="6026227" y="4991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1976882-1AB8-4636-9972-8FB037EBFC06}"/>
              </a:ext>
            </a:extLst>
          </p:cNvPr>
          <p:cNvSpPr txBox="1"/>
          <p:nvPr/>
        </p:nvSpPr>
        <p:spPr>
          <a:xfrm>
            <a:off x="320522" y="1599390"/>
            <a:ext cx="1010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+mj-lt"/>
              </a:rPr>
              <a:t>Anbefalinger for mænd</a:t>
            </a:r>
            <a:endParaRPr lang="da-DK" sz="1600" dirty="0">
              <a:latin typeface="+mj-lt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CDB4EE60-2F01-4979-A0F7-399B7959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BAEBA6BF-18F2-224B-A737-C9472DDDA00F}"/>
              </a:ext>
            </a:extLst>
          </p:cNvPr>
          <p:cNvSpPr txBox="1"/>
          <p:nvPr/>
        </p:nvSpPr>
        <p:spPr>
          <a:xfrm>
            <a:off x="1997778" y="3771428"/>
            <a:ext cx="1641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Mænd har et råderum på 7 alm. portioner tomme kalorier per uge.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2C4FA83-0F19-B145-8B5F-9C90E8F1E12D}"/>
              </a:ext>
            </a:extLst>
          </p:cNvPr>
          <p:cNvSpPr txBox="1"/>
          <p:nvPr/>
        </p:nvSpPr>
        <p:spPr>
          <a:xfrm>
            <a:off x="2014732" y="2263797"/>
            <a:ext cx="1641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Mænd bør højst drikke ½ l søde drikke om ugen.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9E59774-A4F8-9E4F-92C0-E94852FB9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/>
          <a:stretch/>
        </p:blipFill>
        <p:spPr>
          <a:xfrm>
            <a:off x="416135" y="2263500"/>
            <a:ext cx="1488681" cy="141504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730C64F-2B93-B741-B46D-BDB89D610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6" y="3857582"/>
            <a:ext cx="1423368" cy="22572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5AB8301-2F44-1541-86B3-2F649CB40390}"/>
              </a:ext>
            </a:extLst>
          </p:cNvPr>
          <p:cNvSpPr txBox="1"/>
          <p:nvPr/>
        </p:nvSpPr>
        <p:spPr>
          <a:xfrm>
            <a:off x="5499078" y="3857582"/>
            <a:ext cx="1789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Mænd anbefales at spise 600 g grøntsager og frugter om dagen. 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BC443C8-6F97-A848-A6BF-5B9310B51CA5}"/>
              </a:ext>
            </a:extLst>
          </p:cNvPr>
          <p:cNvSpPr txBox="1"/>
          <p:nvPr/>
        </p:nvSpPr>
        <p:spPr>
          <a:xfrm>
            <a:off x="9605694" y="3831147"/>
            <a:ext cx="2158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Det anbefales at spise 350 g fisk om ugen, heraf 200 g fede fisk</a:t>
            </a:r>
          </a:p>
        </p:txBody>
      </p:sp>
      <p:pic>
        <p:nvPicPr>
          <p:cNvPr id="13" name="Billede 12" descr="Et billede, der indeholder tekst, fisk&#10;&#10;Automatisk genereret beskrivelse">
            <a:extLst>
              <a:ext uri="{FF2B5EF4-FFF2-40B4-BE49-F238E27FC236}">
                <a16:creationId xmlns:a16="http://schemas.microsoft.com/office/drawing/2014/main" id="{D64C8DDF-E893-444C-9EF4-EF36B55711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/>
        </p:blipFill>
        <p:spPr>
          <a:xfrm>
            <a:off x="8112996" y="3857582"/>
            <a:ext cx="1452280" cy="1012801"/>
          </a:xfrm>
          <a:prstGeom prst="rect">
            <a:avLst/>
          </a:prstGeom>
        </p:spPr>
      </p:pic>
      <p:pic>
        <p:nvPicPr>
          <p:cNvPr id="17" name="Billede 16" descr="Et billede, der indeholder tekst, elektronik, cd&#10;&#10;Automatisk genereret beskrivelse">
            <a:extLst>
              <a:ext uri="{FF2B5EF4-FFF2-40B4-BE49-F238E27FC236}">
                <a16:creationId xmlns:a16="http://schemas.microsoft.com/office/drawing/2014/main" id="{B61DCC44-BA2E-7740-91E1-3EB139BA7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0" y="2263500"/>
            <a:ext cx="1423368" cy="1415045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92019234-6C39-D74E-B9AC-81E67C4AAC85}"/>
              </a:ext>
            </a:extLst>
          </p:cNvPr>
          <p:cNvSpPr txBox="1"/>
          <p:nvPr/>
        </p:nvSpPr>
        <p:spPr>
          <a:xfrm>
            <a:off x="5494674" y="2230709"/>
            <a:ext cx="2362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Det anbefales at få 250 ml mælk eller mælkeprodukt og 20 g ost om dagen eller 350 ml mælk eller mælkeprodukt hvis du ikke spiser ost.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A16C6C2-98EC-A74C-9615-1C49A65375C0}"/>
              </a:ext>
            </a:extLst>
          </p:cNvPr>
          <p:cNvSpPr txBox="1"/>
          <p:nvPr/>
        </p:nvSpPr>
        <p:spPr>
          <a:xfrm>
            <a:off x="9610646" y="2184166"/>
            <a:ext cx="1932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Anbefalingerne lyder på 75 g fuldkorn om dagen.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5E224826-2873-534F-AC6F-96E3DCC3B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6" y="2263500"/>
            <a:ext cx="1423369" cy="1423369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0ECDCA5-6839-2D4F-928D-B8E29947BDE4}"/>
              </a:ext>
            </a:extLst>
          </p:cNvPr>
          <p:cNvSpPr txBox="1"/>
          <p:nvPr/>
        </p:nvSpPr>
        <p:spPr>
          <a:xfrm>
            <a:off x="0" y="6613582"/>
            <a:ext cx="1788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 err="1"/>
              <a:t>altomkost.dk</a:t>
            </a:r>
            <a:r>
              <a:rPr lang="en-US" sz="1100" dirty="0"/>
              <a:t> </a:t>
            </a:r>
          </a:p>
        </p:txBody>
      </p:sp>
      <p:pic>
        <p:nvPicPr>
          <p:cNvPr id="5" name="Billede 4" descr="Et billede, der indeholder adskillige, arrangeret&#10;&#10;Automatisk genereret beskrivelse">
            <a:extLst>
              <a:ext uri="{FF2B5EF4-FFF2-40B4-BE49-F238E27FC236}">
                <a16:creationId xmlns:a16="http://schemas.microsoft.com/office/drawing/2014/main" id="{9D9EB81F-8831-4444-8F0E-1B19BE652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2" y="3758401"/>
            <a:ext cx="1488681" cy="2855181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FE82BC3B-A92E-F640-B81A-046E3D104B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1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FC75A75-E3A4-4BD4-808B-A96A1FEC3B2E}"/>
              </a:ext>
            </a:extLst>
          </p:cNvPr>
          <p:cNvSpPr txBox="1"/>
          <p:nvPr/>
        </p:nvSpPr>
        <p:spPr>
          <a:xfrm>
            <a:off x="590550" y="1933927"/>
            <a:ext cx="110109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prstClr val="black"/>
                </a:solidFill>
                <a:latin typeface="+mj-lt"/>
              </a:rPr>
              <a:t>D vitamin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prstClr val="black"/>
                </a:solidFill>
              </a:rPr>
              <a:t>D-vitamin </a:t>
            </a:r>
            <a:r>
              <a:rPr lang="da-DK" sz="2200" dirty="0"/>
              <a:t>er et fedtopløseligt vitamin, og er nødvendigt for bl.a. at calcium kan optages i kroppen og dermed styrke kroppens knogler og tænder.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syntetiseres i huden via solens stråler, og hovedparten af befolkningen får dækket deres behov for D-vitamin ad denne vej.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findes også i en begrænset mængde fødevarer, men særligt fede fisk som fx laks, sild, ål og makrel er gode kilder til D-vitamin</a:t>
            </a:r>
            <a:br>
              <a:rPr lang="da-DK" sz="1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87B6680-C85C-44DB-913F-F88BBDA76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D1A8E90-51ED-7446-9150-FACB05E8313B}"/>
              </a:ext>
            </a:extLst>
          </p:cNvPr>
          <p:cNvSpPr txBox="1"/>
          <p:nvPr/>
        </p:nvSpPr>
        <p:spPr>
          <a:xfrm>
            <a:off x="0" y="6571923"/>
            <a:ext cx="732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https://altomkost.dk/fakta/naeringsindhold-i-maden/d-vitamin/</a:t>
            </a:r>
            <a:r>
              <a:rPr lang="en-US" sz="1100" dirty="0"/>
              <a:t>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B6E845-B979-6745-B2EC-52BE8314E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9" y="2409712"/>
            <a:ext cx="10767313" cy="4203123"/>
          </a:xfrm>
        </p:spPr>
        <p:txBody>
          <a:bodyPr>
            <a:normAutofit/>
          </a:bodyPr>
          <a:lstStyle/>
          <a:p>
            <a:r>
              <a:rPr lang="da-DK" sz="1800" b="1" dirty="0"/>
              <a:t>Frugt og grønt: </a:t>
            </a:r>
            <a:r>
              <a:rPr lang="da-DK" sz="1800" dirty="0"/>
              <a:t>Mænd indtager i gennemsnit 166 g frugt og 191 g grøntsager om dagen. Det er i underkanten ift. den anbefalede daglige mængde på 600 g/dag.</a:t>
            </a:r>
          </a:p>
          <a:p>
            <a:r>
              <a:rPr lang="da-DK" sz="1800" b="1" dirty="0"/>
              <a:t>Kød: </a:t>
            </a:r>
            <a:r>
              <a:rPr lang="da-DK" sz="1800" dirty="0"/>
              <a:t>I gennemsnit er indtaget af kød blandt 18-75 årige danske mænd 172 g/dag. Det er mere end den vejledende ugentlig mængde på 350 g/uge. </a:t>
            </a:r>
          </a:p>
          <a:p>
            <a:r>
              <a:rPr lang="da-DK" sz="1800" b="1" dirty="0"/>
              <a:t>Fuldkorn: </a:t>
            </a:r>
            <a:r>
              <a:rPr lang="da-DK" sz="1800" dirty="0"/>
              <a:t>Mænd indtager i gennemsnit 61 g fuldkorn om dagen, hvilket er i underkanten ift. den anbefalede daglige mængde på 75 g/dag. </a:t>
            </a:r>
          </a:p>
          <a:p>
            <a:r>
              <a:rPr lang="da-DK" sz="1800" b="1" dirty="0"/>
              <a:t>Kostfibre:</a:t>
            </a:r>
            <a:r>
              <a:rPr lang="da-DK" sz="1800" dirty="0"/>
              <a:t> I gennemsnit indtager danske mænd ca. 24 g kostfibre om dagen, hvilket er lidt mindre end den anbefalede mængde på 30 g/dag. </a:t>
            </a:r>
          </a:p>
          <a:p>
            <a:r>
              <a:rPr lang="da-DK" sz="1800" b="1" dirty="0"/>
              <a:t>Mættet fedt: </a:t>
            </a:r>
            <a:r>
              <a:rPr lang="da-DK" sz="1800" dirty="0"/>
              <a:t>Indtaget af mættet fedt er for højt for alle aldersgrupper da det ligger på 14 E% og dermed  overstiger den maksimalt anbefalede grænse på 10 E%. </a:t>
            </a:r>
            <a:endParaRPr lang="da-DK" sz="1800" b="1" dirty="0"/>
          </a:p>
          <a:p>
            <a:r>
              <a:rPr lang="da-DK" sz="1800" b="1" dirty="0"/>
              <a:t>Alkohol: </a:t>
            </a:r>
            <a:r>
              <a:rPr lang="da-DK" sz="1800" dirty="0"/>
              <a:t>Fordelingen af indtaget af alkohol er skævt fordelt, men mænd drikker i gennemsnit 20 g</a:t>
            </a:r>
            <a:r>
              <a:rPr lang="da-DK" sz="1800"/>
              <a:t>/dag. </a:t>
            </a:r>
            <a:r>
              <a:rPr lang="da-DK" sz="1800" dirty="0"/>
              <a:t>Det anbefales at indtaget af alkohol ikke overstiger 5 E%.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48B5F65-91DA-410A-8A43-3338DF7F4F47}"/>
              </a:ext>
            </a:extLst>
          </p:cNvPr>
          <p:cNvSpPr/>
          <p:nvPr/>
        </p:nvSpPr>
        <p:spPr>
          <a:xfrm>
            <a:off x="828339" y="1733265"/>
            <a:ext cx="4944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dirty="0">
                <a:latin typeface="+mj-lt"/>
              </a:rPr>
              <a:t>Kostvaner for danske mænd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2754DB-9CB9-4CBC-9C72-B64F25F75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BB754A7-9387-4A3C-ACA3-7FB0F8809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20936EB-FB6B-C545-BA44-F02D4A67E2B2}"/>
              </a:ext>
            </a:extLst>
          </p:cNvPr>
          <p:cNvSpPr txBox="1"/>
          <p:nvPr/>
        </p:nvSpPr>
        <p:spPr>
          <a:xfrm>
            <a:off x="0" y="6571923"/>
            <a:ext cx="5583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DTU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</a:p>
        </p:txBody>
      </p:sp>
    </p:spTree>
    <p:extLst>
      <p:ext uri="{BB962C8B-B14F-4D97-AF65-F5344CB8AC3E}">
        <p14:creationId xmlns:p14="http://schemas.microsoft.com/office/powerpoint/2010/main" val="30189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5AB3-47DC-4B66-B420-7E81B2CD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36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Dagskostforslag til </a:t>
            </a:r>
            <a:r>
              <a:rPr lang="da-DK" sz="4400" b="1" dirty="0"/>
              <a:t>mænd</a:t>
            </a:r>
            <a:r>
              <a:rPr lang="da-DK" dirty="0"/>
              <a:t>, </a:t>
            </a:r>
            <a:br>
              <a:rPr lang="da-DK" dirty="0"/>
            </a:br>
            <a:r>
              <a:rPr lang="da-DK" sz="4400" dirty="0"/>
              <a:t>ca. 11300 kJ = 2690 kcal </a:t>
            </a:r>
            <a:br>
              <a:rPr lang="da-DK" sz="4400" dirty="0"/>
            </a:br>
            <a:r>
              <a:rPr lang="da-DK" sz="4400" dirty="0"/>
              <a:t>fordelt på </a:t>
            </a:r>
            <a:br>
              <a:rPr lang="da-DK" sz="4400" dirty="0"/>
            </a:br>
            <a:r>
              <a:rPr lang="da-DK" sz="4400" dirty="0"/>
              <a:t>3 hovedmåltider og 2 mellemmåltider</a:t>
            </a:r>
            <a:br>
              <a:rPr lang="da-DK" sz="4400" dirty="0"/>
            </a:br>
            <a:r>
              <a:rPr lang="da-DK" sz="4400" dirty="0"/>
              <a:t>+ forslag til fysisk aktivitet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6696277-5C75-427B-887E-30BA3BAA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29BB0C1-0E9E-4338-A0B1-13B4F0E13BFB}"/>
              </a:ext>
            </a:extLst>
          </p:cNvPr>
          <p:cNvSpPr txBox="1"/>
          <p:nvPr/>
        </p:nvSpPr>
        <p:spPr>
          <a:xfrm>
            <a:off x="0" y="6334780"/>
            <a:ext cx="7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Energimængden passer  til en mand med moderat aktivitetsniveau og med en referencevægt på 80 kg.</a:t>
            </a:r>
          </a:p>
          <a:p>
            <a:r>
              <a:rPr lang="da-DK" sz="1400" i="1" dirty="0"/>
              <a:t>De valgte aktiviteter er alle med moderat intensitet med mindre andet er angivet.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4C5F84E-0006-4424-9CDB-5107AA69A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5AB3-47DC-4B66-B420-7E81B2CD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358" y="1738864"/>
            <a:ext cx="2827283" cy="473506"/>
          </a:xfrm>
        </p:spPr>
        <p:txBody>
          <a:bodyPr anchor="ctr">
            <a:noAutofit/>
          </a:bodyPr>
          <a:lstStyle/>
          <a:p>
            <a:r>
              <a:rPr lang="da-DK" sz="3200" dirty="0"/>
              <a:t>Morgenmad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2C3F3A-D357-4818-BF34-4CAD0818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215" y="6282387"/>
            <a:ext cx="4741069" cy="473507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En berliner på 110 g med 1 glas appelsinjuice på 2 dl og sort kaffe giver 100 kJ mere end </a:t>
            </a:r>
            <a:r>
              <a:rPr lang="en-AU" sz="1400" dirty="0">
                <a:solidFill>
                  <a:sysClr val="windowText" lastClr="000000"/>
                </a:solidFill>
              </a:rPr>
              <a:t>scrambled</a:t>
            </a:r>
            <a:r>
              <a:rPr lang="da-DK" sz="1400" dirty="0">
                <a:solidFill>
                  <a:sysClr val="windowText" lastClr="000000"/>
                </a:solidFill>
              </a:rPr>
              <a:t> æg med tilbehør.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6696277-5C75-427B-887E-30BA3BAA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0C10A1F-3560-4E7D-808E-0E0B8CFD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60" y="2608608"/>
            <a:ext cx="5810883" cy="324985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E9491FF-E4FC-4408-AC6C-67B3CB3AD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22" y="3034661"/>
            <a:ext cx="3070989" cy="27578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B4E4C3D-CEF7-4A68-A309-CDDD558A7C9B}"/>
              </a:ext>
            </a:extLst>
          </p:cNvPr>
          <p:cNvSpPr txBox="1"/>
          <p:nvPr/>
        </p:nvSpPr>
        <p:spPr>
          <a:xfrm>
            <a:off x="8483512" y="2601232"/>
            <a:ext cx="3421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2404 kJ skal du fx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løbe med moderat hastighed i ca. 50 minutter.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40153C3-EFC1-45F8-BAFA-4068AA341437}"/>
              </a:ext>
            </a:extLst>
          </p:cNvPr>
          <p:cNvSpPr txBox="1"/>
          <p:nvPr/>
        </p:nvSpPr>
        <p:spPr>
          <a:xfrm>
            <a:off x="427956" y="4644026"/>
            <a:ext cx="152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120 g æg bidrager med 15,1 g protein og 2 µg B12-vitamin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9499137-3E05-43E6-A398-01DBD726272F}"/>
              </a:ext>
            </a:extLst>
          </p:cNvPr>
          <p:cNvSpPr txBox="1"/>
          <p:nvPr/>
        </p:nvSpPr>
        <p:spPr>
          <a:xfrm>
            <a:off x="-55625" y="3616962"/>
            <a:ext cx="111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minimælk bidrager med 48 g calcium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106384A-88A9-4136-8265-5399F422BF34}"/>
              </a:ext>
            </a:extLst>
          </p:cNvPr>
          <p:cNvSpPr txBox="1"/>
          <p:nvPr/>
        </p:nvSpPr>
        <p:spPr>
          <a:xfrm>
            <a:off x="3027285" y="3020443"/>
            <a:ext cx="123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rugbrød bidrager med 8,1 g kostfibre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039720E-260C-4B89-ADD8-8E8ED92B5641}"/>
              </a:ext>
            </a:extLst>
          </p:cNvPr>
          <p:cNvSpPr txBox="1"/>
          <p:nvPr/>
        </p:nvSpPr>
        <p:spPr>
          <a:xfrm>
            <a:off x="3451538" y="4056903"/>
            <a:ext cx="123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50 g peberfrugt bidrager med 96 mg C-vitamin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64FE526-A3E4-4FEB-9D90-80A861C2A402}"/>
              </a:ext>
            </a:extLst>
          </p:cNvPr>
          <p:cNvSpPr txBox="1"/>
          <p:nvPr/>
        </p:nvSpPr>
        <p:spPr>
          <a:xfrm>
            <a:off x="3409349" y="4812721"/>
            <a:ext cx="12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19 g forårsløg bidrager med 4 mg magnesium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8CEE29B-B1DB-42DD-88AA-BE5C7459E200}"/>
              </a:ext>
            </a:extLst>
          </p:cNvPr>
          <p:cNvSpPr txBox="1"/>
          <p:nvPr/>
        </p:nvSpPr>
        <p:spPr>
          <a:xfrm>
            <a:off x="124241" y="2574394"/>
            <a:ext cx="141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sort kaffe bidrager med 12 mg magnesium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31F42EDF-4A8E-4A1C-8C57-FDDEC190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922315" y="3960440"/>
            <a:ext cx="3294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251751" y="3074418"/>
            <a:ext cx="42555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627896" y="3343609"/>
            <a:ext cx="3993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771247" y="4963616"/>
            <a:ext cx="6802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677305" y="4786671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112387" y="4233535"/>
            <a:ext cx="3638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2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5AB3-47DC-4B66-B420-7E81B2CD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6265" y="1726226"/>
            <a:ext cx="3174124" cy="473506"/>
          </a:xfrm>
        </p:spPr>
        <p:txBody>
          <a:bodyPr anchor="ctr">
            <a:noAutofit/>
          </a:bodyPr>
          <a:lstStyle/>
          <a:p>
            <a:pPr algn="l"/>
            <a:r>
              <a:rPr lang="da-DK" sz="3200" dirty="0"/>
              <a:t>Mellemmåltid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2C3F3A-D357-4818-BF34-4CAD0818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7358" y="6425070"/>
            <a:ext cx="5073981" cy="362983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l"/>
            <a:r>
              <a:rPr lang="da-DK" sz="1500" dirty="0">
                <a:solidFill>
                  <a:sysClr val="windowText" lastClr="000000"/>
                </a:solidFill>
              </a:rPr>
              <a:t>Et stykke wienerbrød på 105 g, som vist her, indeholder 2555 kJ.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6696277-5C75-427B-887E-30BA3BAA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54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4DF4110-C9A6-41FF-A090-1669BA002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6" y="2441987"/>
            <a:ext cx="6474154" cy="340958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766F4D8-A384-4EE3-A36D-A2A614ECE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08" y="2817920"/>
            <a:ext cx="3230929" cy="291965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77E397D-0305-4E3A-9F88-566BEA925C2B}"/>
              </a:ext>
            </a:extLst>
          </p:cNvPr>
          <p:cNvSpPr txBox="1"/>
          <p:nvPr/>
        </p:nvSpPr>
        <p:spPr>
          <a:xfrm>
            <a:off x="8644824" y="2472764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2555 kJ skal du fx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spille tennis i 1 time og 45 minutter.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9E51D27-6230-4389-903D-859C740C5DC0}"/>
              </a:ext>
            </a:extLst>
          </p:cNvPr>
          <p:cNvSpPr txBox="1"/>
          <p:nvPr/>
        </p:nvSpPr>
        <p:spPr>
          <a:xfrm>
            <a:off x="-25495" y="3150250"/>
            <a:ext cx="16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300 g skyr bidrager med 33 g protein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42B5967-DE1D-4542-A414-7E62B5DA4047}"/>
              </a:ext>
            </a:extLst>
          </p:cNvPr>
          <p:cNvSpPr txBox="1"/>
          <p:nvPr/>
        </p:nvSpPr>
        <p:spPr>
          <a:xfrm>
            <a:off x="31125" y="3854170"/>
            <a:ext cx="112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æble bidrager med </a:t>
            </a:r>
          </a:p>
          <a:p>
            <a:r>
              <a:rPr lang="da-DK" sz="1200" dirty="0"/>
              <a:t>8 mg C-vitamin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502690E-A686-468C-98A3-7E3FABF738B7}"/>
              </a:ext>
            </a:extLst>
          </p:cNvPr>
          <p:cNvSpPr txBox="1"/>
          <p:nvPr/>
        </p:nvSpPr>
        <p:spPr>
          <a:xfrm>
            <a:off x="3179477" y="3543176"/>
            <a:ext cx="16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 g mysli bidrager med 1,8 g kostfibre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D2D2CFEE-FD50-4769-907D-F23F7E57D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681162" y="3774009"/>
            <a:ext cx="532555" cy="123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158590" y="3426872"/>
            <a:ext cx="1173000" cy="460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030271" y="4196102"/>
            <a:ext cx="55918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7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06FB1-47BA-467C-AA06-70F0DA07C0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Widescreen</PresentationFormat>
  <Paragraphs>129</Paragraphs>
  <Slides>17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Sunde måltider eller Tomme kalorier Mænd, 80 kg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Dagskostforslag til mænd,  ca. 11300 kJ = 2690 kcal  fordelt på  3 hovedmåltider og 2 mellemmåltider + forslag til fysisk aktivitet</vt:lpstr>
      <vt:lpstr>Morgenmad</vt:lpstr>
      <vt:lpstr>Mellemmåltid</vt:lpstr>
      <vt:lpstr>Frokost</vt:lpstr>
      <vt:lpstr>Mellemmåltid</vt:lpstr>
      <vt:lpstr>Aftensmad</vt:lpstr>
      <vt:lpstr>PowerPoint-præsentation</vt:lpstr>
      <vt:lpstr>PowerPoint-præsentation</vt:lpstr>
      <vt:lpstr>PowerPoint-præsentation</vt:lpstr>
      <vt:lpstr> Vidste du at… Tomme kalorier, mænd, 80 kg kan bestilles eller downloades gratis her:      www.ernæringsfokus.dk</vt:lpstr>
      <vt:lpstr>Find masser af inspiration og opskrifter på voresmad.dk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53</cp:revision>
  <dcterms:created xsi:type="dcterms:W3CDTF">2018-11-29T10:41:33Z</dcterms:created>
  <dcterms:modified xsi:type="dcterms:W3CDTF">2022-11-17T13:23:35Z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