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84" r:id="rId5"/>
    <p:sldId id="263" r:id="rId6"/>
    <p:sldId id="271" r:id="rId7"/>
    <p:sldId id="288" r:id="rId8"/>
    <p:sldId id="267" r:id="rId9"/>
    <p:sldId id="289" r:id="rId10"/>
    <p:sldId id="282" r:id="rId11"/>
    <p:sldId id="285" r:id="rId12"/>
    <p:sldId id="281" r:id="rId13"/>
    <p:sldId id="268" r:id="rId14"/>
    <p:sldId id="276" r:id="rId15"/>
    <p:sldId id="261" r:id="rId16"/>
    <p:sldId id="256" r:id="rId17"/>
    <p:sldId id="257" r:id="rId18"/>
    <p:sldId id="258" r:id="rId19"/>
    <p:sldId id="259" r:id="rId20"/>
    <p:sldId id="260" r:id="rId21"/>
    <p:sldId id="262" r:id="rId22"/>
    <p:sldId id="290" r:id="rId23"/>
    <p:sldId id="287" r:id="rId24"/>
    <p:sldId id="277" r:id="rId25"/>
    <p:sldId id="280" r:id="rId26"/>
    <p:sldId id="279" r:id="rId2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te Buch Krarup" initials="MBK" lastIdx="3" clrIdx="0">
    <p:extLst>
      <p:ext uri="{19B8F6BF-5375-455C-9EA6-DF929625EA0E}">
        <p15:presenceInfo xmlns:p15="http://schemas.microsoft.com/office/powerpoint/2012/main" userId="S-1-5-21-448769487-3943699621-2193482561-37164" providerId="AD"/>
      </p:ext>
    </p:extLst>
  </p:cmAuthor>
  <p:cmAuthor id="2" name="Signe J. A. Worck" initials="SJAW" lastIdx="3" clrIdx="1">
    <p:extLst>
      <p:ext uri="{19B8F6BF-5375-455C-9EA6-DF929625EA0E}">
        <p15:presenceInfo xmlns:p15="http://schemas.microsoft.com/office/powerpoint/2012/main" userId="S-1-5-21-448769487-3943699621-2193482561-36554" providerId="AD"/>
      </p:ext>
    </p:extLst>
  </p:cmAuthor>
  <p:cmAuthor id="3" name="Puk Maia Ingemann Holm" initials="PMIH" lastIdx="3" clrIdx="2">
    <p:extLst>
      <p:ext uri="{19B8F6BF-5375-455C-9EA6-DF929625EA0E}">
        <p15:presenceInfo xmlns:p15="http://schemas.microsoft.com/office/powerpoint/2012/main" userId="S-1-5-21-448769487-3943699621-2193482561-296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4" autoAdjust="0"/>
    <p:restoredTop sz="94605"/>
  </p:normalViewPr>
  <p:slideViewPr>
    <p:cSldViewPr snapToGrid="0">
      <p:cViewPr varScale="1">
        <p:scale>
          <a:sx n="108" d="100"/>
          <a:sy n="108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-data-ax\data\Handel,%20Marked%20&amp;%20Ernaering\ME\Ern&#230;ring\Linea\Puk\VDA\PowerPoint%20til%20VDA\Diagramm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Anbefalet</a:t>
            </a:r>
            <a:r>
              <a:rPr lang="da-DK" baseline="0" dirty="0"/>
              <a:t> makronæringsstoffordeling</a:t>
            </a:r>
            <a:endParaRPr lang="da-DK" dirty="0"/>
          </a:p>
        </c:rich>
      </c:tx>
      <c:layout>
        <c:manualLayout>
          <c:xMode val="edge"/>
          <c:yMode val="edge"/>
          <c:x val="0.14351601002036554"/>
          <c:y val="1.26639541651279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70-4BB5-9B76-812F57D44DF9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70-4BB5-9B76-812F57D44DF9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70-4BB5-9B76-812F57D44DF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70-4BB5-9B76-812F57D44DF9}"/>
              </c:ext>
            </c:extLst>
          </c:dPt>
          <c:cat>
            <c:strRef>
              <c:f>'65+'!$A$2:$A$5</c:f>
              <c:strCache>
                <c:ptCount val="4"/>
                <c:pt idx="0">
                  <c:v>Protein</c:v>
                </c:pt>
                <c:pt idx="1">
                  <c:v>Fedt</c:v>
                </c:pt>
                <c:pt idx="2">
                  <c:v>Mættet fedt</c:v>
                </c:pt>
                <c:pt idx="3">
                  <c:v>Kulhydrat</c:v>
                </c:pt>
              </c:strCache>
            </c:strRef>
          </c:cat>
          <c:val>
            <c:numRef>
              <c:f>'65+'!$B$2:$B$5</c:f>
              <c:numCache>
                <c:formatCode>General</c:formatCode>
                <c:ptCount val="4"/>
                <c:pt idx="0">
                  <c:v>15</c:v>
                </c:pt>
                <c:pt idx="1">
                  <c:v>23</c:v>
                </c:pt>
                <c:pt idx="2">
                  <c:v>10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70-4BB5-9B76-812F57D44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E2658-D073-4352-9FC0-418B544B4C90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48CCA-7B93-459C-A9DE-05776876AB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948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1275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948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48CCA-7B93-459C-A9DE-05776876AB78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615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5949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 tilgængelige Vidste du at… ark tager udgangspunkt i De officielle Kostråd fra 2013. Sammensætning af makronæringsstoffer på arket matcher de gældende De officielle Kostråd og Nordiske Næringsstofanbefalinger 2012 (NNR). Vidste du at… arkene bliver opdateret, når NNR udkommer i en opdateret udgave, forventeligt ultimo 2022, og kostrådene evt. efterfølgende er blevet revideret.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426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3983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2389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4829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Søjlediagrammerne angiver, hvor lang tid det tager at forbrænde de tomme kalorier, der er vist på billedet, med forskellige typer af fysisk aktivitet.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48CCA-7B93-459C-A9DE-05776876AB78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3717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FD594-F713-488A-A71D-33C6A4872B3E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0439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672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EC24A-8D3B-441D-A7B2-771323A50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8A9F61F-26C9-4B11-878C-6999D0481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E1309B-61D1-4F37-A131-698491E7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0F48-9337-4130-9326-3A83802E7B13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C1AA586-D6FE-424F-892E-08326DD3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4BAE903-0B05-47DD-87AB-31D604ABD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97EA-859B-4F7F-AC58-68C599C87A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710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64424-376F-4BAE-A078-76E5CB79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A68F3EA-C4DE-4788-802D-E519A8E0E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8B9583F-3C5F-449C-9558-916AAFE5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0F48-9337-4130-9326-3A83802E7B13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A072912-C351-484D-8DD8-0C5B9091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AB0C7E6-DE2D-4940-8D87-076A715F0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97EA-859B-4F7F-AC58-68C599C87A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594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76AEE42-E0C9-4EA4-B0A9-8AA4A089E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FADB592-482C-4D84-ACE5-001AC5201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EB816CC-3F36-4651-80CB-79BC19BF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0F48-9337-4130-9326-3A83802E7B13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37F3C34-212C-4CAD-B779-00296A28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7436338-C7AB-4A38-9F65-1582D19D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97EA-859B-4F7F-AC58-68C599C87A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124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1E979-C6B9-45CC-9116-73678A53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7790EFE-8FFD-44C3-A54C-88AD74AF1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4A1DB90-DE57-4E02-92B0-98383BC76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0F48-9337-4130-9326-3A83802E7B13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DC5DE9-A185-44D1-97C4-1FE7ED9DF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3FC916D-858D-4E01-BB14-4DEE2D56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97EA-859B-4F7F-AC58-68C599C87A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731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2FF7C-C3AF-4DF9-9294-405A89A2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13F27BE-F0A3-4CED-BC4F-5BE152D27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BADFDCA-9BC9-469B-A9B6-4A9C3958B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0F48-9337-4130-9326-3A83802E7B13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B964225-1972-4E2B-AAB9-A2F648A1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A51B05A-BA97-4CC5-8244-D5A45BFF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97EA-859B-4F7F-AC58-68C599C87A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987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5F553-E4F1-40E1-B698-1135E5045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E9C6FD-8D04-4EB7-BAAE-1AED348A7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5D4B9D1-5901-4273-88A6-64701EC8E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886F505-88C3-4A1F-A1CD-ECD6ECB06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0F48-9337-4130-9326-3A83802E7B13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331155C-4559-4980-B6AD-3C080CF3A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C775482-39CE-421B-81F7-A3BA79C7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97EA-859B-4F7F-AC58-68C599C87A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206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62529-BD8F-4D4E-A269-D42D5467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30D9021-68C2-44B1-BE1B-B379ABAD6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C298242-5EDD-439B-AE39-08C5B2FDF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56B20DC-DD16-47B3-AF42-0C8B24DC7C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67FE8CB-DE63-41FB-8A91-B15CE81BD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30D6188-5B3D-4BBC-9F78-9D51D760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0F48-9337-4130-9326-3A83802E7B13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AB85F31-C21F-4DE5-9BEE-1543A66A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EAAE174-86E5-47EC-80A1-9286BFE9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97EA-859B-4F7F-AC58-68C599C87A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382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EE67A-446B-4A76-B260-3196AF597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BE609C6-025C-48DA-AF62-6F7FB75E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0F48-9337-4130-9326-3A83802E7B13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C295E77-EE03-46FD-B4C2-4558F7F4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C82C577-4BA6-4249-9AE6-432CA899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97EA-859B-4F7F-AC58-68C599C87A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216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EB37950-07C6-4DFA-A71D-3ABA15B8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0F48-9337-4130-9326-3A83802E7B13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FF8B64A-A799-45A0-B923-6BCE12F5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13DEFE6-BB5E-4943-8EA7-C5F6A0DA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97EA-859B-4F7F-AC58-68C599C87A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323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43CA8-5F0A-4DF1-948F-8BE3E8BCE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F4D4AA-4361-403D-8285-FBB9E2386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94E65A2-7419-42E3-A0A5-48B33E731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68E892F-258A-48F5-987D-661B15A9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0F48-9337-4130-9326-3A83802E7B13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289274C-4A3B-4634-ACA2-19824339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1BEC39B-6443-4A2B-A3F4-F3E97D1F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97EA-859B-4F7F-AC58-68C599C87A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219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81558-EB4A-4EA7-ADCD-757233AB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85665F8-1234-4CBD-BFDE-88BFA9113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F1B15AF-A7FB-4795-B1E6-68C65FAF9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94107C9-D46D-4A24-B922-633A19E4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0F48-9337-4130-9326-3A83802E7B13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96DF71C-E180-4B96-8994-6E3C8BC4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79E8763-1326-4B74-A63C-E36C2850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97EA-859B-4F7F-AC58-68C599C87A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644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C294CFB-0A52-4978-A65C-A10E760FC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08E68F6-90DF-4D6C-B54E-AFF1EEF61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01B320E-63C8-4973-B76F-B120DF84A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D0F48-9337-4130-9326-3A83802E7B13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10060E8-EDFF-4EA3-BA65-053720670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8EF8738-5BBD-4458-BB04-9AD7632F5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E97EA-859B-4F7F-AC58-68C599C87A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258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ltomkost.dk/fakta/naeringsindhold-i-maden/d-vitami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ltomkost.dk/fakta/naeringsindhold-i-maden/kulhydrater/#c62986" TargetMode="Externa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1.xml"/><Relationship Id="rId7" Type="http://schemas.openxmlformats.org/officeDocument/2006/relationships/hyperlink" Target="https://altomkost.dk/fakta/naeringsindhold-i-maden/energiprocente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.jp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7.png"/><Relationship Id="rId7" Type="http://schemas.openxmlformats.org/officeDocument/2006/relationships/hyperlink" Target="https://altomkost.dk/maerker/noeglehullet/privat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ltomkost.dk/maerker/fuldkornslogoet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.jpg"/><Relationship Id="rId9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rnaeringsfokus.dk/vidste-du-at/tomme-kalorier/3-5-aarige-boer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oresmad.d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hyperlink" Target="https://altomkost.dk/raad-og-anbefalinger/de-officielle-kostraad-godt-for-sundhed-og-klima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oedevareguiden.dk/fodevare/hvilke-foedevare-skal-jeg-vaelge/foedevarer-til-boern/boern-2-aar/disse-foedevare-skal-du-vaere-saerlig-opmaerksom-paa/tomme-kalorier/anbefalinger-for-sukker-til-boern-mellem-7-15-aa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ltomkost.dk/raad-og-anbefalinger/de-officielle-kostraad-godt-for-sundhed-og-klima/vaelg-planteolier-og-magre-mejeriprodukte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91206-840A-4967-BE2D-0E69D341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6285"/>
            <a:ext cx="10515600" cy="1325563"/>
          </a:xfrm>
        </p:spPr>
        <p:txBody>
          <a:bodyPr/>
          <a:lstStyle/>
          <a:p>
            <a:pPr algn="ctr"/>
            <a:r>
              <a:rPr lang="da-DK" b="1" dirty="0"/>
              <a:t>Sunde måltider vs. Tomme kalorier</a:t>
            </a:r>
            <a:br>
              <a:rPr lang="da-DK" b="1" dirty="0"/>
            </a:br>
            <a:r>
              <a:rPr lang="da-DK" b="1" dirty="0"/>
              <a:t>6-9 årige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D99DBAA-BAD2-41BE-9887-18682FA4A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90BCA2B-6E55-47BF-8270-5937CEE34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82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7FC75A75-E3A4-4BD4-808B-A96A1FEC3B2E}"/>
              </a:ext>
            </a:extLst>
          </p:cNvPr>
          <p:cNvSpPr txBox="1"/>
          <p:nvPr/>
        </p:nvSpPr>
        <p:spPr>
          <a:xfrm>
            <a:off x="590550" y="2062580"/>
            <a:ext cx="110109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solidFill>
                  <a:prstClr val="black"/>
                </a:solidFill>
                <a:latin typeface="+mj-lt"/>
              </a:rPr>
              <a:t>D vitamin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8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prstClr val="black"/>
                </a:solidFill>
              </a:rPr>
              <a:t>D-vitamin </a:t>
            </a:r>
            <a:r>
              <a:rPr lang="da-DK" sz="2200" dirty="0"/>
              <a:t>er et fedtopløseligt vitamin, og er nødvendigt for at bl.a. calcium kan optages i kroppen og dermed styrke kroppens knogler og tænder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D-vitamin syntetiseres i huden via solens stråler, og hovedparten af befolkningen får dækket deres behov for D-vitamin ad denne vej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D-vitamin findes også i en begrænset mængde fødevarer, men særligt fede fisk som fx laks, sild, ål og makrel er gode kilder til D-vitamin</a:t>
            </a:r>
            <a:br>
              <a:rPr lang="da-DK" sz="1400" dirty="0"/>
            </a:b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6F4013E-A65A-4048-9E39-E74093B05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218469F-E491-4ED8-B46C-F5381A6DB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F5D319E4-0420-DD47-A811-1F6FE59D15AD}"/>
              </a:ext>
            </a:extLst>
          </p:cNvPr>
          <p:cNvSpPr txBox="1"/>
          <p:nvPr/>
        </p:nvSpPr>
        <p:spPr>
          <a:xfrm>
            <a:off x="0" y="6571923"/>
            <a:ext cx="59101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4"/>
              </a:rPr>
              <a:t>https://altomkost.dk/fakta/naeringsindhold-i-maden/d-vitamin/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9638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E6F1A08D-9A6F-4562-A761-1D76049D9F95}"/>
              </a:ext>
            </a:extLst>
          </p:cNvPr>
          <p:cNvSpPr txBox="1"/>
          <p:nvPr/>
        </p:nvSpPr>
        <p:spPr>
          <a:xfrm>
            <a:off x="694671" y="1941463"/>
            <a:ext cx="1021202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+mj-lt"/>
              </a:rPr>
              <a:t>Kostfibre og fuldkorn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2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Det anbefales at børn indtager 20 g kostfibre pr. 10 mJ om dagen og 40-60 g fuldkorn om dagen</a:t>
            </a:r>
            <a:br>
              <a:rPr lang="da-DK" sz="2200" dirty="0"/>
            </a:br>
            <a:r>
              <a:rPr lang="da-DK" sz="2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Gode kilder til kostfibre er fuldkornsprodukter, frugter og grøntsager samt nødder.</a:t>
            </a:r>
          </a:p>
          <a:p>
            <a:endParaRPr lang="da-DK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Kostfibre bør komme fra forskellige fødevarekilder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Kostfibre har en gavnlig effekt på fordøjelsen, og kan bl.a. hjælpe mod forstoppelse og til at holde vægten (da det mætter godt)</a:t>
            </a:r>
          </a:p>
          <a:p>
            <a:endParaRPr lang="da-DK" sz="22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5EC0495-5FD1-4195-9D81-0D0429572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4489433C-2A9C-4B98-B7F6-BC36BF327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FFA8EA35-4773-AD47-8D69-7558FD12C7FC}"/>
              </a:ext>
            </a:extLst>
          </p:cNvPr>
          <p:cNvSpPr txBox="1"/>
          <p:nvPr/>
        </p:nvSpPr>
        <p:spPr>
          <a:xfrm>
            <a:off x="0" y="6571923"/>
            <a:ext cx="7832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5"/>
              </a:rPr>
              <a:t>https://altomkost.dk/fakta/naeringsindhold-i-maden/kulhydrater/#c62986</a:t>
            </a:r>
            <a:r>
              <a:rPr lang="en-US" sz="1100" dirty="0"/>
              <a:t> </a:t>
            </a:r>
            <a:r>
              <a:rPr lang="en-US" sz="1100" dirty="0" err="1"/>
              <a:t>og</a:t>
            </a:r>
            <a:r>
              <a:rPr lang="en-US" sz="1100" dirty="0"/>
              <a:t> DTU “</a:t>
            </a:r>
            <a:r>
              <a:rPr lang="en-US" sz="1100" dirty="0" err="1"/>
              <a:t>Danskernes</a:t>
            </a:r>
            <a:r>
              <a:rPr lang="en-US" sz="1100" dirty="0"/>
              <a:t> </a:t>
            </a:r>
            <a:r>
              <a:rPr lang="en-US" sz="1100" dirty="0" err="1"/>
              <a:t>Kostvaner</a:t>
            </a:r>
            <a:r>
              <a:rPr lang="en-US" sz="1100" dirty="0"/>
              <a:t> 2011-2013”</a:t>
            </a:r>
          </a:p>
        </p:txBody>
      </p:sp>
    </p:spTree>
    <p:extLst>
      <p:ext uri="{BB962C8B-B14F-4D97-AF65-F5344CB8AC3E}">
        <p14:creationId xmlns:p14="http://schemas.microsoft.com/office/powerpoint/2010/main" val="333030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BB8FCD3-0C4A-41A3-AB52-D35AC7EEB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6CFC7F-412E-40A8-8621-EEDAA677D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6335"/>
            <a:ext cx="9144000" cy="3527105"/>
          </a:xfrm>
        </p:spPr>
        <p:txBody>
          <a:bodyPr>
            <a:normAutofit fontScale="90000"/>
          </a:bodyPr>
          <a:lstStyle/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sz="4400" dirty="0"/>
              <a:t>Dagskostforslag til </a:t>
            </a:r>
            <a:r>
              <a:rPr lang="da-DK" sz="4400" b="1" dirty="0"/>
              <a:t>6-9 årige børn</a:t>
            </a:r>
            <a:r>
              <a:rPr lang="da-DK" sz="4400" dirty="0"/>
              <a:t>, </a:t>
            </a:r>
            <a:br>
              <a:rPr lang="da-DK" sz="4400" dirty="0"/>
            </a:br>
            <a:r>
              <a:rPr lang="da-DK" sz="4400" dirty="0"/>
              <a:t>ca. 6800 kJ = 1600 kcal </a:t>
            </a:r>
            <a:br>
              <a:rPr lang="da-DK" sz="4400" dirty="0"/>
            </a:br>
            <a:r>
              <a:rPr lang="da-DK" sz="4400" dirty="0"/>
              <a:t>fordelt på </a:t>
            </a:r>
            <a:br>
              <a:rPr lang="da-DK" sz="4400" dirty="0"/>
            </a:br>
            <a:r>
              <a:rPr lang="da-DK" sz="4400" dirty="0"/>
              <a:t>3 hovedmåltider og 3 mellemmåltider</a:t>
            </a:r>
            <a:br>
              <a:rPr lang="da-DK" sz="4400" dirty="0"/>
            </a:br>
            <a:r>
              <a:rPr lang="da-DK" sz="4400" dirty="0"/>
              <a:t>+ forslag til fysisk aktivitet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0AA4021-71C3-4C79-9101-AA5992139F2D}"/>
              </a:ext>
            </a:extLst>
          </p:cNvPr>
          <p:cNvSpPr txBox="1"/>
          <p:nvPr/>
        </p:nvSpPr>
        <p:spPr>
          <a:xfrm>
            <a:off x="0" y="6229676"/>
            <a:ext cx="7559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dirty="0"/>
              <a:t>Energimængden passer 6-9 årige med moderat aktivitetsniveau og med en referencevægt på 25 kg.</a:t>
            </a:r>
          </a:p>
          <a:p>
            <a:r>
              <a:rPr lang="da-DK" sz="1400" i="1" dirty="0"/>
              <a:t>De valgte aktiviteter er alle med moderat intensitet med mindre andet er angivet.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02E0B24-19FC-4117-B381-44991E8A6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82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BB8FCD3-0C4A-41A3-AB52-D35AC7EEB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DDB0B04-B0EE-43B2-A99F-9CE653394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0" y="2314989"/>
            <a:ext cx="6678238" cy="3457222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24C1413C-E216-4785-BED2-09F4D549406F}"/>
              </a:ext>
            </a:extLst>
          </p:cNvPr>
          <p:cNvSpPr txBox="1"/>
          <p:nvPr/>
        </p:nvSpPr>
        <p:spPr>
          <a:xfrm>
            <a:off x="4359342" y="1578300"/>
            <a:ext cx="347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+mj-lt"/>
              </a:rPr>
              <a:t>Morgenmad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05F34CAA-3FBD-408B-9B1C-5FC65A9061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546" y="2767831"/>
            <a:ext cx="3299254" cy="274490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C03DB833-D6B9-4066-BB73-EFC6DB7F213A}"/>
              </a:ext>
            </a:extLst>
          </p:cNvPr>
          <p:cNvSpPr txBox="1"/>
          <p:nvPr/>
        </p:nvSpPr>
        <p:spPr>
          <a:xfrm>
            <a:off x="8578040" y="2345767"/>
            <a:ext cx="31620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Tip: For at forbrænde 1356 kJ skal du fx lege </a:t>
            </a:r>
            <a:r>
              <a:rPr lang="nb-NO" sz="1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med legetøj i ca. 5 timer.</a:t>
            </a:r>
            <a:endParaRPr lang="da-DK" sz="13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82AD301D-96A1-4335-9CD8-F92C9EED9C40}"/>
              </a:ext>
            </a:extLst>
          </p:cNvPr>
          <p:cNvSpPr txBox="1"/>
          <p:nvPr/>
        </p:nvSpPr>
        <p:spPr>
          <a:xfrm>
            <a:off x="1634937" y="6486065"/>
            <a:ext cx="8922123" cy="30777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ysClr val="windowText" lastClr="000000"/>
                </a:solidFill>
              </a:rPr>
              <a:t>Der er flere kalorier i en tebirkes på 55 g og et glas juice (2 dl) end en portion havregryn med hasselnødder og minimælk.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4D7E04DC-82BE-4A19-BC57-E790160A2819}"/>
              </a:ext>
            </a:extLst>
          </p:cNvPr>
          <p:cNvSpPr txBox="1"/>
          <p:nvPr/>
        </p:nvSpPr>
        <p:spPr>
          <a:xfrm>
            <a:off x="3282603" y="3706827"/>
            <a:ext cx="1561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10 g tørrede hasselnødder bidrager med 4,9 g fedt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6D14912E-7291-498B-A262-425093A63948}"/>
              </a:ext>
            </a:extLst>
          </p:cNvPr>
          <p:cNvSpPr txBox="1"/>
          <p:nvPr/>
        </p:nvSpPr>
        <p:spPr>
          <a:xfrm>
            <a:off x="122487" y="3573653"/>
            <a:ext cx="117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50 g havregryn bidrager med 5,2 g kostfibre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84A3B874-258D-4A2B-97EA-47CBB379AB3F}"/>
              </a:ext>
            </a:extLst>
          </p:cNvPr>
          <p:cNvSpPr txBox="1"/>
          <p:nvPr/>
        </p:nvSpPr>
        <p:spPr>
          <a:xfrm>
            <a:off x="1962275" y="227751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2 dl minimælk bidrager med 7 g protein og 248 mg calcium</a:t>
            </a:r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id="{AA6C5C28-AEDC-46D6-BEDA-1A186D66CA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1171852" y="3728947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235AC3EC-D917-4FB7-8D2D-4268CBC0E947}"/>
              </a:ext>
            </a:extLst>
          </p:cNvPr>
          <p:cNvCxnSpPr>
            <a:cxnSpLocks/>
          </p:cNvCxnSpPr>
          <p:nvPr/>
        </p:nvCxnSpPr>
        <p:spPr>
          <a:xfrm>
            <a:off x="1171852" y="2822260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4001B67C-6FFB-4A93-AFEF-A088934E5E0B}"/>
              </a:ext>
            </a:extLst>
          </p:cNvPr>
          <p:cNvCxnSpPr>
            <a:cxnSpLocks/>
          </p:cNvCxnSpPr>
          <p:nvPr/>
        </p:nvCxnSpPr>
        <p:spPr>
          <a:xfrm>
            <a:off x="2487227" y="4072038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623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BB8FCD3-0C4A-41A3-AB52-D35AC7EEB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EC449CE-7D99-4E6E-A8F9-46A097D0D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1" y="2514646"/>
            <a:ext cx="7385944" cy="3124381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A6E441FE-6FBD-4B70-823D-322F1F31EBDA}"/>
              </a:ext>
            </a:extLst>
          </p:cNvPr>
          <p:cNvSpPr txBox="1"/>
          <p:nvPr/>
        </p:nvSpPr>
        <p:spPr>
          <a:xfrm>
            <a:off x="4446373" y="1632487"/>
            <a:ext cx="3299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+mj-lt"/>
              </a:rPr>
              <a:t>Mellemmåltid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A2800DB-7B2A-46DF-961E-E2F9507ED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981" y="2876206"/>
            <a:ext cx="3265623" cy="266937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4BBC0CE4-1CA3-40B7-9FFA-487EAA308431}"/>
              </a:ext>
            </a:extLst>
          </p:cNvPr>
          <p:cNvSpPr txBox="1"/>
          <p:nvPr/>
        </p:nvSpPr>
        <p:spPr>
          <a:xfrm>
            <a:off x="3443543" y="6227962"/>
            <a:ext cx="4645080" cy="52322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ysClr val="windowText" lastClr="000000"/>
                </a:solidFill>
              </a:rPr>
              <a:t>Tre digestive kiks indeholder mere energi end en lille </a:t>
            </a:r>
          </a:p>
          <a:p>
            <a:r>
              <a:rPr lang="da-DK" sz="1400" dirty="0">
                <a:solidFill>
                  <a:sysClr val="windowText" lastClr="000000"/>
                </a:solidFill>
              </a:rPr>
              <a:t>letmælksyoghurt med frugt og en pære.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270EA8D-BB2E-491E-A108-0353583C790C}"/>
              </a:ext>
            </a:extLst>
          </p:cNvPr>
          <p:cNvSpPr txBox="1"/>
          <p:nvPr/>
        </p:nvSpPr>
        <p:spPr>
          <a:xfrm>
            <a:off x="8943574" y="2450626"/>
            <a:ext cx="2901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Tip: For at forbrænde 719 kJ skal du fx lege </a:t>
            </a:r>
            <a:r>
              <a:rPr lang="da-DK" sz="1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tag-fat</a:t>
            </a:r>
            <a:r>
              <a:rPr lang="da-DK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 ca. 40 minutter.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9B15339-C95C-4CCA-861C-6613F96ED7D5}"/>
              </a:ext>
            </a:extLst>
          </p:cNvPr>
          <p:cNvSpPr/>
          <p:nvPr/>
        </p:nvSpPr>
        <p:spPr>
          <a:xfrm>
            <a:off x="-81274" y="3427588"/>
            <a:ext cx="1501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/>
              <a:t>100 g pære bidrager med 3,2 g kostfibre og 5 g C-vitamin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CE38C99-E6D2-4C01-9E79-F77D95697DC5}"/>
              </a:ext>
            </a:extLst>
          </p:cNvPr>
          <p:cNvSpPr/>
          <p:nvPr/>
        </p:nvSpPr>
        <p:spPr>
          <a:xfrm>
            <a:off x="3628496" y="3794322"/>
            <a:ext cx="1297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/>
              <a:t>150 g letmælksyoghurt bidrager med </a:t>
            </a:r>
          </a:p>
          <a:p>
            <a:r>
              <a:rPr lang="da-DK" sz="1200" dirty="0"/>
              <a:t>158 mg calcium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2F39C469-0C7C-4CDC-B6C5-F12EE21583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0A098606-948D-4D06-9003-3397577A5304}"/>
              </a:ext>
            </a:extLst>
          </p:cNvPr>
          <p:cNvCxnSpPr>
            <a:cxnSpLocks/>
          </p:cNvCxnSpPr>
          <p:nvPr/>
        </p:nvCxnSpPr>
        <p:spPr>
          <a:xfrm>
            <a:off x="1331650" y="3755580"/>
            <a:ext cx="88130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D822E3FC-75D1-4BDD-AF55-C2B72A1EC230}"/>
              </a:ext>
            </a:extLst>
          </p:cNvPr>
          <p:cNvCxnSpPr>
            <a:cxnSpLocks/>
          </p:cNvCxnSpPr>
          <p:nvPr/>
        </p:nvCxnSpPr>
        <p:spPr>
          <a:xfrm>
            <a:off x="2726923" y="4209821"/>
            <a:ext cx="92179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87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BB8FCD3-0C4A-41A3-AB52-D35AC7EEB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B43027F-C672-4EF4-B299-CCB03246D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6" y="2684120"/>
            <a:ext cx="7325248" cy="338267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E259AE48-3FB3-406C-8877-4D6DEEA8F780}"/>
              </a:ext>
            </a:extLst>
          </p:cNvPr>
          <p:cNvSpPr txBox="1"/>
          <p:nvPr/>
        </p:nvSpPr>
        <p:spPr>
          <a:xfrm>
            <a:off x="4949707" y="1630206"/>
            <a:ext cx="22925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a-DK" sz="3200" dirty="0">
                <a:latin typeface="+mj-lt"/>
              </a:rPr>
              <a:t>Frokost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91DEBC8-0391-4D95-BE7C-654AE1552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31" y="2523289"/>
            <a:ext cx="3626069" cy="2925471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E38D3C6B-2F49-44AA-8F09-D675762EAEC0}"/>
              </a:ext>
            </a:extLst>
          </p:cNvPr>
          <p:cNvSpPr txBox="1"/>
          <p:nvPr/>
        </p:nvSpPr>
        <p:spPr>
          <a:xfrm>
            <a:off x="3515519" y="6292321"/>
            <a:ext cx="516095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ysClr val="windowText" lastClr="000000"/>
                </a:solidFill>
              </a:rPr>
              <a:t>Chokolade, lakrids og vingummi som vist på tallerkenen indeholder </a:t>
            </a:r>
          </a:p>
          <a:p>
            <a:r>
              <a:rPr lang="da-DK" sz="1400" dirty="0">
                <a:solidFill>
                  <a:sysClr val="windowText" lastClr="000000"/>
                </a:solidFill>
              </a:rPr>
              <a:t>over 100 kJ mere end  en stor pulled pork burger.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5534188-99B6-4A0B-9017-676954715C79}"/>
              </a:ext>
            </a:extLst>
          </p:cNvPr>
          <p:cNvSpPr txBox="1"/>
          <p:nvPr/>
        </p:nvSpPr>
        <p:spPr>
          <a:xfrm>
            <a:off x="8830158" y="2286869"/>
            <a:ext cx="27028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Tip: For at forbrænde 1620 kJ skal du fx svømme i ca. 1 time.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231F33A1-5A82-4348-889B-E5F908AEDAD3}"/>
              </a:ext>
            </a:extLst>
          </p:cNvPr>
          <p:cNvSpPr txBox="1"/>
          <p:nvPr/>
        </p:nvSpPr>
        <p:spPr>
          <a:xfrm>
            <a:off x="1352277" y="2541676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Tip: Sluk tørsten i </a:t>
            </a:r>
          </a:p>
          <a:p>
            <a:pPr algn="ctr"/>
            <a:r>
              <a:rPr lang="da-DK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et glas vand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A6DDAFC5-400F-46E6-9D23-73A67E6A625D}"/>
              </a:ext>
            </a:extLst>
          </p:cNvPr>
          <p:cNvSpPr txBox="1"/>
          <p:nvPr/>
        </p:nvSpPr>
        <p:spPr>
          <a:xfrm>
            <a:off x="3506024" y="4136709"/>
            <a:ext cx="123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75 g grisekød bidrager med 15 g protein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E1C0769F-D15F-4A06-A1F0-64171E2D7D4B}"/>
              </a:ext>
            </a:extLst>
          </p:cNvPr>
          <p:cNvSpPr txBox="1"/>
          <p:nvPr/>
        </p:nvSpPr>
        <p:spPr>
          <a:xfrm>
            <a:off x="3228692" y="3479166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63 g spidskål bidrager med 42 mg C-vitamin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5FBC56BB-20C8-48A8-9A55-A199C523DAD2}"/>
              </a:ext>
            </a:extLst>
          </p:cNvPr>
          <p:cNvSpPr txBox="1"/>
          <p:nvPr/>
        </p:nvSpPr>
        <p:spPr>
          <a:xfrm>
            <a:off x="0" y="4206251"/>
            <a:ext cx="123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70 g grovbolle bidrager med 15,7 g kostfibre</a:t>
            </a:r>
          </a:p>
        </p:txBody>
      </p:sp>
      <p:pic>
        <p:nvPicPr>
          <p:cNvPr id="25" name="Billede 24">
            <a:extLst>
              <a:ext uri="{FF2B5EF4-FFF2-40B4-BE49-F238E27FC236}">
                <a16:creationId xmlns:a16="http://schemas.microsoft.com/office/drawing/2014/main" id="{B2C950C2-6BAE-4F0B-BD1E-8498CF57B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80D92EBC-8F4F-4067-BB3B-3F65C2138ADA}"/>
              </a:ext>
            </a:extLst>
          </p:cNvPr>
          <p:cNvCxnSpPr>
            <a:cxnSpLocks/>
          </p:cNvCxnSpPr>
          <p:nvPr/>
        </p:nvCxnSpPr>
        <p:spPr>
          <a:xfrm>
            <a:off x="2272028" y="3737825"/>
            <a:ext cx="97719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5BC6ADD7-4911-4D9A-8901-66D0D1A8DEE2}"/>
              </a:ext>
            </a:extLst>
          </p:cNvPr>
          <p:cNvCxnSpPr>
            <a:cxnSpLocks/>
          </p:cNvCxnSpPr>
          <p:nvPr/>
        </p:nvCxnSpPr>
        <p:spPr>
          <a:xfrm>
            <a:off x="996638" y="4529417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1CBAFC43-662F-4B3B-BB13-75C0CBB45108}"/>
              </a:ext>
            </a:extLst>
          </p:cNvPr>
          <p:cNvCxnSpPr>
            <a:cxnSpLocks/>
          </p:cNvCxnSpPr>
          <p:nvPr/>
        </p:nvCxnSpPr>
        <p:spPr>
          <a:xfrm>
            <a:off x="2710648" y="4459875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195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BB8FCD3-0C4A-41A3-AB52-D35AC7EEB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A0B941C1-5544-4077-A704-F0C1C463F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3250" y="6271240"/>
            <a:ext cx="4865498" cy="55531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da-DK" sz="1400" dirty="0">
                <a:solidFill>
                  <a:sysClr val="windowText" lastClr="000000"/>
                </a:solidFill>
              </a:rPr>
              <a:t>40 g popcorn og 1 glas sodavand (2 dl) indeholder over 200 kJ mere end hele tallerkenen med snacks til venstre.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6C84669-C07F-4DF3-AA97-5A404FAA9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3" y="2506697"/>
            <a:ext cx="6573701" cy="3114989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EB248F17-3010-4961-9A52-D4DACEB50BAE}"/>
              </a:ext>
            </a:extLst>
          </p:cNvPr>
          <p:cNvSpPr txBox="1"/>
          <p:nvPr/>
        </p:nvSpPr>
        <p:spPr>
          <a:xfrm>
            <a:off x="4167322" y="1542321"/>
            <a:ext cx="385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+mj-lt"/>
              </a:rPr>
              <a:t>Mellemmåltid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90ACD87-F754-4A1A-A704-08590FA28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95" y="2913020"/>
            <a:ext cx="3522999" cy="2747378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31D5F6F8-F94C-47F0-8D7F-214B04F821C1}"/>
              </a:ext>
            </a:extLst>
          </p:cNvPr>
          <p:cNvSpPr txBox="1"/>
          <p:nvPr/>
        </p:nvSpPr>
        <p:spPr>
          <a:xfrm>
            <a:off x="8828854" y="2436647"/>
            <a:ext cx="292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Tip: For at forbrænde 1158 kJ skal du fx cykle i ca. 1 time og 25 minutter.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D062552-D426-4C56-97D2-E5013F4E5C58}"/>
              </a:ext>
            </a:extLst>
          </p:cNvPr>
          <p:cNvSpPr txBox="1"/>
          <p:nvPr/>
        </p:nvSpPr>
        <p:spPr>
          <a:xfrm>
            <a:off x="2824129" y="2673219"/>
            <a:ext cx="1579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45 g fuldkornsrugbrød bidrager med </a:t>
            </a:r>
          </a:p>
          <a:p>
            <a:r>
              <a:rPr lang="da-DK" sz="1200" dirty="0"/>
              <a:t>3,6 g kostfibre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7C00F1D-46BF-4406-8137-4A46CD8A5C15}"/>
              </a:ext>
            </a:extLst>
          </p:cNvPr>
          <p:cNvSpPr txBox="1"/>
          <p:nvPr/>
        </p:nvSpPr>
        <p:spPr>
          <a:xfrm>
            <a:off x="3184777" y="344779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/>
              <a:t>30 g tomat bidrager med 4 mg C-vitamin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6351EEDF-3CA7-40D9-ACCE-FEC5931A976B}"/>
              </a:ext>
            </a:extLst>
          </p:cNvPr>
          <p:cNvSpPr txBox="1"/>
          <p:nvPr/>
        </p:nvSpPr>
        <p:spPr>
          <a:xfrm>
            <a:off x="72334" y="3060631"/>
            <a:ext cx="1366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14 g tørrede abrikoser bidrager med 144 mg kalium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AA51AEF0-2D53-4160-90C2-1C899E9E14A8}"/>
              </a:ext>
            </a:extLst>
          </p:cNvPr>
          <p:cNvSpPr txBox="1"/>
          <p:nvPr/>
        </p:nvSpPr>
        <p:spPr>
          <a:xfrm>
            <a:off x="3364381" y="4211085"/>
            <a:ext cx="16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50 g jordbær bidrager med 38 mg C-vitamin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4D5281C7-F68A-4152-9842-4A625CAB8FA8}"/>
              </a:ext>
            </a:extLst>
          </p:cNvPr>
          <p:cNvSpPr txBox="1"/>
          <p:nvPr/>
        </p:nvSpPr>
        <p:spPr>
          <a:xfrm>
            <a:off x="0" y="4185459"/>
            <a:ext cx="167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25 g snackpølser bidrager med 5,8 g fedt og 0,2 µg D-vitamin</a:t>
            </a:r>
          </a:p>
        </p:txBody>
      </p:sp>
      <p:pic>
        <p:nvPicPr>
          <p:cNvPr id="32" name="Billede 31">
            <a:extLst>
              <a:ext uri="{FF2B5EF4-FFF2-40B4-BE49-F238E27FC236}">
                <a16:creationId xmlns:a16="http://schemas.microsoft.com/office/drawing/2014/main" id="{65D49F9B-3B22-4623-9C84-48851E958A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F90846FB-F633-4C18-A734-72191EDF7486}"/>
              </a:ext>
            </a:extLst>
          </p:cNvPr>
          <p:cNvCxnSpPr>
            <a:cxnSpLocks/>
          </p:cNvCxnSpPr>
          <p:nvPr/>
        </p:nvCxnSpPr>
        <p:spPr>
          <a:xfrm>
            <a:off x="2867874" y="3668817"/>
            <a:ext cx="496507" cy="981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2341D80B-9C59-404E-BDF5-C96E8D599FA7}"/>
              </a:ext>
            </a:extLst>
          </p:cNvPr>
          <p:cNvCxnSpPr>
            <a:cxnSpLocks/>
          </p:cNvCxnSpPr>
          <p:nvPr/>
        </p:nvCxnSpPr>
        <p:spPr>
          <a:xfrm>
            <a:off x="2072498" y="3188889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D65C3D69-4B4A-4D59-A2D9-F0943451B992}"/>
              </a:ext>
            </a:extLst>
          </p:cNvPr>
          <p:cNvCxnSpPr>
            <a:cxnSpLocks/>
          </p:cNvCxnSpPr>
          <p:nvPr/>
        </p:nvCxnSpPr>
        <p:spPr>
          <a:xfrm>
            <a:off x="986076" y="3597796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B780A1CA-021A-4800-BEE7-187B960F14D1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2721005" y="4441918"/>
            <a:ext cx="643376" cy="476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74B19227-0784-49BB-8FA9-C7130E5B1A1E}"/>
              </a:ext>
            </a:extLst>
          </p:cNvPr>
          <p:cNvCxnSpPr>
            <a:cxnSpLocks/>
          </p:cNvCxnSpPr>
          <p:nvPr/>
        </p:nvCxnSpPr>
        <p:spPr>
          <a:xfrm>
            <a:off x="1174813" y="4306342"/>
            <a:ext cx="60663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752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BB8FCD3-0C4A-41A3-AB52-D35AC7EEB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A0B941C1-5544-4077-A704-F0C1C463F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2858" y="6425070"/>
            <a:ext cx="5415310" cy="352948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da-DK" sz="1400" dirty="0">
                <a:solidFill>
                  <a:sysClr val="windowText" lastClr="000000"/>
                </a:solidFill>
              </a:rPr>
              <a:t>En tallerken med 75 g chips og 1 glas sodavand (2 dl) giver 2006 kJ.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5E0C250-80E2-444F-9B6C-BAD1BFFE2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50" y="2607290"/>
            <a:ext cx="6573869" cy="3044009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40C4DAF8-1E14-4A67-8A66-D99218B27578}"/>
              </a:ext>
            </a:extLst>
          </p:cNvPr>
          <p:cNvSpPr txBox="1"/>
          <p:nvPr/>
        </p:nvSpPr>
        <p:spPr>
          <a:xfrm>
            <a:off x="4402380" y="1558320"/>
            <a:ext cx="2896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+mj-lt"/>
              </a:rPr>
              <a:t>Aftensmad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53D1F3A4-43EA-407E-B63F-50F4A1BD2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639" y="2632395"/>
            <a:ext cx="3166260" cy="264966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11E26B5B-F323-4EDB-8C05-203E0E2449E4}"/>
              </a:ext>
            </a:extLst>
          </p:cNvPr>
          <p:cNvSpPr/>
          <p:nvPr/>
        </p:nvSpPr>
        <p:spPr>
          <a:xfrm>
            <a:off x="9119767" y="2214875"/>
            <a:ext cx="2487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Tip: For at forbrænde 2006 kJ skal du løbe i ca. 1 time og 25 minutter.</a:t>
            </a:r>
            <a:endParaRPr lang="da-DK" sz="1400" dirty="0">
              <a:solidFill>
                <a:schemeClr val="accent1">
                  <a:lumMod val="60000"/>
                  <a:lumOff val="40000"/>
                </a:schemeClr>
              </a:solidFill>
              <a:latin typeface="LFPressSansLight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BE886A5-24AD-44A4-99BF-E6FACE605A6B}"/>
              </a:ext>
            </a:extLst>
          </p:cNvPr>
          <p:cNvSpPr txBox="1"/>
          <p:nvPr/>
        </p:nvSpPr>
        <p:spPr>
          <a:xfrm>
            <a:off x="174299" y="2123046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Tip: Sluk tørsten i </a:t>
            </a:r>
          </a:p>
          <a:p>
            <a:pPr algn="ctr"/>
            <a:r>
              <a:rPr lang="da-DK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et glas vand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8866DDB-94EC-4D07-BC0C-751CE4D9AD69}"/>
              </a:ext>
            </a:extLst>
          </p:cNvPr>
          <p:cNvSpPr txBox="1"/>
          <p:nvPr/>
        </p:nvSpPr>
        <p:spPr>
          <a:xfrm>
            <a:off x="220688" y="3233162"/>
            <a:ext cx="1525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35 g majskerner bidrager med 70 mg kalium og 1,8 mg </a:t>
            </a:r>
            <a:br>
              <a:rPr lang="da-DK" sz="1200" dirty="0"/>
            </a:br>
            <a:r>
              <a:rPr lang="da-DK" sz="1200" dirty="0"/>
              <a:t>C-vitamin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C5D6CF8C-D442-41BA-92D4-26CF9A384B2B}"/>
              </a:ext>
            </a:extLst>
          </p:cNvPr>
          <p:cNvSpPr txBox="1"/>
          <p:nvPr/>
        </p:nvSpPr>
        <p:spPr>
          <a:xfrm>
            <a:off x="3679431" y="4092150"/>
            <a:ext cx="1326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35 g peberfrugt bidrager med 48 mg C-vitamin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E0C9C0FA-29F3-453C-A126-277BC9E979FC}"/>
              </a:ext>
            </a:extLst>
          </p:cNvPr>
          <p:cNvSpPr txBox="1"/>
          <p:nvPr/>
        </p:nvSpPr>
        <p:spPr>
          <a:xfrm>
            <a:off x="229187" y="4211398"/>
            <a:ext cx="16764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a-DK" sz="1200" dirty="0"/>
              <a:t>45 g bulgur bidrager med 3,5 g kostfibre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E4BB264-D350-4ED2-9EDA-5AB2EED6D02F}"/>
              </a:ext>
            </a:extLst>
          </p:cNvPr>
          <p:cNvSpPr txBox="1"/>
          <p:nvPr/>
        </p:nvSpPr>
        <p:spPr>
          <a:xfrm>
            <a:off x="3538065" y="320159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125 g kyllingebryst bidrager med 29 g protein</a:t>
            </a:r>
          </a:p>
        </p:txBody>
      </p:sp>
      <p:pic>
        <p:nvPicPr>
          <p:cNvPr id="28" name="Billede 27">
            <a:extLst>
              <a:ext uri="{FF2B5EF4-FFF2-40B4-BE49-F238E27FC236}">
                <a16:creationId xmlns:a16="http://schemas.microsoft.com/office/drawing/2014/main" id="{9E60B6A0-59A8-404F-A5CE-89BC7908E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B7E4E954-7E87-4367-96D6-BD44650211F1}"/>
              </a:ext>
            </a:extLst>
          </p:cNvPr>
          <p:cNvCxnSpPr>
            <a:cxnSpLocks/>
          </p:cNvCxnSpPr>
          <p:nvPr/>
        </p:nvCxnSpPr>
        <p:spPr>
          <a:xfrm flipV="1">
            <a:off x="3078303" y="3524760"/>
            <a:ext cx="462244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BC189697-575F-417F-9E4E-5D665AC03A75}"/>
              </a:ext>
            </a:extLst>
          </p:cNvPr>
          <p:cNvCxnSpPr>
            <a:cxnSpLocks/>
          </p:cNvCxnSpPr>
          <p:nvPr/>
        </p:nvCxnSpPr>
        <p:spPr>
          <a:xfrm>
            <a:off x="3078303" y="4415316"/>
            <a:ext cx="61897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8DF1761B-2128-445C-B543-70DBF298BEB8}"/>
              </a:ext>
            </a:extLst>
          </p:cNvPr>
          <p:cNvCxnSpPr>
            <a:cxnSpLocks/>
          </p:cNvCxnSpPr>
          <p:nvPr/>
        </p:nvCxnSpPr>
        <p:spPr>
          <a:xfrm>
            <a:off x="1624797" y="4377594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236B4E47-9946-4A33-8DD4-B10A4D26819C}"/>
              </a:ext>
            </a:extLst>
          </p:cNvPr>
          <p:cNvCxnSpPr>
            <a:cxnSpLocks/>
          </p:cNvCxnSpPr>
          <p:nvPr/>
        </p:nvCxnSpPr>
        <p:spPr>
          <a:xfrm>
            <a:off x="1624797" y="3720069"/>
            <a:ext cx="88381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813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BB8FCD3-0C4A-41A3-AB52-D35AC7EEB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A0B941C1-5544-4077-A704-F0C1C463F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2629" y="6425070"/>
            <a:ext cx="4212134" cy="355579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da-DK" sz="1400" dirty="0">
                <a:solidFill>
                  <a:sysClr val="windowText" lastClr="000000"/>
                </a:solidFill>
              </a:rPr>
              <a:t>En mælkesnitte indeholder 100 kJ mere end en banan.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C172AE9-BB74-4C20-A9A9-18C525AEB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36" y="2902997"/>
            <a:ext cx="6155683" cy="278804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86201F3A-05E0-40CA-B896-54EC8F5A20F1}"/>
              </a:ext>
            </a:extLst>
          </p:cNvPr>
          <p:cNvSpPr txBox="1"/>
          <p:nvPr/>
        </p:nvSpPr>
        <p:spPr>
          <a:xfrm>
            <a:off x="4179945" y="1700460"/>
            <a:ext cx="3677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+mj-lt"/>
              </a:rPr>
              <a:t>Mellemmåltid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C5C289E-D013-400C-A429-CD95D03DF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09" y="3046759"/>
            <a:ext cx="3085384" cy="2376579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32933D8B-9EA6-4568-A1BD-B29FC8DAB011}"/>
              </a:ext>
            </a:extLst>
          </p:cNvPr>
          <p:cNvSpPr/>
          <p:nvPr/>
        </p:nvSpPr>
        <p:spPr>
          <a:xfrm>
            <a:off x="8947146" y="2492761"/>
            <a:ext cx="31263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Tip: For at forbrænde 444 kJ skal du fx gå i moderat tempo i ca. 45 minutter.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1A5F51D-6991-4330-AC81-E9A064A60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E569C7EB-6C6B-49B7-991F-C9DDAF67600A}"/>
              </a:ext>
            </a:extLst>
          </p:cNvPr>
          <p:cNvSpPr txBox="1"/>
          <p:nvPr/>
        </p:nvSpPr>
        <p:spPr>
          <a:xfrm>
            <a:off x="-37359" y="3571822"/>
            <a:ext cx="171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100 g banan bidrager med 353 </a:t>
            </a:r>
            <a:r>
              <a:rPr lang="da-DK" sz="1100" dirty="0"/>
              <a:t>mg</a:t>
            </a:r>
            <a:r>
              <a:rPr lang="da-DK" sz="1200" dirty="0"/>
              <a:t> kalium og 28 mg magnesium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81718BD5-50D7-44A3-B42D-4B528FBC95D7}"/>
              </a:ext>
            </a:extLst>
          </p:cNvPr>
          <p:cNvCxnSpPr>
            <a:cxnSpLocks/>
          </p:cNvCxnSpPr>
          <p:nvPr/>
        </p:nvCxnSpPr>
        <p:spPr>
          <a:xfrm>
            <a:off x="1524836" y="3894988"/>
            <a:ext cx="81886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583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DB7A77D-FCBF-CF50-8DA6-52B1717A6F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649212"/>
              </p:ext>
            </p:extLst>
          </p:nvPr>
        </p:nvGraphicFramePr>
        <p:xfrm>
          <a:off x="1028986" y="2167788"/>
          <a:ext cx="4950612" cy="3070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Billede 5">
            <a:extLst>
              <a:ext uri="{FF2B5EF4-FFF2-40B4-BE49-F238E27FC236}">
                <a16:creationId xmlns:a16="http://schemas.microsoft.com/office/drawing/2014/main" id="{34AF4AD6-9B67-714A-BE9B-1160C7A24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211" y="2092701"/>
            <a:ext cx="2820968" cy="3056049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59EA7068-2FDF-4EDA-9580-740A457393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6050BD34-2505-44D4-84FD-469FD89491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011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1DFC82C-C1ED-A043-BCBD-F22CEFA8EEED}"/>
              </a:ext>
            </a:extLst>
          </p:cNvPr>
          <p:cNvSpPr txBox="1"/>
          <p:nvPr/>
        </p:nvSpPr>
        <p:spPr>
          <a:xfrm>
            <a:off x="1313964" y="6417364"/>
            <a:ext cx="5749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7"/>
              </a:rPr>
              <a:t>https://altomkost.dk/fakta/naeringsindhold-i-maden/energiprocenter/</a:t>
            </a:r>
            <a:r>
              <a:rPr lang="en-US" sz="1100" dirty="0"/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F743A6E-FD6F-6A4F-9893-08DCA23F9B10}"/>
              </a:ext>
            </a:extLst>
          </p:cNvPr>
          <p:cNvSpPr txBox="1"/>
          <p:nvPr/>
        </p:nvSpPr>
        <p:spPr>
          <a:xfrm>
            <a:off x="2322037" y="3694410"/>
            <a:ext cx="1327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Kulhydrat: 52 E%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EA09E59-695D-9E43-AA57-BAA2ACF3783B}"/>
              </a:ext>
            </a:extLst>
          </p:cNvPr>
          <p:cNvSpPr txBox="1"/>
          <p:nvPr/>
        </p:nvSpPr>
        <p:spPr>
          <a:xfrm>
            <a:off x="3477659" y="2957078"/>
            <a:ext cx="1188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Protein</a:t>
            </a:r>
            <a:r>
              <a:rPr lang="en-US" sz="1400" dirty="0"/>
              <a:t>: </a:t>
            </a:r>
            <a:r>
              <a:rPr lang="en-US" sz="1200" dirty="0"/>
              <a:t>15 E%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D9D6718D-CCC9-5C40-B50A-24CEF2F4A13C}"/>
              </a:ext>
            </a:extLst>
          </p:cNvPr>
          <p:cNvSpPr txBox="1"/>
          <p:nvPr/>
        </p:nvSpPr>
        <p:spPr>
          <a:xfrm>
            <a:off x="3744123" y="3836135"/>
            <a:ext cx="1042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Fedt: 33 E%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62F8F76C-D4B3-6049-9485-55C570229A25}"/>
              </a:ext>
            </a:extLst>
          </p:cNvPr>
          <p:cNvSpPr txBox="1"/>
          <p:nvPr/>
        </p:nvSpPr>
        <p:spPr>
          <a:xfrm>
            <a:off x="3935474" y="2602913"/>
            <a:ext cx="131123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Protein: 10-20 E%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A9709EEE-002D-734D-A2C6-A4CE84397F69}"/>
              </a:ext>
            </a:extLst>
          </p:cNvPr>
          <p:cNvSpPr txBox="1"/>
          <p:nvPr/>
        </p:nvSpPr>
        <p:spPr>
          <a:xfrm>
            <a:off x="4299736" y="4188433"/>
            <a:ext cx="1133398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200" dirty="0"/>
              <a:t>Fedt: 25-40 E%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10145043-4A00-004F-8385-3856816A20A1}"/>
              </a:ext>
            </a:extLst>
          </p:cNvPr>
          <p:cNvSpPr txBox="1"/>
          <p:nvPr/>
        </p:nvSpPr>
        <p:spPr>
          <a:xfrm>
            <a:off x="1336034" y="4321553"/>
            <a:ext cx="1434745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200" dirty="0"/>
              <a:t>Kulhydrat: 45-60 E%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2460A0E1-F2CB-2846-9B2E-1386435FE762}"/>
              </a:ext>
            </a:extLst>
          </p:cNvPr>
          <p:cNvSpPr/>
          <p:nvPr/>
        </p:nvSpPr>
        <p:spPr>
          <a:xfrm>
            <a:off x="8510695" y="3110967"/>
            <a:ext cx="1094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Protein: 18 E%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506F5E6B-88FA-D64C-AE40-1ED856A4A613}"/>
              </a:ext>
            </a:extLst>
          </p:cNvPr>
          <p:cNvSpPr/>
          <p:nvPr/>
        </p:nvSpPr>
        <p:spPr>
          <a:xfrm>
            <a:off x="8846917" y="3832909"/>
            <a:ext cx="916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/>
              <a:t>Fedt: 20 E%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6CD10B60-6E08-7F40-A2EB-5443EE2C9EFB}"/>
              </a:ext>
            </a:extLst>
          </p:cNvPr>
          <p:cNvSpPr txBox="1"/>
          <p:nvPr/>
        </p:nvSpPr>
        <p:spPr>
          <a:xfrm>
            <a:off x="7361637" y="3913622"/>
            <a:ext cx="1327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Kulhydrat: 62 E%</a:t>
            </a:r>
          </a:p>
        </p:txBody>
      </p:sp>
      <p:pic>
        <p:nvPicPr>
          <p:cNvPr id="21" name="Billede 20">
            <a:extLst>
              <a:ext uri="{FF2B5EF4-FFF2-40B4-BE49-F238E27FC236}">
                <a16:creationId xmlns:a16="http://schemas.microsoft.com/office/drawing/2014/main" id="{C5A21DEC-2E2B-ED40-A461-371572EC45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C4FBA446-2168-4BC2-A557-3304AFE51B9F}"/>
              </a:ext>
            </a:extLst>
          </p:cNvPr>
          <p:cNvSpPr txBox="1"/>
          <p:nvPr/>
        </p:nvSpPr>
        <p:spPr>
          <a:xfrm>
            <a:off x="1971633" y="5313083"/>
            <a:ext cx="335604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400" dirty="0"/>
              <a:t>Den anbefalede makronæringsstoffordeling er angivet i energiprocent (E%). </a:t>
            </a:r>
          </a:p>
          <a:p>
            <a:r>
              <a:rPr lang="da-DK" sz="1400" dirty="0"/>
              <a:t>Grå bokse = intervaller. </a:t>
            </a:r>
          </a:p>
          <a:p>
            <a:r>
              <a:rPr lang="da-DK" sz="1400" dirty="0"/>
              <a:t>Diagrammet = middelværdier.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EB16CEE-4184-8AE7-250A-4088654302BF}"/>
              </a:ext>
            </a:extLst>
          </p:cNvPr>
          <p:cNvSpPr txBox="1"/>
          <p:nvPr/>
        </p:nvSpPr>
        <p:spPr>
          <a:xfrm>
            <a:off x="3649654" y="4669724"/>
            <a:ext cx="1252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/>
              <a:t>Heraf mættet fedt max: 10 E%</a:t>
            </a:r>
          </a:p>
        </p:txBody>
      </p:sp>
    </p:spTree>
    <p:extLst>
      <p:ext uri="{BB962C8B-B14F-4D97-AF65-F5344CB8AC3E}">
        <p14:creationId xmlns:p14="http://schemas.microsoft.com/office/powerpoint/2010/main" val="47056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DA4629F-6C28-4B35-AE03-D15AAF8D2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2193"/>
            <a:ext cx="10515600" cy="3374769"/>
          </a:xfrm>
        </p:spPr>
        <p:txBody>
          <a:bodyPr/>
          <a:lstStyle/>
          <a:p>
            <a:pPr marL="0" indent="0" algn="ctr">
              <a:buNone/>
            </a:pPr>
            <a:r>
              <a:rPr lang="da-DK" sz="4000" dirty="0">
                <a:latin typeface="+mj-lt"/>
              </a:rPr>
              <a:t>Tomme kalorier</a:t>
            </a:r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3200" i="1" dirty="0"/>
              <a:t>”Tomme kalorier er ofte nydelsesmidler, der bidrager med energi uden samtidig at indeholde vitaminer og mineraler”</a:t>
            </a:r>
          </a:p>
          <a:p>
            <a:pPr marL="0" indent="0">
              <a:buNone/>
            </a:pPr>
            <a:endParaRPr lang="da-DK" sz="2000" dirty="0"/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A9889F7-33A1-4940-8914-7EF86631F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BA512D4-82F5-4B28-972A-AB59212A1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72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5C3316D-FC72-4319-81A5-798BF7B26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sz="1600" dirty="0"/>
              <a:t>Nøglehullet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3062372-37A3-4BE8-A444-BECEF778C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093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500" dirty="0"/>
              <a:t>Nøglehullet er Miljø- og Fødevareministeriets officielle ernæringsmærke, der på en enkel og synlig måde gør det nemmere at finde de sundere fødevarer og madretter. 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367120A-67A2-4217-B95E-47B4D2B3A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a-DK" sz="1600" dirty="0"/>
              <a:t>Fuldkornslogoet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0780DA1-5F87-4C34-8D8D-26E03F151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941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500" dirty="0"/>
              <a:t>Vælg brød, knækbrød og pasta med fuldkornslogoet. Børn i alderen 4-10 år anbefales 40-60 gram fuldkorn om dagen, da de ikke spiser så meget mad, mens den øvrige, raske befolkning anbefales at spise 75 gram fuldkorn om dagen.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07EC4F7-19CE-460D-AD34-D8C0A1A0D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21" y="3514868"/>
            <a:ext cx="5061327" cy="2840288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CD41807E-BD97-4289-8249-88D2B80336A2}"/>
              </a:ext>
            </a:extLst>
          </p:cNvPr>
          <p:cNvSpPr txBox="1"/>
          <p:nvPr/>
        </p:nvSpPr>
        <p:spPr>
          <a:xfrm>
            <a:off x="523106" y="1624445"/>
            <a:ext cx="10948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+mj-lt"/>
              </a:rPr>
              <a:t>Gode redskaber til at træffe sunde madvalg…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60B1AE10-E5D0-4726-9888-744057CDF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DEB67821-3395-438F-8F9B-E83DF2BD5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011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7500796-F284-5144-89EB-BD4A7201DEEB}"/>
              </a:ext>
            </a:extLst>
          </p:cNvPr>
          <p:cNvSpPr txBox="1"/>
          <p:nvPr/>
        </p:nvSpPr>
        <p:spPr>
          <a:xfrm>
            <a:off x="6411027" y="6596390"/>
            <a:ext cx="32881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6"/>
              </a:rPr>
              <a:t>https://altomkost.dk/maerker/fuldkornslogoet</a:t>
            </a:r>
            <a:r>
              <a:rPr lang="en-US" sz="1100">
                <a:hlinkClick r:id="rId6"/>
              </a:rPr>
              <a:t>/</a:t>
            </a:r>
            <a:r>
              <a:rPr lang="en-US" sz="1100"/>
              <a:t> </a:t>
            </a:r>
            <a:endParaRPr lang="en-US" sz="11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D5CEDFA-6258-154F-BF89-06CEBA991B79}"/>
              </a:ext>
            </a:extLst>
          </p:cNvPr>
          <p:cNvSpPr txBox="1"/>
          <p:nvPr/>
        </p:nvSpPr>
        <p:spPr>
          <a:xfrm>
            <a:off x="1328562" y="6571923"/>
            <a:ext cx="3536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7"/>
              </a:rPr>
              <a:t>https://altomkost.dk/maerker/noeglehullet/private/</a:t>
            </a:r>
            <a:r>
              <a:rPr lang="en-US" sz="1100" dirty="0"/>
              <a:t>  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48437546-D7F1-CA4D-B050-E06E29EB60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70DADF2F-CB47-4E5B-85C5-EC231BB813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28" y="3681559"/>
            <a:ext cx="2682747" cy="26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43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3611CD-2D62-453F-9C4F-C093D817A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200" dirty="0">
                <a:latin typeface="+mj-lt"/>
              </a:rPr>
              <a:t>Fysisk aktivitet</a:t>
            </a:r>
          </a:p>
          <a:p>
            <a:r>
              <a:rPr lang="da-DK" sz="2200" dirty="0"/>
              <a:t>Fysisk aktivitet har i alle aldre mange sundhedsfremmende egenskaber </a:t>
            </a:r>
          </a:p>
          <a:p>
            <a:pPr marL="0" indent="0">
              <a:buNone/>
            </a:pPr>
            <a:endParaRPr lang="da-DK" sz="2200" dirty="0"/>
          </a:p>
          <a:p>
            <a:r>
              <a:rPr lang="da-DK" sz="2200" dirty="0"/>
              <a:t>Fysisk aktivitet hjælper til at opretholde en sund vægt</a:t>
            </a:r>
          </a:p>
          <a:p>
            <a:pPr marL="0" indent="0">
              <a:buNone/>
            </a:pPr>
            <a:endParaRPr lang="da-DK" sz="2200" dirty="0"/>
          </a:p>
          <a:p>
            <a:r>
              <a:rPr lang="da-DK" sz="2200" dirty="0"/>
              <a:t>Børn er ofte aktive af natur, og har brug for sunde måltider til at vokse og udvikle sig</a:t>
            </a:r>
          </a:p>
          <a:p>
            <a:pPr marL="0" indent="0">
              <a:buNone/>
            </a:pPr>
            <a:endParaRPr lang="da-DK" sz="2200" dirty="0"/>
          </a:p>
          <a:p>
            <a:r>
              <a:rPr lang="da-DK" sz="2200" dirty="0"/>
              <a:t>Det skal være sjovt at røre sig – så find en aktivitet som barnet synes er sjov. Det kan fx være fodbold, svømning eller dans, som samtidig kan give et godt socialt fællesskab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B67ECD1-2B54-4CF6-96C5-6338E2C57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C22A133-B586-4C71-83F5-756914A39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63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C8B74-6F3D-471D-A732-C76E18BC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8" y="2286514"/>
            <a:ext cx="10515600" cy="2580908"/>
          </a:xfrm>
        </p:spPr>
        <p:txBody>
          <a:bodyPr>
            <a:noAutofit/>
          </a:bodyPr>
          <a:lstStyle/>
          <a:p>
            <a:pPr algn="ctr"/>
            <a:br>
              <a:rPr lang="da-DK" sz="4000" b="1" dirty="0"/>
            </a:br>
            <a:r>
              <a:rPr lang="da-DK" sz="4000" dirty="0"/>
              <a:t>Vidste du at… Tomme kalorier, 6-9 årige børn</a:t>
            </a:r>
            <a:br>
              <a:rPr lang="da-DK" sz="4000" dirty="0"/>
            </a:br>
            <a:r>
              <a:rPr lang="da-DK" sz="4000" dirty="0"/>
              <a:t>kan bestilles eller downloades </a:t>
            </a:r>
            <a:r>
              <a:rPr lang="da-DK" sz="4000" u="sng" dirty="0"/>
              <a:t>gratis</a:t>
            </a:r>
            <a:r>
              <a:rPr lang="da-DK" sz="4000" dirty="0"/>
              <a:t> her:</a:t>
            </a:r>
            <a:br>
              <a:rPr lang="da-DK" sz="4000" dirty="0"/>
            </a:br>
            <a:br>
              <a:rPr lang="da-DK" sz="4000" dirty="0"/>
            </a:br>
            <a:br>
              <a:rPr lang="da-DK" sz="4000" dirty="0"/>
            </a:br>
            <a:r>
              <a:rPr lang="da-DK" sz="4000" dirty="0"/>
              <a:t> 		</a:t>
            </a:r>
            <a:r>
              <a:rPr lang="da-DK" sz="4000" dirty="0">
                <a:hlinkClick r:id="rId3"/>
              </a:rPr>
              <a:t>www.ernæringsfokus.dk</a:t>
            </a:r>
            <a:endParaRPr lang="da-DK" sz="40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60DF71-1590-47A4-A725-69B079FF0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67C1C68-84C1-4035-838B-9B98D1016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22" y="3457525"/>
            <a:ext cx="2152950" cy="281979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C7D94FB-B52F-423D-B0B0-BCBD13F76C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2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0967F-F484-46EF-8F4A-F75E5564B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6107" y="1974715"/>
            <a:ext cx="8199783" cy="1549870"/>
          </a:xfrm>
        </p:spPr>
        <p:txBody>
          <a:bodyPr>
            <a:normAutofit/>
          </a:bodyPr>
          <a:lstStyle/>
          <a:p>
            <a:r>
              <a:rPr lang="da-DK" sz="4000" dirty="0"/>
              <a:t>Find masser af inspiration og opskrifter på </a:t>
            </a:r>
            <a:r>
              <a:rPr lang="da-DK" sz="4000" b="1" dirty="0">
                <a:hlinkClick r:id="rId3"/>
              </a:rPr>
              <a:t>voresmad.dk</a:t>
            </a:r>
            <a:endParaRPr lang="da-DK" sz="4000" b="1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3E0EA0C-A9C7-40C9-94BB-7DEA9DE634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15" t="32460" r="24654" b="16257"/>
          <a:stretch/>
        </p:blipFill>
        <p:spPr>
          <a:xfrm>
            <a:off x="4567460" y="4065563"/>
            <a:ext cx="3254024" cy="257438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0B5C2E2-CFFE-4C4C-8CED-AA54D5A34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95A80E9-3C03-4223-8A46-B0BE50FA69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6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3611CD-2D62-453F-9C4F-C093D817A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974"/>
            <a:ext cx="10515600" cy="4532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200" dirty="0">
                <a:latin typeface="+mj-lt"/>
              </a:rPr>
              <a:t>                    </a:t>
            </a:r>
          </a:p>
          <a:p>
            <a:pPr marL="0" indent="0" algn="ctr">
              <a:buNone/>
            </a:pPr>
            <a:r>
              <a:rPr lang="da-DK" sz="3200" dirty="0">
                <a:latin typeface="+mj-lt"/>
              </a:rPr>
              <a:t>       De officielle Kostråd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79DBED16-86B6-4C81-AC80-07A296AD8C98}"/>
              </a:ext>
            </a:extLst>
          </p:cNvPr>
          <p:cNvSpPr txBox="1"/>
          <p:nvPr/>
        </p:nvSpPr>
        <p:spPr>
          <a:xfrm>
            <a:off x="4711062" y="2999080"/>
            <a:ext cx="52403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2200" dirty="0"/>
              <a:t>De officielle Kostråd er de mest velbegrundede råd vi har for en sund livsstil.</a:t>
            </a:r>
          </a:p>
          <a:p>
            <a:pPr marL="285750" indent="-285750">
              <a:buFontTx/>
              <a:buChar char="-"/>
            </a:pPr>
            <a:endParaRPr lang="da-DK" sz="2200" dirty="0"/>
          </a:p>
          <a:p>
            <a:pPr marL="285750" indent="-285750">
              <a:buFontTx/>
              <a:buChar char="-"/>
            </a:pPr>
            <a:r>
              <a:rPr lang="da-DK" sz="2200" dirty="0"/>
              <a:t>Ved at følge De officielle Kostråd får de fleste dækket behovet for vitaminer, mineraler og andre vigtige næringsstoffer.</a:t>
            </a:r>
          </a:p>
          <a:p>
            <a:endParaRPr lang="da-DK" sz="2200" dirty="0"/>
          </a:p>
          <a:p>
            <a:pPr marL="285750" indent="-285750">
              <a:buFontTx/>
              <a:buChar char="-"/>
            </a:pPr>
            <a:r>
              <a:rPr lang="da-DK" sz="2200" dirty="0"/>
              <a:t>Anbefalingerne tager udgangspunkt i sundhed først, så klima.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CF2E407-3A7B-47E5-8CDC-72A8BAD97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D71E13C8-2B88-E34E-B3B4-CD401FE3B48A}"/>
              </a:ext>
            </a:extLst>
          </p:cNvPr>
          <p:cNvSpPr txBox="1"/>
          <p:nvPr/>
        </p:nvSpPr>
        <p:spPr>
          <a:xfrm>
            <a:off x="478988" y="5461293"/>
            <a:ext cx="3255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4"/>
              </a:rPr>
              <a:t>https://altomkost.dk/raad-og-anbefalinger/de-officielle-kostraad-godt-for-sundhed-og-klima/</a:t>
            </a:r>
            <a:r>
              <a:rPr lang="en-US" sz="1100" dirty="0"/>
              <a:t> </a:t>
            </a:r>
          </a:p>
        </p:txBody>
      </p:sp>
      <p:pic>
        <p:nvPicPr>
          <p:cNvPr id="1026" name="Picture 2" descr="De officielle Kostråd - godt for sundhed og klima - Alt om kost">
            <a:extLst>
              <a:ext uri="{FF2B5EF4-FFF2-40B4-BE49-F238E27FC236}">
                <a16:creationId xmlns:a16="http://schemas.microsoft.com/office/drawing/2014/main" id="{EED90B46-48DA-6D4F-8BAC-EB552651D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3" y="1808484"/>
            <a:ext cx="2605532" cy="35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91766643-529C-4D4E-B404-78A3B91D70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0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B765EF0-52E0-48A4-856D-09558E3E8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75079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0DA9D4C5-5BAB-45E2-99F6-8F8835F06162}"/>
              </a:ext>
            </a:extLst>
          </p:cNvPr>
          <p:cNvSpPr txBox="1"/>
          <p:nvPr/>
        </p:nvSpPr>
        <p:spPr>
          <a:xfrm>
            <a:off x="6026227" y="49913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A1976882-1AB8-4636-9972-8FB037EBFC06}"/>
              </a:ext>
            </a:extLst>
          </p:cNvPr>
          <p:cNvSpPr txBox="1"/>
          <p:nvPr/>
        </p:nvSpPr>
        <p:spPr>
          <a:xfrm>
            <a:off x="416135" y="1599390"/>
            <a:ext cx="10104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+mj-lt"/>
              </a:rPr>
              <a:t>Anbefalinger for børn</a:t>
            </a:r>
            <a:endParaRPr lang="da-DK" sz="3200" dirty="0">
              <a:latin typeface="+mj-lt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CDB4EE60-2F01-4979-A0F7-399B7959D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32" y="5975884"/>
            <a:ext cx="1046736" cy="598878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BAEBA6BF-18F2-224B-A737-C9472DDDA00F}"/>
              </a:ext>
            </a:extLst>
          </p:cNvPr>
          <p:cNvSpPr txBox="1"/>
          <p:nvPr/>
        </p:nvSpPr>
        <p:spPr>
          <a:xfrm>
            <a:off x="1997778" y="3857582"/>
            <a:ext cx="16416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Børn på 6 år har et råderum på 4 små portioner tomme kalorier per uge og børn i alderen 7-9 år har et råderum på 5 små portioner.</a:t>
            </a:r>
          </a:p>
        </p:txBody>
      </p:sp>
      <p:pic>
        <p:nvPicPr>
          <p:cNvPr id="25" name="Billede 24" descr="Et billede, der indeholder adskillige&#10;&#10;Automatisk genereret beskrivelse">
            <a:extLst>
              <a:ext uri="{FF2B5EF4-FFF2-40B4-BE49-F238E27FC236}">
                <a16:creationId xmlns:a16="http://schemas.microsoft.com/office/drawing/2014/main" id="{B4B4F610-EE5E-CF4B-ACA5-8E4B6B1C1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3" y="3776855"/>
            <a:ext cx="1488681" cy="2869247"/>
          </a:xfrm>
          <a:prstGeom prst="rect">
            <a:avLst/>
          </a:prstGeom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62C4FA83-0F19-B145-8B5F-9C90E8F1E12D}"/>
              </a:ext>
            </a:extLst>
          </p:cNvPr>
          <p:cNvSpPr txBox="1"/>
          <p:nvPr/>
        </p:nvSpPr>
        <p:spPr>
          <a:xfrm>
            <a:off x="1979097" y="2286353"/>
            <a:ext cx="16416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Børn på 6 år bør højst drikke 250 ml søde drikke om ugen og børn i alderen 7-9 år bør højst drikke 330 ml.</a:t>
            </a:r>
          </a:p>
        </p:txBody>
      </p:sp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09E59774-A4F8-9E4F-92C0-E94852FB97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0"/>
          <a:stretch/>
        </p:blipFill>
        <p:spPr>
          <a:xfrm>
            <a:off x="416135" y="2263500"/>
            <a:ext cx="1488681" cy="1415045"/>
          </a:xfrm>
          <a:prstGeom prst="rect">
            <a:avLst/>
          </a:prstGeom>
        </p:spPr>
      </p:pic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730C64F-2B93-B741-B46D-BDB89D610F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46" y="3857582"/>
            <a:ext cx="1423368" cy="225720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85AB8301-2F44-1541-86B3-2F649CB40390}"/>
              </a:ext>
            </a:extLst>
          </p:cNvPr>
          <p:cNvSpPr txBox="1"/>
          <p:nvPr/>
        </p:nvSpPr>
        <p:spPr>
          <a:xfrm>
            <a:off x="5499078" y="3857582"/>
            <a:ext cx="17899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Børn mellem 4-10 år anbefales at spise 400-600 g grøntsager og frugter om dagen. 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BC443C8-6F97-A848-A6BF-5B9310B51CA5}"/>
              </a:ext>
            </a:extLst>
          </p:cNvPr>
          <p:cNvSpPr txBox="1"/>
          <p:nvPr/>
        </p:nvSpPr>
        <p:spPr>
          <a:xfrm>
            <a:off x="9605694" y="3762295"/>
            <a:ext cx="21581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For børn under 15 år gælder der særlige råd om at begrænse indtaget af store rovfisk.</a:t>
            </a:r>
          </a:p>
        </p:txBody>
      </p:sp>
      <p:pic>
        <p:nvPicPr>
          <p:cNvPr id="13" name="Billede 12" descr="Et billede, der indeholder tekst, fisk&#10;&#10;Automatisk genereret beskrivelse">
            <a:extLst>
              <a:ext uri="{FF2B5EF4-FFF2-40B4-BE49-F238E27FC236}">
                <a16:creationId xmlns:a16="http://schemas.microsoft.com/office/drawing/2014/main" id="{D64C8DDF-E893-444C-9EF4-EF36B55711A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25"/>
          <a:stretch/>
        </p:blipFill>
        <p:spPr>
          <a:xfrm>
            <a:off x="8112996" y="3857582"/>
            <a:ext cx="1452280" cy="1012801"/>
          </a:xfrm>
          <a:prstGeom prst="rect">
            <a:avLst/>
          </a:prstGeom>
        </p:spPr>
      </p:pic>
      <p:pic>
        <p:nvPicPr>
          <p:cNvPr id="17" name="Billede 16" descr="Et billede, der indeholder tekst, elektronik, cd&#10;&#10;Automatisk genereret beskrivelse">
            <a:extLst>
              <a:ext uri="{FF2B5EF4-FFF2-40B4-BE49-F238E27FC236}">
                <a16:creationId xmlns:a16="http://schemas.microsoft.com/office/drawing/2014/main" id="{B61DCC44-BA2E-7740-91E1-3EB139BA76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90" y="2263500"/>
            <a:ext cx="1423368" cy="1415045"/>
          </a:xfrm>
          <a:prstGeom prst="rect">
            <a:avLst/>
          </a:prstGeom>
        </p:spPr>
      </p:pic>
      <p:sp>
        <p:nvSpPr>
          <p:cNvPr id="20" name="Tekstfelt 19">
            <a:extLst>
              <a:ext uri="{FF2B5EF4-FFF2-40B4-BE49-F238E27FC236}">
                <a16:creationId xmlns:a16="http://schemas.microsoft.com/office/drawing/2014/main" id="{92019234-6C39-D74E-B9AC-81E67C4AAC85}"/>
              </a:ext>
            </a:extLst>
          </p:cNvPr>
          <p:cNvSpPr txBox="1"/>
          <p:nvPr/>
        </p:nvSpPr>
        <p:spPr>
          <a:xfrm>
            <a:off x="5494674" y="2230709"/>
            <a:ext cx="23628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Børn i alderen 6-9 år anbefales at få 250 ml mælk eller mælkeprodukt og 15 g ost om dagen </a:t>
            </a:r>
            <a:r>
              <a:rPr lang="da-DK" sz="1400" i="1" dirty="0"/>
              <a:t>eller</a:t>
            </a:r>
            <a:r>
              <a:rPr lang="da-DK" sz="1400" dirty="0"/>
              <a:t> 325 ml mælk eller mælkeprodukt hvis du ikke spiser ost.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6A16C6C2-98EC-A74C-9615-1C49A65375C0}"/>
              </a:ext>
            </a:extLst>
          </p:cNvPr>
          <p:cNvSpPr txBox="1"/>
          <p:nvPr/>
        </p:nvSpPr>
        <p:spPr>
          <a:xfrm>
            <a:off x="9610646" y="2230332"/>
            <a:ext cx="1932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Børn mellem 4-10 år anbefales at spise 40-60 g fuldkorn om dagen.</a:t>
            </a:r>
          </a:p>
        </p:txBody>
      </p:sp>
      <p:pic>
        <p:nvPicPr>
          <p:cNvPr id="24" name="Billede 23">
            <a:extLst>
              <a:ext uri="{FF2B5EF4-FFF2-40B4-BE49-F238E27FC236}">
                <a16:creationId xmlns:a16="http://schemas.microsoft.com/office/drawing/2014/main" id="{5E224826-2873-534F-AC6F-96E3DCC3BC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96" y="2263500"/>
            <a:ext cx="1423369" cy="1423369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60ECDCA5-6839-2D4F-928D-B8E29947BDE4}"/>
              </a:ext>
            </a:extLst>
          </p:cNvPr>
          <p:cNvSpPr txBox="1"/>
          <p:nvPr/>
        </p:nvSpPr>
        <p:spPr>
          <a:xfrm>
            <a:off x="0" y="6613582"/>
            <a:ext cx="17880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 err="1"/>
              <a:t>altomkost.dk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17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3611CD-2D62-453F-9C4F-C093D817A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339" y="2409712"/>
            <a:ext cx="10436685" cy="3817487"/>
          </a:xfrm>
        </p:spPr>
        <p:txBody>
          <a:bodyPr>
            <a:normAutofit lnSpcReduction="10000"/>
          </a:bodyPr>
          <a:lstStyle/>
          <a:p>
            <a:pPr marL="231775" indent="-231775"/>
            <a:r>
              <a:rPr lang="da-DK" sz="1800" b="1" dirty="0"/>
              <a:t>Frugt og grønt: </a:t>
            </a:r>
            <a:r>
              <a:rPr lang="da-DK" sz="1800" dirty="0"/>
              <a:t>40% af børn i alderen 4-6 år efterlever anbefalingerne for frugt og grønt og 36% af børn i alderen 7-9 år efterlever anbefalingerne</a:t>
            </a:r>
            <a:br>
              <a:rPr lang="da-DK" sz="1800" dirty="0"/>
            </a:br>
            <a:endParaRPr lang="da-DK" sz="1800" dirty="0"/>
          </a:p>
          <a:p>
            <a:pPr marL="231775" indent="-231775"/>
            <a:r>
              <a:rPr lang="da-DK" sz="1800" b="1" dirty="0"/>
              <a:t>Mælkeprodukter:</a:t>
            </a:r>
            <a:r>
              <a:rPr lang="da-DK" sz="1800" dirty="0"/>
              <a:t> Børn i denne aldersgruppe indtager den anbefalede mængde af mælk og mælkeprodukter </a:t>
            </a:r>
            <a:br>
              <a:rPr lang="da-DK" sz="1800" dirty="0"/>
            </a:br>
            <a:endParaRPr lang="da-DK" sz="1800" dirty="0"/>
          </a:p>
          <a:p>
            <a:pPr marL="231775" indent="-231775"/>
            <a:r>
              <a:rPr lang="da-DK" sz="1800" b="1" dirty="0"/>
              <a:t>Fuldkorn:</a:t>
            </a:r>
            <a:r>
              <a:rPr lang="da-DK" sz="1800" dirty="0"/>
              <a:t> 48% af børn i alderen 4-6 år efterlever anbefalingerne for fuldkorn og 43% af børn i alderen 7-9 år efterlever anbefalingerne</a:t>
            </a:r>
            <a:br>
              <a:rPr lang="da-DK" sz="1800" dirty="0"/>
            </a:br>
            <a:endParaRPr lang="da-DK" sz="1800" dirty="0"/>
          </a:p>
          <a:p>
            <a:pPr>
              <a:lnSpc>
                <a:spcPct val="100000"/>
              </a:lnSpc>
            </a:pPr>
            <a:r>
              <a:rPr lang="da-DK" sz="1800" b="1" dirty="0"/>
              <a:t>Fedt: </a:t>
            </a:r>
            <a:r>
              <a:rPr lang="da-DK" sz="1800" dirty="0"/>
              <a:t>Det gennemsnitlige indhold af fedt i kosten for børn i alderen 4-9 år er 35%, som er indenfor det anbefalede interval på 25-40 E%</a:t>
            </a:r>
            <a:br>
              <a:rPr lang="da-DK" sz="1800" dirty="0"/>
            </a:br>
            <a:endParaRPr lang="da-DK" sz="18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da-DK" sz="1800" b="1" dirty="0"/>
              <a:t>Mættet fedt: </a:t>
            </a:r>
            <a:r>
              <a:rPr lang="da-DK" sz="1800" dirty="0"/>
              <a:t>Indtaget af mættet fedt er for højt for alle aldersgrupper, og det gennemsnitlige indhold af mættet fedt i kosten for børn er 15 E% mod anbefalet &lt; 10 E%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A0016CC-5E10-42D1-AB2C-EEE526CB6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948B5F65-91DA-410A-8A43-3338DF7F4F47}"/>
              </a:ext>
            </a:extLst>
          </p:cNvPr>
          <p:cNvSpPr/>
          <p:nvPr/>
        </p:nvSpPr>
        <p:spPr>
          <a:xfrm>
            <a:off x="828339" y="1733265"/>
            <a:ext cx="4413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200" b="1" dirty="0">
                <a:latin typeface="+mj-lt"/>
              </a:rPr>
              <a:t>Kostvaner for danske børn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4F978F9-8E7E-42A5-9011-3B52FFD2D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F0DABD5-3062-8D4A-B83E-AB15716EA4CC}"/>
              </a:ext>
            </a:extLst>
          </p:cNvPr>
          <p:cNvSpPr txBox="1"/>
          <p:nvPr/>
        </p:nvSpPr>
        <p:spPr>
          <a:xfrm>
            <a:off x="0" y="6571923"/>
            <a:ext cx="9330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DTU </a:t>
            </a:r>
            <a:r>
              <a:rPr lang="en-US" sz="1100" dirty="0" err="1"/>
              <a:t>Fødevareinstituttet</a:t>
            </a:r>
            <a:r>
              <a:rPr lang="en-US" sz="1100" dirty="0"/>
              <a:t> “</a:t>
            </a:r>
            <a:r>
              <a:rPr lang="en-US" sz="1100" dirty="0" err="1"/>
              <a:t>Kostens</a:t>
            </a:r>
            <a:r>
              <a:rPr lang="en-US" sz="1100" dirty="0"/>
              <a:t> </a:t>
            </a:r>
            <a:r>
              <a:rPr lang="en-US" sz="1100" dirty="0" err="1"/>
              <a:t>betydning</a:t>
            </a:r>
            <a:r>
              <a:rPr lang="en-US" sz="1100" dirty="0"/>
              <a:t> for </a:t>
            </a:r>
            <a:r>
              <a:rPr lang="en-US" sz="1100" dirty="0" err="1"/>
              <a:t>børn</a:t>
            </a:r>
            <a:r>
              <a:rPr lang="en-US" sz="1100" dirty="0"/>
              <a:t> </a:t>
            </a:r>
            <a:r>
              <a:rPr lang="en-US" sz="1100" dirty="0" err="1"/>
              <a:t>og</a:t>
            </a:r>
            <a:r>
              <a:rPr lang="en-US" sz="1100" dirty="0"/>
              <a:t> </a:t>
            </a:r>
            <a:r>
              <a:rPr lang="en-US" sz="1100" dirty="0" err="1"/>
              <a:t>unges</a:t>
            </a:r>
            <a:r>
              <a:rPr lang="en-US" sz="1100" dirty="0"/>
              <a:t> </a:t>
            </a:r>
            <a:r>
              <a:rPr lang="en-US" sz="1100" dirty="0" err="1"/>
              <a:t>sundhed</a:t>
            </a:r>
            <a:r>
              <a:rPr lang="en-US" sz="1100" dirty="0"/>
              <a:t> </a:t>
            </a:r>
            <a:r>
              <a:rPr lang="en-US" sz="1100" dirty="0" err="1"/>
              <a:t>og</a:t>
            </a:r>
            <a:r>
              <a:rPr lang="en-US" sz="1100" dirty="0"/>
              <a:t> </a:t>
            </a:r>
            <a:r>
              <a:rPr lang="en-US" sz="1100" dirty="0" err="1"/>
              <a:t>overvægt</a:t>
            </a:r>
            <a:r>
              <a:rPr lang="en-US" sz="1100" dirty="0"/>
              <a:t>” 2017 </a:t>
            </a:r>
            <a:r>
              <a:rPr lang="en-US" sz="1100" dirty="0" err="1"/>
              <a:t>og</a:t>
            </a:r>
            <a:r>
              <a:rPr lang="en-US" sz="1100" dirty="0"/>
              <a:t> “</a:t>
            </a:r>
            <a:r>
              <a:rPr lang="en-US" sz="1100" dirty="0" err="1"/>
              <a:t>Danskernes</a:t>
            </a:r>
            <a:r>
              <a:rPr lang="en-US" sz="1100" dirty="0"/>
              <a:t> </a:t>
            </a:r>
            <a:r>
              <a:rPr lang="en-US" sz="1100" dirty="0" err="1"/>
              <a:t>Kostvaner</a:t>
            </a:r>
            <a:r>
              <a:rPr lang="en-US" sz="1100" dirty="0"/>
              <a:t> 2011-2013” </a:t>
            </a:r>
          </a:p>
        </p:txBody>
      </p:sp>
    </p:spTree>
    <p:extLst>
      <p:ext uri="{BB962C8B-B14F-4D97-AF65-F5344CB8AC3E}">
        <p14:creationId xmlns:p14="http://schemas.microsoft.com/office/powerpoint/2010/main" val="301895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2D6EE2-35C8-4621-8025-CE08CC07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711513"/>
            <a:ext cx="9652000" cy="616603"/>
          </a:xfrm>
        </p:spPr>
        <p:txBody>
          <a:bodyPr>
            <a:normAutofit/>
          </a:bodyPr>
          <a:lstStyle/>
          <a:p>
            <a:r>
              <a:rPr lang="da-DK" sz="3200" b="1" dirty="0"/>
              <a:t>Sukkerindtag blandt danske børn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7B6280-B5EB-4936-B7DD-5424B70A2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525" y="2464550"/>
            <a:ext cx="10744200" cy="3717175"/>
          </a:xfrm>
        </p:spPr>
        <p:txBody>
          <a:bodyPr>
            <a:normAutofit/>
          </a:bodyPr>
          <a:lstStyle/>
          <a:p>
            <a:pPr marL="800100" lvl="2" indent="-285750">
              <a:buFontTx/>
              <a:buChar char="-"/>
            </a:pPr>
            <a:r>
              <a:rPr lang="da-DK" dirty="0">
                <a:solidFill>
                  <a:schemeClr val="tx1"/>
                </a:solidFill>
              </a:rPr>
              <a:t>6 ud af 10 børn spiser for meget sukker</a:t>
            </a:r>
          </a:p>
          <a:p>
            <a:pPr marL="800100" lvl="2" indent="-285750">
              <a:buFontTx/>
              <a:buChar char="-"/>
            </a:pPr>
            <a:r>
              <a:rPr lang="da-DK" dirty="0">
                <a:solidFill>
                  <a:schemeClr val="tx1"/>
                </a:solidFill>
              </a:rPr>
              <a:t>Hovedkilderne er sodavand, saftevand, slik, chokolade og kage</a:t>
            </a:r>
          </a:p>
          <a:p>
            <a:pPr marL="800100" lvl="2" indent="-285750">
              <a:buFontTx/>
              <a:buChar char="-"/>
            </a:pPr>
            <a:r>
              <a:rPr lang="da-DK" dirty="0">
                <a:solidFill>
                  <a:schemeClr val="tx1"/>
                </a:solidFill>
              </a:rPr>
              <a:t>Det er særligt i weekenden at børnenes sukkerindtag øges. Her skrues der op for hyggen – og dermed lidt ekstra kage, is, slik og lignende</a:t>
            </a:r>
          </a:p>
          <a:p>
            <a:pPr marL="800100" lvl="2" indent="-285750">
              <a:buFontTx/>
              <a:buChar char="-"/>
            </a:pPr>
            <a:r>
              <a:rPr lang="da-DK" dirty="0">
                <a:solidFill>
                  <a:schemeClr val="tx1"/>
                </a:solidFill>
              </a:rPr>
              <a:t>Mellemmåltider bidrager ofte også til en større mængde sukker, end der er ”plads” til i den samlede dagskost</a:t>
            </a:r>
          </a:p>
          <a:p>
            <a:pPr marL="800100" lvl="2" indent="-285750">
              <a:buFontTx/>
              <a:buChar char="-"/>
            </a:pPr>
            <a:endParaRPr lang="da-DK" dirty="0">
              <a:solidFill>
                <a:schemeClr val="tx1"/>
              </a:solidFill>
            </a:endParaRPr>
          </a:p>
          <a:p>
            <a:pPr marL="800100" lvl="2" indent="-285750">
              <a:buFontTx/>
              <a:buChar char="-"/>
            </a:pPr>
            <a:endParaRPr lang="da-DK" dirty="0">
              <a:solidFill>
                <a:schemeClr val="tx1"/>
              </a:solidFill>
            </a:endParaRPr>
          </a:p>
          <a:p>
            <a:pPr marL="800100" lvl="2" indent="-285750">
              <a:buFontTx/>
              <a:buChar char="-"/>
            </a:pPr>
            <a:r>
              <a:rPr lang="da-DK" dirty="0">
                <a:solidFill>
                  <a:schemeClr val="tx1"/>
                </a:solidFill>
              </a:rPr>
              <a:t>Maden kan stadig være sund, selvom 10% af madens energi kommer fra sukker. Det svarer til 45-55 gram sukker om dagen </a:t>
            </a:r>
            <a:r>
              <a:rPr lang="nb-NO" dirty="0">
                <a:solidFill>
                  <a:schemeClr val="tx1"/>
                </a:solidFill>
              </a:rPr>
              <a:t>for et barn på 6-9 år</a:t>
            </a:r>
          </a:p>
          <a:p>
            <a:pPr marL="800100" lvl="2" indent="-285750">
              <a:buFontTx/>
              <a:buChar char="-"/>
            </a:pPr>
            <a:r>
              <a:rPr lang="nb-NO" dirty="0">
                <a:solidFill>
                  <a:schemeClr val="tx1"/>
                </a:solidFill>
              </a:rPr>
              <a:t>Husk det ‘skjulte’ sukker der findes i sammensatte produkter som </a:t>
            </a:r>
            <a:r>
              <a:rPr lang="nb-NO" dirty="0" err="1">
                <a:solidFill>
                  <a:schemeClr val="tx1"/>
                </a:solidFill>
              </a:rPr>
              <a:t>fx</a:t>
            </a:r>
            <a:r>
              <a:rPr lang="nb-NO" dirty="0">
                <a:solidFill>
                  <a:schemeClr val="tx1"/>
                </a:solidFill>
              </a:rPr>
              <a:t> morgenmadsprodukter og kiks</a:t>
            </a:r>
          </a:p>
          <a:p>
            <a:pPr marL="1200150" lvl="2" indent="-285750">
              <a:buFontTx/>
              <a:buChar char="-"/>
            </a:pPr>
            <a:endParaRPr lang="da-DK" dirty="0">
              <a:solidFill>
                <a:schemeClr val="tx1"/>
              </a:solidFill>
            </a:endParaRP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6C94809-7003-4D9C-AABC-BDD228607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7507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2A960F7-1D8C-4387-A8B4-DB589FCE0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32" y="5975884"/>
            <a:ext cx="1046736" cy="59887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528B351-65EC-694D-A367-2F1439FCB0CC}"/>
              </a:ext>
            </a:extLst>
          </p:cNvPr>
          <p:cNvSpPr txBox="1"/>
          <p:nvPr/>
        </p:nvSpPr>
        <p:spPr>
          <a:xfrm>
            <a:off x="0" y="6282017"/>
            <a:ext cx="9652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DTU “</a:t>
            </a:r>
            <a:r>
              <a:rPr lang="en-US" sz="1100" dirty="0" err="1"/>
              <a:t>Danskernes</a:t>
            </a:r>
            <a:r>
              <a:rPr lang="en-US" sz="1100" dirty="0"/>
              <a:t> </a:t>
            </a:r>
            <a:r>
              <a:rPr lang="en-US" sz="1100" dirty="0" err="1"/>
              <a:t>Kostvaner</a:t>
            </a:r>
            <a:r>
              <a:rPr lang="en-US" sz="1100" dirty="0"/>
              <a:t> 2011-2013” </a:t>
            </a:r>
            <a:r>
              <a:rPr lang="en-US" sz="1100" dirty="0" err="1"/>
              <a:t>og</a:t>
            </a:r>
            <a:r>
              <a:rPr lang="en-US" sz="1100" dirty="0"/>
              <a:t> </a:t>
            </a:r>
            <a:br>
              <a:rPr lang="en-US" sz="1100" dirty="0"/>
            </a:br>
            <a:r>
              <a:rPr lang="en-US" sz="1100" dirty="0">
                <a:hlinkClick r:id="rId4"/>
              </a:rPr>
              <a:t>https://foedevareguiden.dk/fodevare/hvilke-foedevare-skal-jeg-vaelge/foedevarer-til-boern/boern-2-aar/disse-foedevare-skal-du-vaere-saerlig-opmaerksom-paa/tomme-kalorier/anbefalinger-for-sukker-til-boern-mellem-7-15-aar/</a:t>
            </a:r>
            <a:r>
              <a:rPr lang="en-US" sz="1100" dirty="0"/>
              <a:t>  </a:t>
            </a:r>
            <a:endParaRPr lang="en-US" sz="11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1350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7E72514-F94E-460C-A839-08B17BD4A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663" y="1558320"/>
            <a:ext cx="3663654" cy="4953992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3F552A31-52F9-45C3-80DB-5FAA6C9A9A5C}"/>
              </a:ext>
            </a:extLst>
          </p:cNvPr>
          <p:cNvSpPr txBox="1"/>
          <p:nvPr/>
        </p:nvSpPr>
        <p:spPr>
          <a:xfrm>
            <a:off x="448056" y="1674564"/>
            <a:ext cx="4740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Gi’ madpakken en hånd – og spis varieret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1A501BF-AAB8-47C4-95CC-1095D03B99D2}"/>
              </a:ext>
            </a:extLst>
          </p:cNvPr>
          <p:cNvSpPr txBox="1"/>
          <p:nvPr/>
        </p:nvSpPr>
        <p:spPr>
          <a:xfrm>
            <a:off x="8661989" y="2127682"/>
            <a:ext cx="32653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Mellemmåltider er gode når man mellem måltiderne vil stille den lille sult.</a:t>
            </a:r>
          </a:p>
          <a:p>
            <a:endParaRPr lang="da-DK" sz="1400" dirty="0"/>
          </a:p>
          <a:p>
            <a:r>
              <a:rPr lang="da-DK" sz="1400" dirty="0"/>
              <a:t>Mellemmåltiderne angivet på ‘Vidste du at’ arket, er varierende og bidrager med forskellige næringsstoffer der er vigtige for kroppen.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9441195-13CB-4761-BAAA-F6FDA6921330}"/>
              </a:ext>
            </a:extLst>
          </p:cNvPr>
          <p:cNvSpPr txBox="1"/>
          <p:nvPr/>
        </p:nvSpPr>
        <p:spPr>
          <a:xfrm>
            <a:off x="448056" y="2127682"/>
            <a:ext cx="328721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Madpakken skal være mættende og sund, så den giver energi.</a:t>
            </a:r>
          </a:p>
          <a:p>
            <a:endParaRPr lang="da-DK" sz="1400" dirty="0"/>
          </a:p>
          <a:p>
            <a:r>
              <a:rPr lang="da-DK" sz="1400" dirty="0"/>
              <a:t>Ved at ”Gi’ madpakken en hånd” sørger du for at barnet får en varieret madpakke der indeholder grønt, brød, pålæg, fisk og frugt.</a:t>
            </a:r>
          </a:p>
          <a:p>
            <a:endParaRPr lang="da-DK" sz="1400" dirty="0"/>
          </a:p>
          <a:p>
            <a:r>
              <a:rPr lang="da-DK" sz="1400" dirty="0"/>
              <a:t>Som supplement til maden, kan der med fordel tilbydes ¼ l skolemælk - gerne den magre, som fx minimælk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5F3C741E-FFB2-4E3D-9CD0-80214EB80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0" y="4673681"/>
            <a:ext cx="3056926" cy="168891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44EA8214-4FA3-46A0-A311-4691CD84C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661297ED-6AD5-48A4-8897-B7623E4D1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BBDEC73-607D-9D40-B5E3-A94E5BD57EA4}"/>
              </a:ext>
            </a:extLst>
          </p:cNvPr>
          <p:cNvSpPr txBox="1"/>
          <p:nvPr/>
        </p:nvSpPr>
        <p:spPr>
          <a:xfrm>
            <a:off x="-47818" y="6596390"/>
            <a:ext cx="60025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Kilde: DTU ”Kostens betydning for børn og unges sundhed og overvægt: 2000-2013” </a:t>
            </a:r>
          </a:p>
        </p:txBody>
      </p:sp>
    </p:spTree>
    <p:extLst>
      <p:ext uri="{BB962C8B-B14F-4D97-AF65-F5344CB8AC3E}">
        <p14:creationId xmlns:p14="http://schemas.microsoft.com/office/powerpoint/2010/main" val="8573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BE7F61-838C-4DD6-B40D-F3EA20518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3200" b="1" dirty="0">
                <a:latin typeface="+mj-lt"/>
              </a:rPr>
              <a:t>Mælk og mejeriprodukter</a:t>
            </a:r>
          </a:p>
          <a:p>
            <a:pPr marL="0" indent="0">
              <a:buNone/>
            </a:pPr>
            <a:endParaRPr lang="da-DK" dirty="0"/>
          </a:p>
          <a:p>
            <a:pPr>
              <a:lnSpc>
                <a:spcPct val="100000"/>
              </a:lnSpc>
            </a:pPr>
            <a:r>
              <a:rPr lang="da-DK" sz="2200" dirty="0"/>
              <a:t>Mælk indeholder mange gode næringsstoffer bl.a. calcium, </a:t>
            </a:r>
            <a:r>
              <a:rPr lang="da-DK" sz="2200" dirty="0" err="1"/>
              <a:t>Riboflavin</a:t>
            </a:r>
            <a:r>
              <a:rPr lang="da-DK" sz="2200" dirty="0"/>
              <a:t> (B</a:t>
            </a:r>
            <a:r>
              <a:rPr lang="da-DK" sz="1800" dirty="0"/>
              <a:t>2 vitamin</a:t>
            </a:r>
            <a:r>
              <a:rPr lang="da-DK" sz="2200" dirty="0"/>
              <a:t>) og B</a:t>
            </a:r>
            <a:r>
              <a:rPr lang="da-DK" sz="1800" dirty="0"/>
              <a:t>12 </a:t>
            </a:r>
            <a:r>
              <a:rPr lang="da-DK" sz="2200" dirty="0"/>
              <a:t>vitamin</a:t>
            </a:r>
          </a:p>
          <a:p>
            <a:pPr>
              <a:lnSpc>
                <a:spcPct val="100000"/>
              </a:lnSpc>
            </a:pPr>
            <a:r>
              <a:rPr lang="da-DK" sz="2200" dirty="0"/>
              <a:t>Mælk og mejeriprodukter bidrager bl.a. til vedligeholdelse af kroppens knogler og tænder pga. det høje calcium indhold</a:t>
            </a:r>
          </a:p>
          <a:p>
            <a:pPr>
              <a:lnSpc>
                <a:spcPct val="100000"/>
              </a:lnSpc>
            </a:pPr>
            <a:r>
              <a:rPr lang="da-DK" sz="2200" dirty="0"/>
              <a:t>Plantedrikke som fx soja-, ris- og havredrikke kan </a:t>
            </a:r>
            <a:r>
              <a:rPr lang="da-DK" sz="2200" i="1" dirty="0"/>
              <a:t>ikke</a:t>
            </a:r>
            <a:r>
              <a:rPr lang="da-DK" sz="2200" dirty="0"/>
              <a:t> erstatte mælk. Plantedrikke indeholder hverken B</a:t>
            </a:r>
            <a:r>
              <a:rPr lang="da-DK" sz="1800" dirty="0"/>
              <a:t>12</a:t>
            </a:r>
            <a:r>
              <a:rPr lang="da-DK" sz="2200" dirty="0"/>
              <a:t> vitamin eller </a:t>
            </a:r>
            <a:r>
              <a:rPr lang="da-DK" sz="2200" dirty="0" err="1"/>
              <a:t>Riboflavin</a:t>
            </a:r>
            <a:r>
              <a:rPr lang="da-DK" sz="2200" dirty="0"/>
              <a:t> (B</a:t>
            </a:r>
            <a:r>
              <a:rPr lang="da-DK" sz="1800" dirty="0"/>
              <a:t>2 vitamin</a:t>
            </a:r>
            <a:r>
              <a:rPr lang="da-DK" sz="2200" dirty="0"/>
              <a:t>)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A9605C0-6945-4A54-B25F-5E670D0E7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B8F995A-7726-43E6-89B1-CDFD3DB85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ED07E202-A837-B448-B1D1-36885A89D0AA}"/>
              </a:ext>
            </a:extLst>
          </p:cNvPr>
          <p:cNvSpPr txBox="1"/>
          <p:nvPr/>
        </p:nvSpPr>
        <p:spPr>
          <a:xfrm>
            <a:off x="0" y="6571923"/>
            <a:ext cx="101451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4"/>
              </a:rPr>
              <a:t>https://altomkost.dk/raad-og-anbefalinger/de-officielle-kostraad-godt-for-sundhed-og-klima/vaelg-planteolier-og-magre-mejeriprodukter/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762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E6F1A08D-9A6F-4562-A761-1D76049D9F95}"/>
              </a:ext>
            </a:extLst>
          </p:cNvPr>
          <p:cNvSpPr txBox="1"/>
          <p:nvPr/>
        </p:nvSpPr>
        <p:spPr>
          <a:xfrm>
            <a:off x="721446" y="2044557"/>
            <a:ext cx="1115584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+mj-lt"/>
              </a:rPr>
              <a:t>Calcium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Calcium er et vigtigt mineral, der sammen med D-vitamin, er nødvendigt for at opbygge og vedligeholde knogler. Det er derfor særligt vigtigt, at man får den nødvendige daglige mængde calcium, når man vokser!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Gode kilder til calcium er bl.a. mælk og mejeriprodukter, men mørke grøntsager, såsom broccoli, grønne bønner og grønkål samt rugbrød og mandler bidrager også til det daglige calcium indtag.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Børn i alderen 6-9 år anbefales at få 250 ml mælk eller mælkeprodukt og 15 g ost om dagen </a:t>
            </a:r>
            <a:r>
              <a:rPr lang="da-DK" sz="2400" i="1" dirty="0"/>
              <a:t>eller</a:t>
            </a:r>
            <a:r>
              <a:rPr lang="da-DK" sz="2400" dirty="0"/>
              <a:t> 325 ml mælk eller mælkeprodukt hvis du ikke spiser ost.</a:t>
            </a:r>
            <a:endParaRPr lang="da-DK" sz="2200" dirty="0"/>
          </a:p>
          <a:p>
            <a:endParaRPr lang="da-DK" sz="22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08D1B7F-E47B-416A-8100-500A52784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3B71A45-8AAC-42B6-BBDA-A66F140C0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07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25B09B10F20C499DD786774E74B4A0" ma:contentTypeVersion="3" ma:contentTypeDescription="Opret et nyt dokument." ma:contentTypeScope="" ma:versionID="c6cafd04af08801f5d7585a3f54652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2391a9a5862706a061a5fd8fdc5658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D48F4C-DEE4-4D64-9D52-5486A9360E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28C8BF-1E20-4D3D-91B3-42779A39E7F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54986D0-E0CA-4920-8B81-7F70AB9345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1928</Words>
  <Application>Microsoft Office PowerPoint</Application>
  <PresentationFormat>Widescreen</PresentationFormat>
  <Paragraphs>171</Paragraphs>
  <Slides>23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LFPressSansLight</vt:lpstr>
      <vt:lpstr>Wingdings</vt:lpstr>
      <vt:lpstr>Office-tema</vt:lpstr>
      <vt:lpstr>Sunde måltider vs. Tomme kalorier 6-9 årige</vt:lpstr>
      <vt:lpstr>PowerPoint-præsentation</vt:lpstr>
      <vt:lpstr>PowerPoint-præsentation</vt:lpstr>
      <vt:lpstr>PowerPoint-præsentation</vt:lpstr>
      <vt:lpstr>PowerPoint-præsentation</vt:lpstr>
      <vt:lpstr>Sukkerindtag blandt danske børn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   Dagskostforslag til 6-9 årige børn,  ca. 6800 kJ = 1600 kcal  fordelt på  3 hovedmåltider og 3 mellemmåltider + forslag til fysisk aktivitet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 Vidste du at… Tomme kalorier, 6-9 årige børn kan bestilles eller downloades gratis her:      www.ernæringsfokus.dk</vt:lpstr>
      <vt:lpstr>Find masser af inspiration og opskrifter på voresmad.dk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Signe J. A. Worck</dc:creator>
  <cp:lastModifiedBy>Linea Hejgaard Thulesen</cp:lastModifiedBy>
  <cp:revision>119</cp:revision>
  <dcterms:created xsi:type="dcterms:W3CDTF">2018-11-29T08:55:54Z</dcterms:created>
  <dcterms:modified xsi:type="dcterms:W3CDTF">2022-11-17T13:05:29Z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0x010100C525B09B10F20C499DD786774E74B4A0</vt:lpwstr>
  </property>
</Properties>
</file>