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300" r:id="rId5"/>
    <p:sldId id="296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285" r:id="rId17"/>
    <p:sldId id="299" r:id="rId18"/>
    <p:sldId id="297" r:id="rId19"/>
    <p:sldId id="311" r:id="rId20"/>
    <p:sldId id="312" r:id="rId21"/>
    <p:sldId id="313" r:id="rId2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tte Buch Krarup" initials="MBK" lastIdx="1" clrIdx="0">
    <p:extLst>
      <p:ext uri="{19B8F6BF-5375-455C-9EA6-DF929625EA0E}">
        <p15:presenceInfo xmlns:p15="http://schemas.microsoft.com/office/powerpoint/2012/main" userId="S-1-5-21-448769487-3943699621-2193482561-37164" providerId="AD"/>
      </p:ext>
    </p:extLst>
  </p:cmAuthor>
  <p:cmAuthor id="2" name="Signe J. A. Worck" initials="SJAW" lastIdx="3" clrIdx="1">
    <p:extLst>
      <p:ext uri="{19B8F6BF-5375-455C-9EA6-DF929625EA0E}">
        <p15:presenceInfo xmlns:p15="http://schemas.microsoft.com/office/powerpoint/2012/main" userId="S-1-5-21-448769487-3943699621-2193482561-365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8A3F"/>
    <a:srgbClr val="F7F7F7"/>
    <a:srgbClr val="09253A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4" autoAdjust="0"/>
    <p:restoredTop sz="94582"/>
  </p:normalViewPr>
  <p:slideViewPr>
    <p:cSldViewPr snapToGrid="0">
      <p:cViewPr varScale="1">
        <p:scale>
          <a:sx n="108" d="100"/>
          <a:sy n="108" d="100"/>
        </p:scale>
        <p:origin x="6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63EE6-1D77-4672-8CED-F4B7E9D80418}" type="datetimeFigureOut">
              <a:rPr lang="da-DK" smtClean="0"/>
              <a:t>19-05-2022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52F42-F7F5-4C43-A0AB-93D6785C6FB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5799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4D86C1-27DE-41F4-BE9C-BD9291A42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57F526B-92CB-40AA-B3A2-8C990CFA9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473292C-3278-4AC4-A34E-EB143BB2F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19-05-2022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37745A6-7D6C-4AFE-A193-C9702144B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D4625B2-2A39-4380-9003-92DBEC768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9486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3D052C-68B7-47FD-B7DE-0BE020BC7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C8546A2-B673-4360-9D56-6A89E378D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37E2D69-D877-4F56-875C-682C9A222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19-05-2022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CBFD39-1324-49E1-9A10-D1E34A8D4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C264CBE-8E56-42F0-A1AE-FCC9DDCA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940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E828117A-1453-4B0D-A311-59DC1E204E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B835B04-9199-4B07-9BEB-F7D58A5A0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07BE308-94E3-4EAA-B340-2451E724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19-05-2022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51F0161-6862-40DA-B2F9-D7E9ACA2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B0BDF8F-CE11-4478-8722-B94A48C82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336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DE2181-8484-4BCA-B851-706A6A2D6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BC7B823-1E52-43AE-888F-718BD7DB8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3381169-AD39-4945-9D6A-567483AC3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19-05-2022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C7B306D-01F3-4C99-893C-EC827E7E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82C383E-721E-485F-9ABB-0A9861258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74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7909B-1E6B-4C05-B75D-F0EA94790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F891DA1-8DB3-4E1E-B140-58F815614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2EBAF08-5443-4CC3-B95F-B62C86B5A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19-05-2022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39E5D50-EA08-4DC3-8A71-39BDC1727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5DF9671-57EE-4150-A997-A9AF7253B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0234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83E6FF-3A31-4B07-AC24-FEF2EBC4E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B5239B5-D541-457E-99C3-8F8879D8F2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CA3AB88-C6B6-476E-A867-BAF986176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8E8CE09-E1CE-4E0D-A9C5-78FD01F78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19-05-2022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D0551A1-41F7-45B8-B325-E65345A1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10ADF20-7C0F-44EF-B5D4-BF929044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5293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A8AF0B-CE44-44E6-9618-FEAB8080A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578AD39-7E52-4C4E-BB9D-E7348243D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E293638-E124-4D95-9F86-0861F0C08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CAFB1D3-5A7D-40F0-9144-B5970D594A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4DB02CFC-E0BA-4540-B687-1823534394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5C62F784-D1D5-409F-B707-A6E288569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19-05-2022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28D1E86E-1BEE-441F-B2DC-F1F2789E9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09D7E42B-4E9E-4F05-84B5-E18667F20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7459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5DD9D-91D2-4463-AB3B-81E22EFB1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6808F0C-F40B-47B1-8F78-1A944D097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19-05-2022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FDAD836-BDDC-4215-9150-402DBBD4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4E46963-B20B-4DE6-9CE0-233B8AB38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6400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0AD0B78-ACB9-4C5D-A6BE-75D451734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19-05-2022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1ACE58B5-65BC-4147-865E-7B794374B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2A635AD-C18E-48C3-8788-DC279E9AA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1916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74A6E-7B80-472B-B7DA-C3B7F25CD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5721456-F7AD-4BE9-9957-CC3EE24DD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D9AE2B7-D25C-49C1-8254-405DDC2D6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B7F0E50-CDDB-429D-8843-716956651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19-05-2022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645F88D-8A81-4D79-AB83-21E40A61E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B55A75D-FDEC-4699-9CFC-F5CF438A0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9426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C85554-387A-45D6-8C7D-911EBB2A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BFA05CDD-CA59-4ADD-8511-711E288343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F834CDF-92B6-414E-88EC-5281FF272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D4B0BED-ED19-47F6-B5A8-46863D2FE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F228-9F4B-4EFA-A79E-4E4A87B13E1F}" type="datetimeFigureOut">
              <a:rPr lang="da-DK" smtClean="0"/>
              <a:t>19-05-2022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B374320-A238-44E2-B054-0F51E9DEA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0B2C718-8F68-4DE8-A3C6-7DC8DF4AB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7634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33FFA25B-5434-4647-A03F-C5950A8E3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6B2FC5B-0FAD-4AA8-8660-CDEFE10D0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06C5879-1AEB-4791-89DC-10EB46DAF8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4F228-9F4B-4EFA-A79E-4E4A87B13E1F}" type="datetimeFigureOut">
              <a:rPr lang="da-DK" smtClean="0"/>
              <a:t>19-05-2022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E306F78-BAEC-4DB9-B085-F0B01619F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3F93AC2-F3C9-4ACA-91A4-FDBA52504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E3EE4-9CEC-4721-89DF-D4BDF0AF4B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130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764D0-46B2-49D8-8080-0C905971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Morgenmad 1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9539F5E-9E6F-4FA4-B12E-DEC5F63EA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F6D871A-0417-4E13-B905-CBDFA9BF7AF6}"/>
              </a:ext>
            </a:extLst>
          </p:cNvPr>
          <p:cNvSpPr txBox="1"/>
          <p:nvPr/>
        </p:nvSpPr>
        <p:spPr>
          <a:xfrm>
            <a:off x="314706" y="6147413"/>
            <a:ext cx="346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Frida Fødevaredatabase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5F7D633-C0BA-4264-989B-BBC884411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4600" cy="4351338"/>
          </a:xfrm>
        </p:spPr>
        <p:txBody>
          <a:bodyPr/>
          <a:lstStyle/>
          <a:p>
            <a:pPr marL="0" indent="0">
              <a:buNone/>
            </a:pPr>
            <a:r>
              <a:rPr lang="da-DK" dirty="0">
                <a:solidFill>
                  <a:schemeClr val="accent2"/>
                </a:solidFill>
              </a:rPr>
              <a:t>Hvor kommer protein fra?</a:t>
            </a:r>
            <a:br>
              <a:rPr lang="da-DK" dirty="0">
                <a:solidFill>
                  <a:schemeClr val="accent2"/>
                </a:solidFill>
              </a:rPr>
            </a:br>
            <a:r>
              <a:rPr lang="da-DK" sz="1400" dirty="0">
                <a:solidFill>
                  <a:schemeClr val="accent2"/>
                </a:solidFill>
              </a:rPr>
              <a:t> </a:t>
            </a:r>
            <a:r>
              <a:rPr lang="da-DK" sz="2000" dirty="0">
                <a:solidFill>
                  <a:schemeClr val="accent2"/>
                </a:solidFill>
              </a:rPr>
              <a:t> </a:t>
            </a:r>
            <a:endParaRPr lang="da-DK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da-DK" sz="1800" dirty="0"/>
              <a:t>7 g i skummetmælk</a:t>
            </a:r>
          </a:p>
          <a:p>
            <a:pPr marL="0" indent="0">
              <a:buNone/>
            </a:pPr>
            <a:r>
              <a:rPr lang="da-DK" sz="1800" dirty="0"/>
              <a:t>1 g i appelsin</a:t>
            </a:r>
          </a:p>
          <a:p>
            <a:pPr marL="0" indent="0">
              <a:buNone/>
            </a:pPr>
            <a:r>
              <a:rPr lang="da-DK" sz="1800" dirty="0"/>
              <a:t>0 g i agurk</a:t>
            </a:r>
          </a:p>
          <a:p>
            <a:pPr marL="0" indent="0">
              <a:buNone/>
            </a:pPr>
            <a:r>
              <a:rPr lang="da-DK" sz="1800" dirty="0"/>
              <a:t>5 g i skinke </a:t>
            </a:r>
          </a:p>
          <a:p>
            <a:pPr marL="0" indent="0">
              <a:buNone/>
            </a:pPr>
            <a:r>
              <a:rPr lang="da-DK" sz="1800" dirty="0"/>
              <a:t>0 g i tomat</a:t>
            </a:r>
          </a:p>
          <a:p>
            <a:pPr marL="0" indent="0">
              <a:buNone/>
            </a:pPr>
            <a:r>
              <a:rPr lang="da-DK" sz="1800" dirty="0"/>
              <a:t>12 g i æg </a:t>
            </a:r>
          </a:p>
          <a:p>
            <a:pPr marL="0" indent="0">
              <a:buNone/>
            </a:pPr>
            <a:r>
              <a:rPr lang="da-DK" sz="1800" dirty="0"/>
              <a:t>4 g i rugbrød</a:t>
            </a:r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r>
              <a:rPr lang="da-DK" sz="1800" b="1" dirty="0"/>
              <a:t>I alt 30 g protein </a:t>
            </a:r>
            <a:endParaRPr lang="da-DK" b="1" dirty="0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484AE3B5-DE7E-47A7-A21C-99C6F6E01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2378869"/>
            <a:ext cx="4321175" cy="324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D0AFE6B3-4A70-4E1B-8C3E-E3D7A0C00956}"/>
              </a:ext>
            </a:extLst>
          </p:cNvPr>
          <p:cNvSpPr txBox="1"/>
          <p:nvPr/>
        </p:nvSpPr>
        <p:spPr>
          <a:xfrm>
            <a:off x="8340508" y="1825625"/>
            <a:ext cx="290137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i="1" dirty="0"/>
              <a:t>Opskrift:</a:t>
            </a:r>
          </a:p>
          <a:p>
            <a:r>
              <a:rPr lang="da-DK" sz="2400" i="1" dirty="0"/>
              <a:t>75 g rugbrød</a:t>
            </a:r>
          </a:p>
          <a:p>
            <a:r>
              <a:rPr lang="da-DK" sz="2400" i="1" dirty="0"/>
              <a:t>2 æg </a:t>
            </a:r>
          </a:p>
          <a:p>
            <a:r>
              <a:rPr lang="da-DK" sz="2400" i="1" dirty="0"/>
              <a:t>½ tsk olie</a:t>
            </a:r>
          </a:p>
          <a:p>
            <a:r>
              <a:rPr lang="da-DK" sz="2400" i="1" dirty="0"/>
              <a:t>10 g purløg</a:t>
            </a:r>
          </a:p>
          <a:p>
            <a:r>
              <a:rPr lang="da-DK" sz="2400" i="1" dirty="0"/>
              <a:t>30 g skinke</a:t>
            </a:r>
          </a:p>
          <a:p>
            <a:r>
              <a:rPr lang="da-DK" sz="2400" i="1" dirty="0"/>
              <a:t>60 g tomat</a:t>
            </a:r>
          </a:p>
          <a:p>
            <a:r>
              <a:rPr lang="da-DK" sz="2400" i="1" dirty="0"/>
              <a:t>30 g agurk</a:t>
            </a:r>
          </a:p>
          <a:p>
            <a:r>
              <a:rPr lang="da-DK" sz="2400" i="1" dirty="0"/>
              <a:t>75 g appelsin</a:t>
            </a:r>
          </a:p>
          <a:p>
            <a:r>
              <a:rPr lang="da-DK" sz="2400" i="1" dirty="0"/>
              <a:t>200 g skummetmælk</a:t>
            </a:r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2489BFD1-C43C-40F5-84A7-78C697A54351}"/>
              </a:ext>
            </a:extLst>
          </p:cNvPr>
          <p:cNvCxnSpPr>
            <a:cxnSpLocks/>
          </p:cNvCxnSpPr>
          <p:nvPr/>
        </p:nvCxnSpPr>
        <p:spPr>
          <a:xfrm flipH="1">
            <a:off x="2937164" y="2789381"/>
            <a:ext cx="380538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45B80661-24DC-4E4F-9A08-E632593568BC}"/>
              </a:ext>
            </a:extLst>
          </p:cNvPr>
          <p:cNvCxnSpPr/>
          <p:nvPr/>
        </p:nvCxnSpPr>
        <p:spPr>
          <a:xfrm flipH="1">
            <a:off x="2778919" y="4364181"/>
            <a:ext cx="17237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321D3CA9-7FCE-4E5A-B5CB-2513DC8B0ABB}"/>
              </a:ext>
            </a:extLst>
          </p:cNvPr>
          <p:cNvCxnSpPr/>
          <p:nvPr/>
        </p:nvCxnSpPr>
        <p:spPr>
          <a:xfrm flipH="1">
            <a:off x="3275445" y="3205018"/>
            <a:ext cx="17237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A1E074DA-EBF5-4900-B71A-D526788268E7}"/>
              </a:ext>
            </a:extLst>
          </p:cNvPr>
          <p:cNvCxnSpPr>
            <a:cxnSpLocks/>
          </p:cNvCxnSpPr>
          <p:nvPr/>
        </p:nvCxnSpPr>
        <p:spPr>
          <a:xfrm flipH="1">
            <a:off x="3057236" y="3634509"/>
            <a:ext cx="224155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ED7F1477-9E04-4590-A6A9-9E8F10BCD156}"/>
              </a:ext>
            </a:extLst>
          </p:cNvPr>
          <p:cNvCxnSpPr>
            <a:cxnSpLocks/>
          </p:cNvCxnSpPr>
          <p:nvPr/>
        </p:nvCxnSpPr>
        <p:spPr>
          <a:xfrm flipH="1">
            <a:off x="2937164" y="4010530"/>
            <a:ext cx="279847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E07313F1-7EE7-4C19-8060-C2BC29962160}"/>
              </a:ext>
            </a:extLst>
          </p:cNvPr>
          <p:cNvCxnSpPr>
            <a:cxnSpLocks/>
          </p:cNvCxnSpPr>
          <p:nvPr/>
        </p:nvCxnSpPr>
        <p:spPr>
          <a:xfrm flipH="1">
            <a:off x="2598882" y="4705928"/>
            <a:ext cx="240029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4E40F5E9-CA46-4989-93EE-E6FB10F9E2A8}"/>
              </a:ext>
            </a:extLst>
          </p:cNvPr>
          <p:cNvCxnSpPr>
            <a:cxnSpLocks/>
          </p:cNvCxnSpPr>
          <p:nvPr/>
        </p:nvCxnSpPr>
        <p:spPr>
          <a:xfrm flipH="1">
            <a:off x="3057236" y="5033818"/>
            <a:ext cx="343130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622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1">
            <a:extLst>
              <a:ext uri="{FF2B5EF4-FFF2-40B4-BE49-F238E27FC236}">
                <a16:creationId xmlns:a16="http://schemas.microsoft.com/office/drawing/2014/main" id="{617EA36E-68B6-48AE-B982-57A06FE3D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335" y="2612534"/>
            <a:ext cx="4110037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90764D0-46B2-49D8-8080-0C905971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Frokost 2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9539F5E-9E6F-4FA4-B12E-DEC5F63EA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F6D871A-0417-4E13-B905-CBDFA9BF7AF6}"/>
              </a:ext>
            </a:extLst>
          </p:cNvPr>
          <p:cNvSpPr txBox="1"/>
          <p:nvPr/>
        </p:nvSpPr>
        <p:spPr>
          <a:xfrm>
            <a:off x="314706" y="6147413"/>
            <a:ext cx="346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Frida Fødevaredatabase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5F7D633-C0BA-4264-989B-BBC884411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8871" y="1669729"/>
            <a:ext cx="474848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dirty="0">
                <a:solidFill>
                  <a:schemeClr val="accent2"/>
                </a:solidFill>
              </a:rPr>
              <a:t>Hvor kommer protein fra?</a:t>
            </a:r>
          </a:p>
          <a:p>
            <a:pPr marL="0" indent="0">
              <a:buNone/>
            </a:pPr>
            <a:endParaRPr lang="da-DK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da-DK" sz="2000" dirty="0"/>
              <a:t>7 g i skummetmælk</a:t>
            </a:r>
          </a:p>
          <a:p>
            <a:pPr marL="0" indent="0">
              <a:buNone/>
            </a:pPr>
            <a:r>
              <a:rPr lang="da-DK" sz="2000" dirty="0"/>
              <a:t>3 g i broccoli</a:t>
            </a:r>
          </a:p>
          <a:p>
            <a:pPr marL="0" indent="0">
              <a:buNone/>
            </a:pPr>
            <a:r>
              <a:rPr lang="da-DK" sz="2000" dirty="0"/>
              <a:t>1 g i peberfrugt</a:t>
            </a:r>
          </a:p>
          <a:p>
            <a:pPr marL="0" indent="0">
              <a:buNone/>
            </a:pPr>
            <a:r>
              <a:rPr lang="da-DK" sz="2000" dirty="0"/>
              <a:t>9 g i kylling</a:t>
            </a:r>
          </a:p>
          <a:p>
            <a:pPr marL="0" indent="0">
              <a:buNone/>
            </a:pPr>
            <a:r>
              <a:rPr lang="da-DK" sz="2000" dirty="0"/>
              <a:t>7 g i tørrede linser</a:t>
            </a:r>
          </a:p>
          <a:p>
            <a:pPr marL="0" indent="0">
              <a:buNone/>
            </a:pPr>
            <a:r>
              <a:rPr lang="da-DK" sz="2000" dirty="0"/>
              <a:t>4 g i bolle</a:t>
            </a:r>
          </a:p>
          <a:p>
            <a:pPr marL="0" indent="0">
              <a:buNone/>
            </a:pPr>
            <a:r>
              <a:rPr lang="da-DK" sz="2000" dirty="0"/>
              <a:t>4 g i røget laks 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b="1" dirty="0"/>
              <a:t>I alt 35 g protein</a:t>
            </a:r>
          </a:p>
        </p:txBody>
      </p:sp>
      <p:sp>
        <p:nvSpPr>
          <p:cNvPr id="8" name="Pladsholder til indhold 6">
            <a:extLst>
              <a:ext uri="{FF2B5EF4-FFF2-40B4-BE49-F238E27FC236}">
                <a16:creationId xmlns:a16="http://schemas.microsoft.com/office/drawing/2014/main" id="{FB9B5489-4515-4B9E-ABB8-BE4768365087}"/>
              </a:ext>
            </a:extLst>
          </p:cNvPr>
          <p:cNvSpPr txBox="1">
            <a:spLocks/>
          </p:cNvSpPr>
          <p:nvPr/>
        </p:nvSpPr>
        <p:spPr>
          <a:xfrm>
            <a:off x="825343" y="1733950"/>
            <a:ext cx="3990474" cy="45005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000" i="1" dirty="0"/>
              <a:t>Opskrift:</a:t>
            </a:r>
            <a:endParaRPr lang="da-DK" sz="1200" i="1" dirty="0"/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40 g kyllingebryst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25 g salat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50 g peberfrugt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50 g broccoli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60 g tomat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25 g tørrede linser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5 g olie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15 g citronsaft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50 g bolle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20 g laks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5 g mayonnaise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25 g gulerod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200 g skummetmælk</a:t>
            </a:r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A0D28C34-0F21-4D42-A957-9958BDB698E5}"/>
              </a:ext>
            </a:extLst>
          </p:cNvPr>
          <p:cNvCxnSpPr>
            <a:cxnSpLocks/>
          </p:cNvCxnSpPr>
          <p:nvPr/>
        </p:nvCxnSpPr>
        <p:spPr>
          <a:xfrm>
            <a:off x="4815817" y="2767071"/>
            <a:ext cx="298824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E3514A13-9DAB-4653-BC5E-39E565B65157}"/>
              </a:ext>
            </a:extLst>
          </p:cNvPr>
          <p:cNvCxnSpPr>
            <a:cxnSpLocks/>
          </p:cNvCxnSpPr>
          <p:nvPr/>
        </p:nvCxnSpPr>
        <p:spPr>
          <a:xfrm>
            <a:off x="4808422" y="4904441"/>
            <a:ext cx="2695720" cy="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264C11F3-AFE1-4EAC-B05E-1638EEDE15BB}"/>
              </a:ext>
            </a:extLst>
          </p:cNvPr>
          <p:cNvCxnSpPr>
            <a:cxnSpLocks/>
          </p:cNvCxnSpPr>
          <p:nvPr/>
        </p:nvCxnSpPr>
        <p:spPr>
          <a:xfrm flipV="1">
            <a:off x="6139626" y="4135717"/>
            <a:ext cx="1432486" cy="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5B0BCBF0-EE37-4774-8011-1BDBC48D4B12}"/>
              </a:ext>
            </a:extLst>
          </p:cNvPr>
          <p:cNvCxnSpPr>
            <a:cxnSpLocks/>
          </p:cNvCxnSpPr>
          <p:nvPr/>
        </p:nvCxnSpPr>
        <p:spPr>
          <a:xfrm>
            <a:off x="6528602" y="3845398"/>
            <a:ext cx="101747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603DE373-1E33-40AE-A161-6A1FEA49DDA7}"/>
              </a:ext>
            </a:extLst>
          </p:cNvPr>
          <p:cNvCxnSpPr>
            <a:cxnSpLocks/>
          </p:cNvCxnSpPr>
          <p:nvPr/>
        </p:nvCxnSpPr>
        <p:spPr>
          <a:xfrm>
            <a:off x="4708090" y="4557855"/>
            <a:ext cx="28963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71F623C0-7F22-4159-824E-E2264F1CD118}"/>
              </a:ext>
            </a:extLst>
          </p:cNvPr>
          <p:cNvCxnSpPr>
            <a:cxnSpLocks/>
          </p:cNvCxnSpPr>
          <p:nvPr/>
        </p:nvCxnSpPr>
        <p:spPr>
          <a:xfrm>
            <a:off x="6156282" y="3065943"/>
            <a:ext cx="137584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Lige forbindelse 26">
            <a:extLst>
              <a:ext uri="{FF2B5EF4-FFF2-40B4-BE49-F238E27FC236}">
                <a16:creationId xmlns:a16="http://schemas.microsoft.com/office/drawing/2014/main" id="{090933BA-FA13-4BCA-9E8F-3B36C8AF90E3}"/>
              </a:ext>
            </a:extLst>
          </p:cNvPr>
          <p:cNvCxnSpPr>
            <a:cxnSpLocks/>
          </p:cNvCxnSpPr>
          <p:nvPr/>
        </p:nvCxnSpPr>
        <p:spPr>
          <a:xfrm>
            <a:off x="6378623" y="3422073"/>
            <a:ext cx="112551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106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1">
            <a:extLst>
              <a:ext uri="{FF2B5EF4-FFF2-40B4-BE49-F238E27FC236}">
                <a16:creationId xmlns:a16="http://schemas.microsoft.com/office/drawing/2014/main" id="{617EA36E-68B6-48AE-B982-57A06FE3D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335" y="2612534"/>
            <a:ext cx="4110037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90764D0-46B2-49D8-8080-0C905971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Frokost 2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9539F5E-9E6F-4FA4-B12E-DEC5F63EA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F6D871A-0417-4E13-B905-CBDFA9BF7AF6}"/>
              </a:ext>
            </a:extLst>
          </p:cNvPr>
          <p:cNvSpPr txBox="1"/>
          <p:nvPr/>
        </p:nvSpPr>
        <p:spPr>
          <a:xfrm>
            <a:off x="314706" y="6147413"/>
            <a:ext cx="346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Frida Fødevaredatabase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5F7D633-C0BA-4264-989B-BBC884411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8871" y="1669729"/>
            <a:ext cx="474848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dirty="0">
                <a:solidFill>
                  <a:schemeClr val="accent2"/>
                </a:solidFill>
              </a:rPr>
              <a:t>Hvor kommer leucin fra?</a:t>
            </a:r>
          </a:p>
          <a:p>
            <a:pPr marL="0" indent="0">
              <a:buNone/>
            </a:pPr>
            <a:endParaRPr lang="da-DK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da-DK" sz="2000" dirty="0"/>
              <a:t>670 mg i skummetmælk</a:t>
            </a:r>
          </a:p>
          <a:p>
            <a:pPr marL="0" indent="0">
              <a:buNone/>
            </a:pPr>
            <a:r>
              <a:rPr lang="da-DK" sz="2000" dirty="0"/>
              <a:t>140 mg i broccoli</a:t>
            </a:r>
          </a:p>
          <a:p>
            <a:pPr marL="0" indent="0">
              <a:buNone/>
            </a:pPr>
            <a:r>
              <a:rPr lang="da-DK" sz="2000" dirty="0"/>
              <a:t>26 mg i peberfrugt</a:t>
            </a:r>
          </a:p>
          <a:p>
            <a:pPr marL="0" indent="0">
              <a:buNone/>
            </a:pPr>
            <a:r>
              <a:rPr lang="da-DK" sz="2000" dirty="0"/>
              <a:t>604 mg i kylling</a:t>
            </a:r>
          </a:p>
          <a:p>
            <a:pPr marL="0" indent="0">
              <a:buNone/>
            </a:pPr>
            <a:r>
              <a:rPr lang="da-DK" sz="2000" dirty="0"/>
              <a:t>503 mg i tørrede linser</a:t>
            </a:r>
          </a:p>
          <a:p>
            <a:pPr marL="0" indent="0">
              <a:buNone/>
            </a:pPr>
            <a:r>
              <a:rPr lang="da-DK" sz="2000" dirty="0"/>
              <a:t>310 mg i bolle</a:t>
            </a:r>
          </a:p>
          <a:p>
            <a:pPr marL="0" indent="0">
              <a:buNone/>
            </a:pPr>
            <a:r>
              <a:rPr lang="da-DK" sz="2000" dirty="0"/>
              <a:t>318 mg i røget laks 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b="1" dirty="0"/>
              <a:t>I alt 2,6 g leucin</a:t>
            </a:r>
          </a:p>
        </p:txBody>
      </p:sp>
      <p:sp>
        <p:nvSpPr>
          <p:cNvPr id="8" name="Pladsholder til indhold 6">
            <a:extLst>
              <a:ext uri="{FF2B5EF4-FFF2-40B4-BE49-F238E27FC236}">
                <a16:creationId xmlns:a16="http://schemas.microsoft.com/office/drawing/2014/main" id="{FB9B5489-4515-4B9E-ABB8-BE4768365087}"/>
              </a:ext>
            </a:extLst>
          </p:cNvPr>
          <p:cNvSpPr txBox="1">
            <a:spLocks/>
          </p:cNvSpPr>
          <p:nvPr/>
        </p:nvSpPr>
        <p:spPr>
          <a:xfrm>
            <a:off x="825343" y="1733950"/>
            <a:ext cx="3990474" cy="45005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000" i="1" dirty="0"/>
              <a:t>Opskrift:</a:t>
            </a:r>
            <a:endParaRPr lang="da-DK" sz="1200" i="1" dirty="0"/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40 g kyllingebryst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25 g salat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50 g peberfrugt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50 g broccoli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60 g tomat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25 g tørrede linser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5 g olie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15 g citronsaft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50 g bolle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20 g laks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5 g mayonnaise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25 g gulerod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a-DK" sz="1600" i="1" dirty="0"/>
              <a:t>200 g skummetmælk</a:t>
            </a:r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A0D28C34-0F21-4D42-A957-9958BDB698E5}"/>
              </a:ext>
            </a:extLst>
          </p:cNvPr>
          <p:cNvCxnSpPr>
            <a:cxnSpLocks/>
          </p:cNvCxnSpPr>
          <p:nvPr/>
        </p:nvCxnSpPr>
        <p:spPr>
          <a:xfrm>
            <a:off x="4815817" y="2767071"/>
            <a:ext cx="298824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E3514A13-9DAB-4653-BC5E-39E565B65157}"/>
              </a:ext>
            </a:extLst>
          </p:cNvPr>
          <p:cNvCxnSpPr>
            <a:cxnSpLocks/>
          </p:cNvCxnSpPr>
          <p:nvPr/>
        </p:nvCxnSpPr>
        <p:spPr>
          <a:xfrm>
            <a:off x="4808422" y="4904441"/>
            <a:ext cx="2695720" cy="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264C11F3-AFE1-4EAC-B05E-1638EEDE15BB}"/>
              </a:ext>
            </a:extLst>
          </p:cNvPr>
          <p:cNvCxnSpPr>
            <a:cxnSpLocks/>
          </p:cNvCxnSpPr>
          <p:nvPr/>
        </p:nvCxnSpPr>
        <p:spPr>
          <a:xfrm flipV="1">
            <a:off x="6139626" y="4135717"/>
            <a:ext cx="1432486" cy="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5B0BCBF0-EE37-4774-8011-1BDBC48D4B12}"/>
              </a:ext>
            </a:extLst>
          </p:cNvPr>
          <p:cNvCxnSpPr>
            <a:cxnSpLocks/>
          </p:cNvCxnSpPr>
          <p:nvPr/>
        </p:nvCxnSpPr>
        <p:spPr>
          <a:xfrm>
            <a:off x="6528602" y="3845398"/>
            <a:ext cx="101747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603DE373-1E33-40AE-A161-6A1FEA49DDA7}"/>
              </a:ext>
            </a:extLst>
          </p:cNvPr>
          <p:cNvCxnSpPr>
            <a:cxnSpLocks/>
          </p:cNvCxnSpPr>
          <p:nvPr/>
        </p:nvCxnSpPr>
        <p:spPr>
          <a:xfrm>
            <a:off x="4708090" y="4557855"/>
            <a:ext cx="28963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71F623C0-7F22-4159-824E-E2264F1CD118}"/>
              </a:ext>
            </a:extLst>
          </p:cNvPr>
          <p:cNvCxnSpPr>
            <a:cxnSpLocks/>
          </p:cNvCxnSpPr>
          <p:nvPr/>
        </p:nvCxnSpPr>
        <p:spPr>
          <a:xfrm>
            <a:off x="6156282" y="3065943"/>
            <a:ext cx="137584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Lige forbindelse 26">
            <a:extLst>
              <a:ext uri="{FF2B5EF4-FFF2-40B4-BE49-F238E27FC236}">
                <a16:creationId xmlns:a16="http://schemas.microsoft.com/office/drawing/2014/main" id="{090933BA-FA13-4BCA-9E8F-3B36C8AF90E3}"/>
              </a:ext>
            </a:extLst>
          </p:cNvPr>
          <p:cNvCxnSpPr>
            <a:cxnSpLocks/>
          </p:cNvCxnSpPr>
          <p:nvPr/>
        </p:nvCxnSpPr>
        <p:spPr>
          <a:xfrm>
            <a:off x="6378623" y="3422073"/>
            <a:ext cx="112551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307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764D0-46B2-49D8-8080-0C905971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Frokost 2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9539F5E-9E6F-4FA4-B12E-DEC5F63EA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F6D871A-0417-4E13-B905-CBDFA9BF7AF6}"/>
              </a:ext>
            </a:extLst>
          </p:cNvPr>
          <p:cNvSpPr txBox="1"/>
          <p:nvPr/>
        </p:nvSpPr>
        <p:spPr>
          <a:xfrm>
            <a:off x="314706" y="6147413"/>
            <a:ext cx="346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Frida Fødevaredatabase</a:t>
            </a:r>
          </a:p>
        </p:txBody>
      </p:sp>
      <p:sp>
        <p:nvSpPr>
          <p:cNvPr id="18" name="Pladsholder til indhold 6">
            <a:extLst>
              <a:ext uri="{FF2B5EF4-FFF2-40B4-BE49-F238E27FC236}">
                <a16:creationId xmlns:a16="http://schemas.microsoft.com/office/drawing/2014/main" id="{DDFD1E72-416B-4735-81BE-0DD56FA7607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389582" cy="3512993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Energifordeling og –indhold: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/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Protein: 26%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Kulhydrat: 43%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Fedt: 30%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I alt 2202 kJ – 526 kcal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2000" b="1" dirty="0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5791212C-51DD-4F88-988B-207CD5971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85950"/>
            <a:ext cx="4110037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991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>
            <a:extLst>
              <a:ext uri="{FF2B5EF4-FFF2-40B4-BE49-F238E27FC236}">
                <a16:creationId xmlns:a16="http://schemas.microsoft.com/office/drawing/2014/main" id="{50616313-2E97-4AAA-9803-0FE2718EB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04" b="83531" l="25054" r="91659">
                        <a14:foregroundMark x1="58341" y1="11845" x2="45668" y2="14935"/>
                        <a14:foregroundMark x1="45668" y1="14935" x2="36114" y2="21338"/>
                        <a14:foregroundMark x1="36114" y1="21338" x2="29724" y2="35147"/>
                        <a14:foregroundMark x1="29724" y1="35147" x2="28372" y2="53764"/>
                        <a14:foregroundMark x1="28372" y1="53764" x2="32888" y2="67103"/>
                        <a14:foregroundMark x1="32888" y1="67103" x2="41659" y2="77169"/>
                        <a14:foregroundMark x1="41659" y1="77169" x2="51490" y2="82140"/>
                        <a14:foregroundMark x1="51490" y1="82140" x2="66129" y2="83531"/>
                        <a14:foregroundMark x1="66129" y1="83531" x2="79186" y2="75061"/>
                        <a14:foregroundMark x1="79186" y1="75061" x2="85591" y2="64239"/>
                        <a14:foregroundMark x1="85591" y1="64239" x2="89555" y2="45458"/>
                        <a14:foregroundMark x1="89555" y1="45458" x2="83011" y2="30585"/>
                        <a14:foregroundMark x1="83011" y1="30585" x2="71598" y2="18474"/>
                        <a14:foregroundMark x1="71598" y1="18474" x2="53717" y2="12623"/>
                        <a14:foregroundMark x1="40814" y1="16735" x2="62243" y2="11334"/>
                        <a14:foregroundMark x1="62243" y1="11334" x2="73564" y2="15589"/>
                        <a14:foregroundMark x1="73564" y1="15589" x2="88018" y2="37602"/>
                        <a14:foregroundMark x1="88018" y1="37602" x2="88049" y2="56547"/>
                        <a14:foregroundMark x1="88049" y1="56547" x2="86467" y2="61109"/>
                        <a14:foregroundMark x1="42750" y1="14669" x2="62581" y2="12357"/>
                        <a14:foregroundMark x1="76651" y1="17492" x2="85853" y2="32488"/>
                        <a14:foregroundMark x1="85853" y1="32488" x2="87634" y2="41612"/>
                        <a14:foregroundMark x1="88587" y1="54685" x2="88018" y2="38011"/>
                        <a14:foregroundMark x1="88018" y1="38011" x2="88018" y2="38011"/>
                        <a14:foregroundMark x1="45438" y1="13646" x2="57650" y2="11845"/>
                        <a14:foregroundMark x1="57650" y1="11845" x2="58925" y2="11845"/>
                        <a14:foregroundMark x1="74716" y1="15691" x2="89355" y2="53662"/>
                        <a14:foregroundMark x1="89355" y1="53662" x2="89355" y2="53662"/>
                        <a14:foregroundMark x1="76651" y1="19026" x2="85054" y2="30831"/>
                        <a14:foregroundMark x1="85054" y1="30831" x2="88971" y2="47402"/>
                        <a14:foregroundMark x1="88971" y1="47402" x2="88971" y2="54439"/>
                        <a14:foregroundMark x1="88587" y1="52128" x2="87051" y2="37398"/>
                        <a14:foregroundMark x1="87051" y1="37398" x2="81275" y2="25082"/>
                        <a14:foregroundMark x1="81275" y1="25082" x2="73948" y2="19804"/>
                        <a14:foregroundMark x1="77419" y1="16735" x2="85392" y2="31751"/>
                        <a14:foregroundMark x1="85392" y1="31751" x2="87819" y2="47770"/>
                        <a14:backgroundMark x1="22320" y1="14935" x2="21367" y2="70908"/>
                        <a14:backgroundMark x1="21367" y1="70908" x2="28449" y2="84247"/>
                        <a14:backgroundMark x1="28449" y1="84247" x2="66513" y2="88564"/>
                        <a14:backgroundMark x1="66513" y1="88564" x2="84270" y2="88298"/>
                        <a14:backgroundMark x1="84270" y1="88298" x2="95760" y2="83633"/>
                        <a14:backgroundMark x1="95760" y1="83633" x2="97834" y2="57570"/>
                        <a14:backgroundMark x1="97834" y1="57570" x2="92104" y2="18167"/>
                        <a14:backgroundMark x1="92104" y1="18167" x2="73149" y2="7385"/>
                        <a14:backgroundMark x1="73149" y1="7385" x2="24178" y2="9329"/>
                        <a14:backgroundMark x1="24178" y1="9329" x2="21751" y2="15446"/>
                        <a14:backgroundMark x1="25023" y1="11088" x2="30415" y2="6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8" b="8759"/>
          <a:stretch/>
        </p:blipFill>
        <p:spPr bwMode="auto">
          <a:xfrm>
            <a:off x="3946594" y="2232571"/>
            <a:ext cx="4298811" cy="353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90764D0-46B2-49D8-8080-0C905971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Aftensmad 1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9539F5E-9E6F-4FA4-B12E-DEC5F63EA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F6D871A-0417-4E13-B905-CBDFA9BF7AF6}"/>
              </a:ext>
            </a:extLst>
          </p:cNvPr>
          <p:cNvSpPr txBox="1"/>
          <p:nvPr/>
        </p:nvSpPr>
        <p:spPr>
          <a:xfrm>
            <a:off x="314706" y="6147413"/>
            <a:ext cx="346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Frida Fødevaredatabase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5F7D633-C0BA-4264-989B-BBC884411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9047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>
                <a:solidFill>
                  <a:srgbClr val="EF8A3F"/>
                </a:solidFill>
              </a:rPr>
              <a:t>Hvor kommer protein fra?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5 g i kartofler</a:t>
            </a:r>
          </a:p>
          <a:p>
            <a:pPr marL="0" indent="0">
              <a:buNone/>
            </a:pPr>
            <a:r>
              <a:rPr lang="da-DK" dirty="0"/>
              <a:t>4 g i broccoli</a:t>
            </a:r>
          </a:p>
          <a:p>
            <a:pPr marL="0" indent="0">
              <a:buNone/>
            </a:pPr>
            <a:r>
              <a:rPr lang="da-DK" dirty="0"/>
              <a:t>27 g i grisefilet</a:t>
            </a:r>
          </a:p>
          <a:p>
            <a:pPr marL="0" indent="0">
              <a:buNone/>
            </a:pPr>
            <a:r>
              <a:rPr lang="da-DK" dirty="0"/>
              <a:t>&lt; 0,5 g i resten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b="1" dirty="0"/>
              <a:t>I alt: 39 g protein</a:t>
            </a:r>
          </a:p>
        </p:txBody>
      </p:sp>
      <p:sp>
        <p:nvSpPr>
          <p:cNvPr id="8" name="Pladsholder til indhold 6">
            <a:extLst>
              <a:ext uri="{FF2B5EF4-FFF2-40B4-BE49-F238E27FC236}">
                <a16:creationId xmlns:a16="http://schemas.microsoft.com/office/drawing/2014/main" id="{5994EE47-A5D3-48BD-A65E-E247BF28D603}"/>
              </a:ext>
            </a:extLst>
          </p:cNvPr>
          <p:cNvSpPr txBox="1">
            <a:spLocks/>
          </p:cNvSpPr>
          <p:nvPr/>
        </p:nvSpPr>
        <p:spPr>
          <a:xfrm>
            <a:off x="8352042" y="1825625"/>
            <a:ext cx="39904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i="1" dirty="0"/>
              <a:t>Opskrift:</a:t>
            </a:r>
            <a:endParaRPr lang="da-DK" sz="1600" i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125 g grisefilet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250 g kartofler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40 g pære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25 g </a:t>
            </a:r>
            <a:r>
              <a:rPr lang="da-DK" sz="2400" i="1" dirty="0" err="1"/>
              <a:t>romainesalat</a:t>
            </a:r>
            <a:endParaRPr lang="da-DK" sz="2400" i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10 g tørret tranebær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100 g broccoli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5 g citronsaft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16 g olie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A2D5FCAD-1CF6-4152-9284-50DC7D9EF5F6}"/>
              </a:ext>
            </a:extLst>
          </p:cNvPr>
          <p:cNvCxnSpPr>
            <a:cxnSpLocks/>
          </p:cNvCxnSpPr>
          <p:nvPr/>
        </p:nvCxnSpPr>
        <p:spPr>
          <a:xfrm>
            <a:off x="3267386" y="3031958"/>
            <a:ext cx="236339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1E25EBDC-8638-4E0C-AAD1-816E98645228}"/>
              </a:ext>
            </a:extLst>
          </p:cNvPr>
          <p:cNvCxnSpPr>
            <a:cxnSpLocks/>
          </p:cNvCxnSpPr>
          <p:nvPr/>
        </p:nvCxnSpPr>
        <p:spPr>
          <a:xfrm>
            <a:off x="3497179" y="3553326"/>
            <a:ext cx="284346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CD14B305-AEB0-4CC4-883C-2890063D81A8}"/>
              </a:ext>
            </a:extLst>
          </p:cNvPr>
          <p:cNvCxnSpPr>
            <a:cxnSpLocks/>
          </p:cNvCxnSpPr>
          <p:nvPr/>
        </p:nvCxnSpPr>
        <p:spPr>
          <a:xfrm flipV="1">
            <a:off x="3267386" y="4121446"/>
            <a:ext cx="2340620" cy="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844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764D0-46B2-49D8-8080-0C905971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Aftensmad 1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9539F5E-9E6F-4FA4-B12E-DEC5F63EA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F6D871A-0417-4E13-B905-CBDFA9BF7AF6}"/>
              </a:ext>
            </a:extLst>
          </p:cNvPr>
          <p:cNvSpPr txBox="1"/>
          <p:nvPr/>
        </p:nvSpPr>
        <p:spPr>
          <a:xfrm>
            <a:off x="314706" y="6147413"/>
            <a:ext cx="346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Frida Fødevaredatabase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5F7D633-C0BA-4264-989B-BBC884411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9047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>
                <a:solidFill>
                  <a:srgbClr val="EF8A3F"/>
                </a:solidFill>
              </a:rPr>
              <a:t>Hvor kommer leucin fra?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275 mg i kartofler </a:t>
            </a:r>
          </a:p>
          <a:p>
            <a:pPr marL="0" indent="0">
              <a:buNone/>
            </a:pPr>
            <a:r>
              <a:rPr lang="da-DK" sz="2800" dirty="0"/>
              <a:t>188 mg i broccoli</a:t>
            </a:r>
          </a:p>
          <a:p>
            <a:pPr marL="0" indent="0">
              <a:buNone/>
            </a:pPr>
            <a:r>
              <a:rPr lang="da-DK" dirty="0"/>
              <a:t>2113 mg i grisefilet </a:t>
            </a:r>
          </a:p>
          <a:p>
            <a:pPr marL="0" indent="0">
              <a:buNone/>
            </a:pPr>
            <a:r>
              <a:rPr lang="da-DK" sz="2800" dirty="0"/>
              <a:t>19 mg i </a:t>
            </a:r>
            <a:r>
              <a:rPr lang="da-DK" sz="2800" dirty="0" err="1"/>
              <a:t>romainesalat</a:t>
            </a:r>
            <a:endParaRPr lang="da-DK" dirty="0"/>
          </a:p>
          <a:p>
            <a:pPr marL="0" indent="0">
              <a:buNone/>
            </a:pPr>
            <a:r>
              <a:rPr lang="da-DK" sz="2800" dirty="0"/>
              <a:t>8 mg i pære </a:t>
            </a:r>
            <a:endParaRPr lang="da-DK" dirty="0"/>
          </a:p>
          <a:p>
            <a:pPr marL="0" indent="0">
              <a:buNone/>
            </a:pPr>
            <a:r>
              <a:rPr lang="da-DK" b="1" dirty="0"/>
              <a:t>I alt: 2,7 g leucin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FD01432-B348-4C50-AE72-29696044D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04" b="83531" l="25054" r="91659">
                        <a14:foregroundMark x1="58341" y1="11845" x2="45668" y2="14935"/>
                        <a14:foregroundMark x1="45668" y1="14935" x2="36114" y2="21338"/>
                        <a14:foregroundMark x1="36114" y1="21338" x2="29724" y2="35147"/>
                        <a14:foregroundMark x1="29724" y1="35147" x2="28372" y2="53764"/>
                        <a14:foregroundMark x1="28372" y1="53764" x2="32888" y2="67103"/>
                        <a14:foregroundMark x1="32888" y1="67103" x2="41659" y2="77169"/>
                        <a14:foregroundMark x1="41659" y1="77169" x2="51490" y2="82140"/>
                        <a14:foregroundMark x1="51490" y1="82140" x2="66129" y2="83531"/>
                        <a14:foregroundMark x1="66129" y1="83531" x2="79186" y2="75061"/>
                        <a14:foregroundMark x1="79186" y1="75061" x2="85591" y2="64239"/>
                        <a14:foregroundMark x1="85591" y1="64239" x2="89555" y2="45458"/>
                        <a14:foregroundMark x1="89555" y1="45458" x2="83011" y2="30585"/>
                        <a14:foregroundMark x1="83011" y1="30585" x2="71598" y2="18474"/>
                        <a14:foregroundMark x1="71598" y1="18474" x2="53717" y2="12623"/>
                        <a14:foregroundMark x1="40814" y1="16735" x2="62243" y2="11334"/>
                        <a14:foregroundMark x1="62243" y1="11334" x2="73564" y2="15589"/>
                        <a14:foregroundMark x1="73564" y1="15589" x2="88018" y2="37602"/>
                        <a14:foregroundMark x1="88018" y1="37602" x2="88049" y2="56547"/>
                        <a14:foregroundMark x1="88049" y1="56547" x2="86467" y2="61109"/>
                        <a14:foregroundMark x1="42750" y1="14669" x2="62581" y2="12357"/>
                        <a14:foregroundMark x1="76651" y1="17492" x2="85853" y2="32488"/>
                        <a14:foregroundMark x1="85853" y1="32488" x2="87634" y2="41612"/>
                        <a14:foregroundMark x1="88587" y1="54685" x2="88018" y2="38011"/>
                        <a14:foregroundMark x1="88018" y1="38011" x2="88018" y2="38011"/>
                        <a14:foregroundMark x1="45438" y1="13646" x2="57650" y2="11845"/>
                        <a14:foregroundMark x1="57650" y1="11845" x2="58925" y2="11845"/>
                        <a14:foregroundMark x1="74716" y1="15691" x2="89355" y2="53662"/>
                        <a14:foregroundMark x1="89355" y1="53662" x2="89355" y2="53662"/>
                        <a14:foregroundMark x1="76651" y1="19026" x2="85054" y2="30831"/>
                        <a14:foregroundMark x1="85054" y1="30831" x2="88971" y2="47402"/>
                        <a14:foregroundMark x1="88971" y1="47402" x2="88971" y2="54439"/>
                        <a14:foregroundMark x1="88587" y1="52128" x2="87051" y2="37398"/>
                        <a14:foregroundMark x1="87051" y1="37398" x2="81275" y2="25082"/>
                        <a14:foregroundMark x1="81275" y1="25082" x2="73948" y2="19804"/>
                        <a14:foregroundMark x1="77419" y1="16735" x2="85392" y2="31751"/>
                        <a14:foregroundMark x1="85392" y1="31751" x2="87819" y2="47770"/>
                        <a14:backgroundMark x1="22320" y1="14935" x2="21367" y2="70908"/>
                        <a14:backgroundMark x1="21367" y1="70908" x2="28449" y2="84247"/>
                        <a14:backgroundMark x1="28449" y1="84247" x2="66513" y2="88564"/>
                        <a14:backgroundMark x1="66513" y1="88564" x2="84270" y2="88298"/>
                        <a14:backgroundMark x1="84270" y1="88298" x2="95760" y2="83633"/>
                        <a14:backgroundMark x1="95760" y1="83633" x2="97834" y2="57570"/>
                        <a14:backgroundMark x1="97834" y1="57570" x2="92104" y2="18167"/>
                        <a14:backgroundMark x1="92104" y1="18167" x2="73149" y2="7385"/>
                        <a14:backgroundMark x1="73149" y1="7385" x2="24178" y2="9329"/>
                        <a14:backgroundMark x1="24178" y1="9329" x2="21751" y2="15446"/>
                        <a14:backgroundMark x1="25023" y1="11088" x2="30415" y2="6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8" b="8759"/>
          <a:stretch/>
        </p:blipFill>
        <p:spPr bwMode="auto">
          <a:xfrm>
            <a:off x="3946594" y="2232571"/>
            <a:ext cx="4298811" cy="353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dsholder til indhold 6">
            <a:extLst>
              <a:ext uri="{FF2B5EF4-FFF2-40B4-BE49-F238E27FC236}">
                <a16:creationId xmlns:a16="http://schemas.microsoft.com/office/drawing/2014/main" id="{5994EE47-A5D3-48BD-A65E-E247BF28D603}"/>
              </a:ext>
            </a:extLst>
          </p:cNvPr>
          <p:cNvSpPr txBox="1">
            <a:spLocks/>
          </p:cNvSpPr>
          <p:nvPr/>
        </p:nvSpPr>
        <p:spPr>
          <a:xfrm>
            <a:off x="8352042" y="1825625"/>
            <a:ext cx="39904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i="1" dirty="0"/>
              <a:t>Opskrift:</a:t>
            </a:r>
            <a:endParaRPr lang="da-DK" sz="1600" i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125 g grisefilet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250 g kartofler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40 g pære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25 g </a:t>
            </a:r>
            <a:r>
              <a:rPr lang="da-DK" sz="2400" i="1" dirty="0" err="1"/>
              <a:t>romainesalat</a:t>
            </a:r>
            <a:endParaRPr lang="da-DK" sz="2400" i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10 g tørret tranebær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100 g broccoli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5 g citronsaft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16 g olie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A2D5FCAD-1CF6-4152-9284-50DC7D9EF5F6}"/>
              </a:ext>
            </a:extLst>
          </p:cNvPr>
          <p:cNvCxnSpPr>
            <a:cxnSpLocks/>
          </p:cNvCxnSpPr>
          <p:nvPr/>
        </p:nvCxnSpPr>
        <p:spPr>
          <a:xfrm>
            <a:off x="3780395" y="3031958"/>
            <a:ext cx="165792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1E25EBDC-8638-4E0C-AAD1-816E98645228}"/>
              </a:ext>
            </a:extLst>
          </p:cNvPr>
          <p:cNvCxnSpPr>
            <a:cxnSpLocks/>
          </p:cNvCxnSpPr>
          <p:nvPr/>
        </p:nvCxnSpPr>
        <p:spPr>
          <a:xfrm>
            <a:off x="3780395" y="3625516"/>
            <a:ext cx="260837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CD14B305-AEB0-4CC4-883C-2890063D81A8}"/>
              </a:ext>
            </a:extLst>
          </p:cNvPr>
          <p:cNvCxnSpPr>
            <a:cxnSpLocks/>
          </p:cNvCxnSpPr>
          <p:nvPr/>
        </p:nvCxnSpPr>
        <p:spPr>
          <a:xfrm>
            <a:off x="3946594" y="4121445"/>
            <a:ext cx="176840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78AC6E25-BECE-4EAC-91B5-E001A914A7AB}"/>
              </a:ext>
            </a:extLst>
          </p:cNvPr>
          <p:cNvCxnSpPr>
            <a:cxnSpLocks/>
          </p:cNvCxnSpPr>
          <p:nvPr/>
        </p:nvCxnSpPr>
        <p:spPr>
          <a:xfrm>
            <a:off x="4379495" y="4656219"/>
            <a:ext cx="133550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86600914-24CE-4DD0-A829-4BF33D792F84}"/>
              </a:ext>
            </a:extLst>
          </p:cNvPr>
          <p:cNvCxnSpPr>
            <a:cxnSpLocks/>
          </p:cNvCxnSpPr>
          <p:nvPr/>
        </p:nvCxnSpPr>
        <p:spPr>
          <a:xfrm>
            <a:off x="3210554" y="5145506"/>
            <a:ext cx="304586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829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764D0-46B2-49D8-8080-0C905971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Aftensmad 1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9539F5E-9E6F-4FA4-B12E-DEC5F63EA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F6D871A-0417-4E13-B905-CBDFA9BF7AF6}"/>
              </a:ext>
            </a:extLst>
          </p:cNvPr>
          <p:cNvSpPr txBox="1"/>
          <p:nvPr/>
        </p:nvSpPr>
        <p:spPr>
          <a:xfrm>
            <a:off x="314706" y="6147413"/>
            <a:ext cx="346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Frida Fødevaredatabase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5F7D633-C0BA-4264-989B-BBC884411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312" y="1842734"/>
            <a:ext cx="5029940" cy="3199136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Energifordeling og -indhold:</a:t>
            </a:r>
          </a:p>
          <a:p>
            <a:pPr marL="0" indent="0">
              <a:buNone/>
            </a:pPr>
            <a:br>
              <a:rPr lang="da-DK" dirty="0"/>
            </a:br>
            <a:r>
              <a:rPr lang="da-DK" dirty="0"/>
              <a:t>Protein: 28% </a:t>
            </a:r>
          </a:p>
          <a:p>
            <a:pPr marL="0" indent="0">
              <a:buNone/>
            </a:pPr>
            <a:r>
              <a:rPr lang="da-DK" dirty="0"/>
              <a:t>Fedt: 31%</a:t>
            </a:r>
          </a:p>
          <a:p>
            <a:pPr marL="0" indent="0">
              <a:buNone/>
            </a:pPr>
            <a:r>
              <a:rPr lang="da-DK" dirty="0"/>
              <a:t>Kulhydrat: 41%</a:t>
            </a:r>
            <a:br>
              <a:rPr lang="da-DK" dirty="0"/>
            </a:br>
            <a:br>
              <a:rPr lang="da-DK" dirty="0"/>
            </a:br>
            <a:r>
              <a:rPr lang="da-DK" dirty="0"/>
              <a:t>2364 kJ – 565 kcal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9848EFD9-043A-44DD-A10F-ED6530939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04" b="83531" l="25054" r="91659">
                        <a14:foregroundMark x1="58341" y1="11845" x2="45668" y2="14935"/>
                        <a14:foregroundMark x1="45668" y1="14935" x2="36114" y2="21338"/>
                        <a14:foregroundMark x1="36114" y1="21338" x2="29724" y2="35147"/>
                        <a14:foregroundMark x1="29724" y1="35147" x2="28372" y2="53764"/>
                        <a14:foregroundMark x1="28372" y1="53764" x2="32888" y2="67103"/>
                        <a14:foregroundMark x1="32888" y1="67103" x2="41659" y2="77169"/>
                        <a14:foregroundMark x1="41659" y1="77169" x2="51490" y2="82140"/>
                        <a14:foregroundMark x1="51490" y1="82140" x2="66129" y2="83531"/>
                        <a14:foregroundMark x1="66129" y1="83531" x2="79186" y2="75061"/>
                        <a14:foregroundMark x1="79186" y1="75061" x2="85591" y2="64239"/>
                        <a14:foregroundMark x1="85591" y1="64239" x2="89555" y2="45458"/>
                        <a14:foregroundMark x1="89555" y1="45458" x2="83011" y2="30585"/>
                        <a14:foregroundMark x1="83011" y1="30585" x2="71598" y2="18474"/>
                        <a14:foregroundMark x1="71598" y1="18474" x2="53717" y2="12623"/>
                        <a14:foregroundMark x1="40814" y1="16735" x2="62243" y2="11334"/>
                        <a14:foregroundMark x1="62243" y1="11334" x2="73564" y2="15589"/>
                        <a14:foregroundMark x1="73564" y1="15589" x2="88018" y2="37602"/>
                        <a14:foregroundMark x1="88018" y1="37602" x2="88049" y2="56547"/>
                        <a14:foregroundMark x1="88049" y1="56547" x2="86467" y2="61109"/>
                        <a14:foregroundMark x1="42750" y1="14669" x2="62581" y2="12357"/>
                        <a14:foregroundMark x1="76651" y1="17492" x2="85853" y2="32488"/>
                        <a14:foregroundMark x1="85853" y1="32488" x2="87634" y2="41612"/>
                        <a14:foregroundMark x1="88587" y1="54685" x2="88018" y2="38011"/>
                        <a14:foregroundMark x1="88018" y1="38011" x2="88018" y2="38011"/>
                        <a14:foregroundMark x1="45438" y1="13646" x2="57650" y2="11845"/>
                        <a14:foregroundMark x1="57650" y1="11845" x2="58925" y2="11845"/>
                        <a14:foregroundMark x1="74716" y1="15691" x2="89355" y2="53662"/>
                        <a14:foregroundMark x1="89355" y1="53662" x2="89355" y2="53662"/>
                        <a14:foregroundMark x1="76651" y1="19026" x2="85054" y2="30831"/>
                        <a14:foregroundMark x1="85054" y1="30831" x2="88971" y2="47402"/>
                        <a14:foregroundMark x1="88971" y1="47402" x2="88971" y2="54439"/>
                        <a14:foregroundMark x1="88587" y1="52128" x2="87051" y2="37398"/>
                        <a14:foregroundMark x1="87051" y1="37398" x2="81275" y2="25082"/>
                        <a14:foregroundMark x1="81275" y1="25082" x2="73948" y2="19804"/>
                        <a14:foregroundMark x1="77419" y1="16735" x2="85392" y2="31751"/>
                        <a14:foregroundMark x1="85392" y1="31751" x2="87819" y2="47770"/>
                        <a14:backgroundMark x1="22320" y1="14935" x2="21367" y2="70908"/>
                        <a14:backgroundMark x1="21367" y1="70908" x2="28449" y2="84247"/>
                        <a14:backgroundMark x1="28449" y1="84247" x2="66513" y2="88564"/>
                        <a14:backgroundMark x1="66513" y1="88564" x2="84270" y2="88298"/>
                        <a14:backgroundMark x1="84270" y1="88298" x2="95760" y2="83633"/>
                        <a14:backgroundMark x1="95760" y1="83633" x2="97834" y2="57570"/>
                        <a14:backgroundMark x1="97834" y1="57570" x2="92104" y2="18167"/>
                        <a14:backgroundMark x1="92104" y1="18167" x2="73149" y2="7385"/>
                        <a14:backgroundMark x1="73149" y1="7385" x2="24178" y2="9329"/>
                        <a14:backgroundMark x1="24178" y1="9329" x2="21751" y2="15446"/>
                        <a14:backgroundMark x1="25023" y1="11088" x2="30415" y2="6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8" b="8759"/>
          <a:stretch/>
        </p:blipFill>
        <p:spPr bwMode="auto">
          <a:xfrm>
            <a:off x="6607889" y="1656470"/>
            <a:ext cx="4298811" cy="353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266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9">
            <a:extLst>
              <a:ext uri="{FF2B5EF4-FFF2-40B4-BE49-F238E27FC236}">
                <a16:creationId xmlns:a16="http://schemas.microsoft.com/office/drawing/2014/main" id="{CCB85811-62DF-4941-B64A-653AA8527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8" t="4787" r="7890" b="10124"/>
          <a:stretch/>
        </p:blipFill>
        <p:spPr bwMode="auto">
          <a:xfrm>
            <a:off x="4376692" y="2272688"/>
            <a:ext cx="2982262" cy="282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90764D0-46B2-49D8-8080-0C905971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Aftensmad 2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9539F5E-9E6F-4FA4-B12E-DEC5F63EA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F6D871A-0417-4E13-B905-CBDFA9BF7AF6}"/>
              </a:ext>
            </a:extLst>
          </p:cNvPr>
          <p:cNvSpPr txBox="1"/>
          <p:nvPr/>
        </p:nvSpPr>
        <p:spPr>
          <a:xfrm>
            <a:off x="314706" y="6147413"/>
            <a:ext cx="346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Frida Fødevaredatabase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5F7D633-C0BA-4264-989B-BBC884411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90474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dirty="0">
                <a:solidFill>
                  <a:srgbClr val="EF8A3F"/>
                </a:solidFill>
              </a:rPr>
              <a:t>Hvor kommer protein fra?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2 g i skummetmælk</a:t>
            </a:r>
          </a:p>
          <a:p>
            <a:pPr marL="0" indent="0">
              <a:buNone/>
            </a:pPr>
            <a:r>
              <a:rPr lang="da-DK" dirty="0"/>
              <a:t>5 g i kartofler</a:t>
            </a:r>
          </a:p>
          <a:p>
            <a:pPr marL="0" indent="0">
              <a:buNone/>
            </a:pPr>
            <a:r>
              <a:rPr lang="da-DK" dirty="0"/>
              <a:t>1 g i gulerod</a:t>
            </a:r>
          </a:p>
          <a:p>
            <a:pPr marL="0" indent="0">
              <a:buNone/>
            </a:pPr>
            <a:r>
              <a:rPr lang="da-DK" dirty="0"/>
              <a:t>1 g i sesamfrø</a:t>
            </a:r>
          </a:p>
          <a:p>
            <a:pPr marL="0" indent="0">
              <a:buNone/>
            </a:pPr>
            <a:r>
              <a:rPr lang="da-DK" dirty="0"/>
              <a:t>24 g i oksekød</a:t>
            </a:r>
          </a:p>
          <a:p>
            <a:pPr marL="0" indent="0">
              <a:buNone/>
            </a:pPr>
            <a:r>
              <a:rPr lang="da-DK" dirty="0"/>
              <a:t>&lt; 0,5 g i resten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b="1" dirty="0"/>
              <a:t>I alt: 34 g protein</a:t>
            </a:r>
          </a:p>
        </p:txBody>
      </p:sp>
      <p:sp>
        <p:nvSpPr>
          <p:cNvPr id="8" name="Pladsholder til indhold 6">
            <a:extLst>
              <a:ext uri="{FF2B5EF4-FFF2-40B4-BE49-F238E27FC236}">
                <a16:creationId xmlns:a16="http://schemas.microsoft.com/office/drawing/2014/main" id="{5994EE47-A5D3-48BD-A65E-E247BF28D603}"/>
              </a:ext>
            </a:extLst>
          </p:cNvPr>
          <p:cNvSpPr txBox="1">
            <a:spLocks/>
          </p:cNvSpPr>
          <p:nvPr/>
        </p:nvSpPr>
        <p:spPr>
          <a:xfrm>
            <a:off x="8352042" y="1825625"/>
            <a:ext cx="39904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i="1" dirty="0"/>
              <a:t>Opskrift:</a:t>
            </a:r>
            <a:endParaRPr lang="da-DK" sz="1600" i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125 g oksekød, 9% fedt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250 g kartofler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50 g skummetmælk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5 g smør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25 g salat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100 g gulerod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50 g appelsin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5 g sesamfrø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10 g citronsaft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10 g persille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i="1" dirty="0"/>
              <a:t>1 g olie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A2D5FCAD-1CF6-4152-9284-50DC7D9EF5F6}"/>
              </a:ext>
            </a:extLst>
          </p:cNvPr>
          <p:cNvCxnSpPr>
            <a:cxnSpLocks/>
          </p:cNvCxnSpPr>
          <p:nvPr/>
        </p:nvCxnSpPr>
        <p:spPr>
          <a:xfrm>
            <a:off x="3559946" y="2774506"/>
            <a:ext cx="16368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1E25EBDC-8638-4E0C-AAD1-816E98645228}"/>
              </a:ext>
            </a:extLst>
          </p:cNvPr>
          <p:cNvCxnSpPr>
            <a:cxnSpLocks/>
          </p:cNvCxnSpPr>
          <p:nvPr/>
        </p:nvCxnSpPr>
        <p:spPr>
          <a:xfrm>
            <a:off x="2676846" y="3171586"/>
            <a:ext cx="284346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CD14B305-AEB0-4CC4-883C-2890063D81A8}"/>
              </a:ext>
            </a:extLst>
          </p:cNvPr>
          <p:cNvCxnSpPr>
            <a:cxnSpLocks/>
          </p:cNvCxnSpPr>
          <p:nvPr/>
        </p:nvCxnSpPr>
        <p:spPr>
          <a:xfrm>
            <a:off x="3098307" y="4030917"/>
            <a:ext cx="3222594" cy="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805793D9-F1C1-43A5-ACE9-CF035B31BFD6}"/>
              </a:ext>
            </a:extLst>
          </p:cNvPr>
          <p:cNvCxnSpPr>
            <a:cxnSpLocks/>
          </p:cNvCxnSpPr>
          <p:nvPr/>
        </p:nvCxnSpPr>
        <p:spPr>
          <a:xfrm>
            <a:off x="2833436" y="3583854"/>
            <a:ext cx="392247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25AA2AD3-802D-43C3-85F5-9AE98BEFCB23}"/>
              </a:ext>
            </a:extLst>
          </p:cNvPr>
          <p:cNvCxnSpPr>
            <a:cxnSpLocks/>
          </p:cNvCxnSpPr>
          <p:nvPr/>
        </p:nvCxnSpPr>
        <p:spPr>
          <a:xfrm>
            <a:off x="2916880" y="4419834"/>
            <a:ext cx="236339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859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9">
            <a:extLst>
              <a:ext uri="{FF2B5EF4-FFF2-40B4-BE49-F238E27FC236}">
                <a16:creationId xmlns:a16="http://schemas.microsoft.com/office/drawing/2014/main" id="{CCB85811-62DF-4941-B64A-653AA8527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8" t="4787" r="7890" b="10124"/>
          <a:stretch/>
        </p:blipFill>
        <p:spPr bwMode="auto">
          <a:xfrm>
            <a:off x="4376692" y="2272688"/>
            <a:ext cx="2982262" cy="282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90764D0-46B2-49D8-8080-0C905971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Aftensmad 2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9539F5E-9E6F-4FA4-B12E-DEC5F63EA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F6D871A-0417-4E13-B905-CBDFA9BF7AF6}"/>
              </a:ext>
            </a:extLst>
          </p:cNvPr>
          <p:cNvSpPr txBox="1"/>
          <p:nvPr/>
        </p:nvSpPr>
        <p:spPr>
          <a:xfrm>
            <a:off x="314706" y="6147413"/>
            <a:ext cx="346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Frida Fødevaredatabase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5F7D633-C0BA-4264-989B-BBC884411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90474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dirty="0">
                <a:solidFill>
                  <a:srgbClr val="EF8A3F"/>
                </a:solidFill>
              </a:rPr>
              <a:t>Hvor kommer leucin fra?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168 mg i skummetmælk</a:t>
            </a:r>
          </a:p>
          <a:p>
            <a:pPr marL="0" indent="0">
              <a:buNone/>
            </a:pPr>
            <a:r>
              <a:rPr lang="da-DK" dirty="0"/>
              <a:t>275 mg i kartofler</a:t>
            </a:r>
          </a:p>
          <a:p>
            <a:pPr marL="0" indent="0">
              <a:buNone/>
            </a:pPr>
            <a:r>
              <a:rPr lang="da-DK" dirty="0"/>
              <a:t>3 mg i smør</a:t>
            </a:r>
          </a:p>
          <a:p>
            <a:pPr marL="0" indent="0">
              <a:buNone/>
            </a:pPr>
            <a:r>
              <a:rPr lang="da-DK" dirty="0"/>
              <a:t>2000 mg i oksekød</a:t>
            </a:r>
          </a:p>
          <a:p>
            <a:pPr marL="0" indent="0">
              <a:buNone/>
            </a:pPr>
            <a:r>
              <a:rPr lang="da-DK" dirty="0"/>
              <a:t>&lt; 0,5 g i resten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b="1" dirty="0"/>
              <a:t>I alt: 2,6 g leucin</a:t>
            </a:r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A2D5FCAD-1CF6-4152-9284-50DC7D9EF5F6}"/>
              </a:ext>
            </a:extLst>
          </p:cNvPr>
          <p:cNvCxnSpPr>
            <a:cxnSpLocks/>
          </p:cNvCxnSpPr>
          <p:nvPr/>
        </p:nvCxnSpPr>
        <p:spPr>
          <a:xfrm>
            <a:off x="4556914" y="2916548"/>
            <a:ext cx="97775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CD14B305-AEB0-4CC4-883C-2890063D81A8}"/>
              </a:ext>
            </a:extLst>
          </p:cNvPr>
          <p:cNvCxnSpPr>
            <a:cxnSpLocks/>
          </p:cNvCxnSpPr>
          <p:nvPr/>
        </p:nvCxnSpPr>
        <p:spPr>
          <a:xfrm>
            <a:off x="3672274" y="3385466"/>
            <a:ext cx="148163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805793D9-F1C1-43A5-ACE9-CF035B31BFD6}"/>
              </a:ext>
            </a:extLst>
          </p:cNvPr>
          <p:cNvCxnSpPr>
            <a:cxnSpLocks/>
          </p:cNvCxnSpPr>
          <p:nvPr/>
        </p:nvCxnSpPr>
        <p:spPr>
          <a:xfrm>
            <a:off x="6924583" y="3355255"/>
            <a:ext cx="126062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25AA2AD3-802D-43C3-85F5-9AE98BEFCB23}"/>
              </a:ext>
            </a:extLst>
          </p:cNvPr>
          <p:cNvCxnSpPr>
            <a:cxnSpLocks/>
          </p:cNvCxnSpPr>
          <p:nvPr/>
        </p:nvCxnSpPr>
        <p:spPr>
          <a:xfrm>
            <a:off x="3780395" y="4290719"/>
            <a:ext cx="126539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kstfelt 2">
            <a:extLst>
              <a:ext uri="{FF2B5EF4-FFF2-40B4-BE49-F238E27FC236}">
                <a16:creationId xmlns:a16="http://schemas.microsoft.com/office/drawing/2014/main" id="{BB145B99-1DDF-4463-B13A-6807CE237EC4}"/>
              </a:ext>
            </a:extLst>
          </p:cNvPr>
          <p:cNvSpPr txBox="1"/>
          <p:nvPr/>
        </p:nvSpPr>
        <p:spPr>
          <a:xfrm>
            <a:off x="8314291" y="2272688"/>
            <a:ext cx="31693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 26 mg i persille </a:t>
            </a:r>
          </a:p>
          <a:p>
            <a:r>
              <a:rPr lang="da-DK" sz="2800" dirty="0"/>
              <a:t> 18 mg i salat</a:t>
            </a:r>
          </a:p>
          <a:p>
            <a:r>
              <a:rPr lang="da-DK" sz="2800" dirty="0"/>
              <a:t> 32 mg i gulerod</a:t>
            </a:r>
          </a:p>
          <a:p>
            <a:r>
              <a:rPr lang="da-DK" sz="2800" dirty="0"/>
              <a:t> 74 mg i sesamfrø</a:t>
            </a:r>
          </a:p>
          <a:p>
            <a:r>
              <a:rPr lang="da-DK" sz="2800" dirty="0"/>
              <a:t> 14 mg i appelsin</a:t>
            </a:r>
          </a:p>
        </p:txBody>
      </p: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C607496A-B8C0-4281-8AA6-B3B2F551E77A}"/>
              </a:ext>
            </a:extLst>
          </p:cNvPr>
          <p:cNvCxnSpPr>
            <a:cxnSpLocks/>
          </p:cNvCxnSpPr>
          <p:nvPr/>
        </p:nvCxnSpPr>
        <p:spPr>
          <a:xfrm>
            <a:off x="6869838" y="2993254"/>
            <a:ext cx="144114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B4517242-01F0-45B8-843A-0A36059AAB6E}"/>
              </a:ext>
            </a:extLst>
          </p:cNvPr>
          <p:cNvCxnSpPr>
            <a:cxnSpLocks/>
          </p:cNvCxnSpPr>
          <p:nvPr/>
        </p:nvCxnSpPr>
        <p:spPr>
          <a:xfrm>
            <a:off x="6323226" y="2636901"/>
            <a:ext cx="174076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Lige forbindelse 21">
            <a:extLst>
              <a:ext uri="{FF2B5EF4-FFF2-40B4-BE49-F238E27FC236}">
                <a16:creationId xmlns:a16="http://schemas.microsoft.com/office/drawing/2014/main" id="{33D95E73-92BA-4D57-914D-14FBD7804796}"/>
              </a:ext>
            </a:extLst>
          </p:cNvPr>
          <p:cNvCxnSpPr>
            <a:cxnSpLocks/>
          </p:cNvCxnSpPr>
          <p:nvPr/>
        </p:nvCxnSpPr>
        <p:spPr>
          <a:xfrm>
            <a:off x="6376862" y="3775661"/>
            <a:ext cx="168712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Lige forbindelse 26">
            <a:extLst>
              <a:ext uri="{FF2B5EF4-FFF2-40B4-BE49-F238E27FC236}">
                <a16:creationId xmlns:a16="http://schemas.microsoft.com/office/drawing/2014/main" id="{38CA7702-390C-4765-879E-C30D3B05626A}"/>
              </a:ext>
            </a:extLst>
          </p:cNvPr>
          <p:cNvCxnSpPr>
            <a:cxnSpLocks/>
          </p:cNvCxnSpPr>
          <p:nvPr/>
        </p:nvCxnSpPr>
        <p:spPr>
          <a:xfrm flipV="1">
            <a:off x="3001886" y="3775661"/>
            <a:ext cx="2574064" cy="1752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Lige forbindelse 40">
            <a:extLst>
              <a:ext uri="{FF2B5EF4-FFF2-40B4-BE49-F238E27FC236}">
                <a16:creationId xmlns:a16="http://schemas.microsoft.com/office/drawing/2014/main" id="{D34B075E-AC01-4B90-A9CF-2E1C0766DC31}"/>
              </a:ext>
            </a:extLst>
          </p:cNvPr>
          <p:cNvCxnSpPr>
            <a:cxnSpLocks/>
          </p:cNvCxnSpPr>
          <p:nvPr/>
        </p:nvCxnSpPr>
        <p:spPr>
          <a:xfrm>
            <a:off x="6026274" y="4188944"/>
            <a:ext cx="203771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24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764D0-46B2-49D8-8080-0C905971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Aftensmad 2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9539F5E-9E6F-4FA4-B12E-DEC5F63EA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F6D871A-0417-4E13-B905-CBDFA9BF7AF6}"/>
              </a:ext>
            </a:extLst>
          </p:cNvPr>
          <p:cNvSpPr txBox="1"/>
          <p:nvPr/>
        </p:nvSpPr>
        <p:spPr>
          <a:xfrm>
            <a:off x="314706" y="6147413"/>
            <a:ext cx="346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Frida Fødevaredatabase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5F7D633-C0BA-4264-989B-BBC884411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29940" cy="3199136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Energifordeling og -indhold:</a:t>
            </a:r>
          </a:p>
          <a:p>
            <a:pPr marL="0" indent="0">
              <a:buNone/>
            </a:pPr>
            <a:br>
              <a:rPr lang="da-DK" dirty="0"/>
            </a:br>
            <a:r>
              <a:rPr lang="da-DK" dirty="0"/>
              <a:t>Protein: 26% </a:t>
            </a:r>
          </a:p>
          <a:p>
            <a:pPr marL="0" indent="0">
              <a:buNone/>
            </a:pPr>
            <a:r>
              <a:rPr lang="da-DK" dirty="0"/>
              <a:t>Fedt: 29%</a:t>
            </a:r>
          </a:p>
          <a:p>
            <a:pPr marL="0" indent="0">
              <a:buNone/>
            </a:pPr>
            <a:r>
              <a:rPr lang="da-DK"/>
              <a:t>Kulhydrat: 45% </a:t>
            </a:r>
            <a:br>
              <a:rPr lang="da-DK" dirty="0"/>
            </a:br>
            <a:br>
              <a:rPr lang="da-DK" dirty="0"/>
            </a:br>
            <a:r>
              <a:rPr lang="da-DK" dirty="0"/>
              <a:t>2214 kJ –  529 kcal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DF5073-03A6-4754-9F3E-0481398E0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8" t="4787" r="7890" b="10124"/>
          <a:stretch/>
        </p:blipFill>
        <p:spPr bwMode="auto">
          <a:xfrm>
            <a:off x="7483876" y="1825625"/>
            <a:ext cx="3320247" cy="31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899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764D0-46B2-49D8-8080-0C905971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Morgenmad 1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9539F5E-9E6F-4FA4-B12E-DEC5F63EA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F6D871A-0417-4E13-B905-CBDFA9BF7AF6}"/>
              </a:ext>
            </a:extLst>
          </p:cNvPr>
          <p:cNvSpPr txBox="1"/>
          <p:nvPr/>
        </p:nvSpPr>
        <p:spPr>
          <a:xfrm>
            <a:off x="314706" y="6147413"/>
            <a:ext cx="346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Frida Fødevaredatabase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5F7D633-C0BA-4264-989B-BBC884411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4600" cy="4351338"/>
          </a:xfrm>
        </p:spPr>
        <p:txBody>
          <a:bodyPr/>
          <a:lstStyle/>
          <a:p>
            <a:pPr marL="0" indent="0">
              <a:buNone/>
            </a:pPr>
            <a:r>
              <a:rPr lang="da-DK" dirty="0">
                <a:solidFill>
                  <a:schemeClr val="accent2"/>
                </a:solidFill>
              </a:rPr>
              <a:t>Hvor kommer leucin fra?</a:t>
            </a:r>
            <a:br>
              <a:rPr lang="da-DK" dirty="0">
                <a:solidFill>
                  <a:schemeClr val="accent2"/>
                </a:solidFill>
              </a:rPr>
            </a:br>
            <a:r>
              <a:rPr lang="da-DK" sz="1400" dirty="0">
                <a:solidFill>
                  <a:schemeClr val="accent2"/>
                </a:solidFill>
              </a:rPr>
              <a:t> </a:t>
            </a:r>
            <a:r>
              <a:rPr lang="da-DK" sz="2000" dirty="0">
                <a:solidFill>
                  <a:schemeClr val="accent2"/>
                </a:solidFill>
              </a:rPr>
              <a:t> </a:t>
            </a:r>
            <a:endParaRPr lang="da-DK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da-DK" sz="1800" dirty="0"/>
              <a:t>670 mg i skummetmælk</a:t>
            </a:r>
          </a:p>
          <a:p>
            <a:pPr marL="0" indent="0">
              <a:buNone/>
            </a:pPr>
            <a:r>
              <a:rPr lang="da-DK" sz="1800" dirty="0"/>
              <a:t>23 mg i appelsin</a:t>
            </a:r>
          </a:p>
          <a:p>
            <a:pPr marL="0" indent="0">
              <a:buNone/>
            </a:pPr>
            <a:r>
              <a:rPr lang="da-DK" sz="1800" dirty="0"/>
              <a:t>8 mg i agurk</a:t>
            </a:r>
          </a:p>
          <a:p>
            <a:pPr marL="0" indent="0">
              <a:buNone/>
            </a:pPr>
            <a:r>
              <a:rPr lang="da-DK" sz="1800" dirty="0"/>
              <a:t>405 mg i skinke </a:t>
            </a:r>
          </a:p>
          <a:p>
            <a:pPr marL="0" indent="0">
              <a:buNone/>
            </a:pPr>
            <a:r>
              <a:rPr lang="da-DK" sz="1800" dirty="0"/>
              <a:t>17 mg i tomat</a:t>
            </a:r>
          </a:p>
          <a:p>
            <a:pPr marL="0" indent="0">
              <a:buNone/>
            </a:pPr>
            <a:r>
              <a:rPr lang="da-DK" sz="1800" dirty="0"/>
              <a:t>1130 mg i æg </a:t>
            </a:r>
          </a:p>
          <a:p>
            <a:pPr marL="0" indent="0">
              <a:buNone/>
            </a:pPr>
            <a:r>
              <a:rPr lang="da-DK" sz="1800" dirty="0"/>
              <a:t>269 mg i rugbrød</a:t>
            </a:r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r>
              <a:rPr lang="da-DK" sz="1800" b="1" dirty="0"/>
              <a:t>I alt 2,5 g leucin </a:t>
            </a:r>
            <a:endParaRPr lang="da-DK" b="1" dirty="0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484AE3B5-DE7E-47A7-A21C-99C6F6E01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2378869"/>
            <a:ext cx="4321175" cy="324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D0AFE6B3-4A70-4E1B-8C3E-E3D7A0C00956}"/>
              </a:ext>
            </a:extLst>
          </p:cNvPr>
          <p:cNvSpPr txBox="1"/>
          <p:nvPr/>
        </p:nvSpPr>
        <p:spPr>
          <a:xfrm>
            <a:off x="8340508" y="1825625"/>
            <a:ext cx="290137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i="1" dirty="0"/>
              <a:t>Opskrift:</a:t>
            </a:r>
          </a:p>
          <a:p>
            <a:r>
              <a:rPr lang="da-DK" sz="2400" i="1" dirty="0"/>
              <a:t>75 g rugbrød</a:t>
            </a:r>
          </a:p>
          <a:p>
            <a:r>
              <a:rPr lang="da-DK" sz="2400" i="1" dirty="0"/>
              <a:t>2 æg </a:t>
            </a:r>
          </a:p>
          <a:p>
            <a:r>
              <a:rPr lang="da-DK" sz="2400" i="1" dirty="0"/>
              <a:t>½ tsk olie</a:t>
            </a:r>
          </a:p>
          <a:p>
            <a:r>
              <a:rPr lang="da-DK" sz="2400" i="1" dirty="0"/>
              <a:t>10 g purløg</a:t>
            </a:r>
          </a:p>
          <a:p>
            <a:r>
              <a:rPr lang="da-DK" sz="2400" i="1" dirty="0"/>
              <a:t>30 g skinke</a:t>
            </a:r>
          </a:p>
          <a:p>
            <a:r>
              <a:rPr lang="da-DK" sz="2400" i="1" dirty="0"/>
              <a:t>60 g tomat</a:t>
            </a:r>
          </a:p>
          <a:p>
            <a:r>
              <a:rPr lang="da-DK" sz="2400" i="1" dirty="0"/>
              <a:t>30 g agurk</a:t>
            </a:r>
          </a:p>
          <a:p>
            <a:r>
              <a:rPr lang="da-DK" sz="2400" i="1" dirty="0"/>
              <a:t>75 g appelsin</a:t>
            </a:r>
          </a:p>
          <a:p>
            <a:r>
              <a:rPr lang="da-DK" sz="2400" i="1" dirty="0"/>
              <a:t>200 g skummetmælk</a:t>
            </a:r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2489BFD1-C43C-40F5-84A7-78C697A54351}"/>
              </a:ext>
            </a:extLst>
          </p:cNvPr>
          <p:cNvCxnSpPr>
            <a:cxnSpLocks/>
          </p:cNvCxnSpPr>
          <p:nvPr/>
        </p:nvCxnSpPr>
        <p:spPr>
          <a:xfrm flipH="1">
            <a:off x="3352800" y="2789381"/>
            <a:ext cx="338974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45B80661-24DC-4E4F-9A08-E632593568BC}"/>
              </a:ext>
            </a:extLst>
          </p:cNvPr>
          <p:cNvCxnSpPr/>
          <p:nvPr/>
        </p:nvCxnSpPr>
        <p:spPr>
          <a:xfrm flipH="1">
            <a:off x="2778919" y="4364181"/>
            <a:ext cx="17237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321D3CA9-7FCE-4E5A-B5CB-2513DC8B0ABB}"/>
              </a:ext>
            </a:extLst>
          </p:cNvPr>
          <p:cNvCxnSpPr/>
          <p:nvPr/>
        </p:nvCxnSpPr>
        <p:spPr>
          <a:xfrm flipH="1">
            <a:off x="3275445" y="3205018"/>
            <a:ext cx="17237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A1E074DA-EBF5-4900-B71A-D526788268E7}"/>
              </a:ext>
            </a:extLst>
          </p:cNvPr>
          <p:cNvCxnSpPr>
            <a:cxnSpLocks/>
          </p:cNvCxnSpPr>
          <p:nvPr/>
        </p:nvCxnSpPr>
        <p:spPr>
          <a:xfrm flipH="1">
            <a:off x="3057236" y="3634509"/>
            <a:ext cx="224155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ED7F1477-9E04-4590-A6A9-9E8F10BCD156}"/>
              </a:ext>
            </a:extLst>
          </p:cNvPr>
          <p:cNvCxnSpPr>
            <a:cxnSpLocks/>
          </p:cNvCxnSpPr>
          <p:nvPr/>
        </p:nvCxnSpPr>
        <p:spPr>
          <a:xfrm flipH="1">
            <a:off x="2937164" y="4010530"/>
            <a:ext cx="279847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E07313F1-7EE7-4C19-8060-C2BC29962160}"/>
              </a:ext>
            </a:extLst>
          </p:cNvPr>
          <p:cNvCxnSpPr>
            <a:cxnSpLocks/>
          </p:cNvCxnSpPr>
          <p:nvPr/>
        </p:nvCxnSpPr>
        <p:spPr>
          <a:xfrm flipH="1">
            <a:off x="2598882" y="4705928"/>
            <a:ext cx="240029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4E40F5E9-CA46-4989-93EE-E6FB10F9E2A8}"/>
              </a:ext>
            </a:extLst>
          </p:cNvPr>
          <p:cNvCxnSpPr>
            <a:cxnSpLocks/>
          </p:cNvCxnSpPr>
          <p:nvPr/>
        </p:nvCxnSpPr>
        <p:spPr>
          <a:xfrm flipH="1">
            <a:off x="3057236" y="5033818"/>
            <a:ext cx="343130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382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764D0-46B2-49D8-8080-0C905971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Morgenmad 1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9539F5E-9E6F-4FA4-B12E-DEC5F63EA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F6D871A-0417-4E13-B905-CBDFA9BF7AF6}"/>
              </a:ext>
            </a:extLst>
          </p:cNvPr>
          <p:cNvSpPr txBox="1"/>
          <p:nvPr/>
        </p:nvSpPr>
        <p:spPr>
          <a:xfrm>
            <a:off x="314706" y="6147413"/>
            <a:ext cx="346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Frida Fødevaredatabase</a:t>
            </a:r>
          </a:p>
        </p:txBody>
      </p:sp>
      <p:sp>
        <p:nvSpPr>
          <p:cNvPr id="18" name="Pladsholder til indhold 6">
            <a:extLst>
              <a:ext uri="{FF2B5EF4-FFF2-40B4-BE49-F238E27FC236}">
                <a16:creationId xmlns:a16="http://schemas.microsoft.com/office/drawing/2014/main" id="{DDFD1E72-416B-4735-81BE-0DD56FA7607F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4408055" cy="3512993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Energifordeling og –indhold: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Protein: 26%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Kulhydrat: 45%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Fedt: 28%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I alt 1965 kJ – 470 kcal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2000" b="1" dirty="0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BC196EE4-E121-4702-A3C4-CDF05738E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5625"/>
            <a:ext cx="4321175" cy="324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669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764D0-46B2-49D8-8080-0C905971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Morgenmad 2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9539F5E-9E6F-4FA4-B12E-DEC5F63EA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F6D871A-0417-4E13-B905-CBDFA9BF7AF6}"/>
              </a:ext>
            </a:extLst>
          </p:cNvPr>
          <p:cNvSpPr txBox="1"/>
          <p:nvPr/>
        </p:nvSpPr>
        <p:spPr>
          <a:xfrm>
            <a:off x="314706" y="6308209"/>
            <a:ext cx="346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Frida Fødevaredatabase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5F7D633-C0BA-4264-989B-BBC884411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118717" cy="455632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dirty="0">
                <a:solidFill>
                  <a:srgbClr val="EF8A3F"/>
                </a:solidFill>
              </a:rPr>
              <a:t>Hvor kommer protein fra? </a:t>
            </a:r>
          </a:p>
          <a:p>
            <a:pPr marL="0" indent="0">
              <a:buNone/>
            </a:pPr>
            <a:r>
              <a:rPr lang="da-DK" dirty="0"/>
              <a:t>3 g i skinke</a:t>
            </a:r>
          </a:p>
          <a:p>
            <a:pPr marL="0" indent="0">
              <a:buNone/>
            </a:pPr>
            <a:r>
              <a:rPr lang="da-DK" dirty="0"/>
              <a:t>7 g i skummetmælk</a:t>
            </a:r>
          </a:p>
          <a:p>
            <a:pPr marL="0" indent="0">
              <a:buNone/>
            </a:pPr>
            <a:r>
              <a:rPr lang="da-DK" dirty="0"/>
              <a:t>7 g i ost </a:t>
            </a:r>
          </a:p>
          <a:p>
            <a:pPr marL="0" indent="0">
              <a:buNone/>
            </a:pPr>
            <a:r>
              <a:rPr lang="da-DK" dirty="0"/>
              <a:t>1 g i rugbrød</a:t>
            </a:r>
          </a:p>
          <a:p>
            <a:pPr marL="0" indent="0">
              <a:buNone/>
            </a:pPr>
            <a:r>
              <a:rPr lang="da-DK" dirty="0"/>
              <a:t>0 g i agurk</a:t>
            </a:r>
          </a:p>
          <a:p>
            <a:pPr marL="0" indent="0">
              <a:buNone/>
            </a:pPr>
            <a:r>
              <a:rPr lang="da-DK" dirty="0"/>
              <a:t>0 g i peberfrugt</a:t>
            </a:r>
          </a:p>
          <a:p>
            <a:pPr marL="0" indent="0">
              <a:buNone/>
            </a:pPr>
            <a:r>
              <a:rPr lang="da-DK" dirty="0"/>
              <a:t>5 g i mandler</a:t>
            </a:r>
          </a:p>
          <a:p>
            <a:pPr marL="0" indent="0">
              <a:buNone/>
            </a:pPr>
            <a:r>
              <a:rPr lang="da-DK" dirty="0"/>
              <a:t>1 g i kiwi</a:t>
            </a:r>
          </a:p>
          <a:p>
            <a:pPr marL="0" indent="0">
              <a:buNone/>
            </a:pPr>
            <a:r>
              <a:rPr lang="da-DK" dirty="0"/>
              <a:t>4 g i havregryn</a:t>
            </a:r>
          </a:p>
          <a:p>
            <a:pPr marL="0" indent="0">
              <a:buNone/>
            </a:pPr>
            <a:r>
              <a:rPr lang="da-DK" b="1" dirty="0"/>
              <a:t>I alt 29 g protein 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B2DA8735-C862-428C-9929-C868E4E27A8A}"/>
              </a:ext>
            </a:extLst>
          </p:cNvPr>
          <p:cNvSpPr txBox="1"/>
          <p:nvPr/>
        </p:nvSpPr>
        <p:spPr>
          <a:xfrm>
            <a:off x="9110373" y="1826648"/>
            <a:ext cx="390221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600" i="1" dirty="0"/>
              <a:t>Opskrift: </a:t>
            </a:r>
          </a:p>
          <a:p>
            <a:r>
              <a:rPr lang="da-DK" sz="2400" i="1" dirty="0"/>
              <a:t>30 g havregryn</a:t>
            </a:r>
          </a:p>
          <a:p>
            <a:r>
              <a:rPr lang="da-DK" sz="2400" i="1" dirty="0"/>
              <a:t>200 g skummetmælk</a:t>
            </a:r>
          </a:p>
          <a:p>
            <a:r>
              <a:rPr lang="da-DK" sz="2400" i="1" dirty="0"/>
              <a:t>25 g mandler</a:t>
            </a:r>
          </a:p>
          <a:p>
            <a:r>
              <a:rPr lang="da-DK" sz="2400" i="1" dirty="0"/>
              <a:t>60 g kiwi</a:t>
            </a:r>
          </a:p>
          <a:p>
            <a:r>
              <a:rPr lang="da-DK" sz="2400" i="1" dirty="0"/>
              <a:t>25 g rugbrød</a:t>
            </a:r>
          </a:p>
          <a:p>
            <a:r>
              <a:rPr lang="da-DK" sz="2400" i="1" dirty="0"/>
              <a:t>30 g ost</a:t>
            </a:r>
          </a:p>
          <a:p>
            <a:r>
              <a:rPr lang="da-DK" sz="2400" i="1" dirty="0"/>
              <a:t>15 g skinke </a:t>
            </a:r>
          </a:p>
          <a:p>
            <a:r>
              <a:rPr lang="da-DK" sz="2400" i="1" dirty="0"/>
              <a:t>25 g peberfrugt</a:t>
            </a:r>
          </a:p>
          <a:p>
            <a:r>
              <a:rPr lang="da-DK" sz="2400" i="1" dirty="0"/>
              <a:t>30 g agurk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F435C8F9-920C-4C0F-97F5-F473F9135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1" t="3846" r="10402" b="6304"/>
          <a:stretch/>
        </p:blipFill>
        <p:spPr bwMode="auto">
          <a:xfrm>
            <a:off x="3819686" y="2229923"/>
            <a:ext cx="4526249" cy="391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A98DEA3E-3E4B-495E-9BD1-8EF25D75B81E}"/>
              </a:ext>
            </a:extLst>
          </p:cNvPr>
          <p:cNvCxnSpPr>
            <a:cxnSpLocks/>
          </p:cNvCxnSpPr>
          <p:nvPr/>
        </p:nvCxnSpPr>
        <p:spPr>
          <a:xfrm>
            <a:off x="2739810" y="2394408"/>
            <a:ext cx="23223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193387AD-00AF-417A-B6E6-0F6C4B3FB2EA}"/>
              </a:ext>
            </a:extLst>
          </p:cNvPr>
          <p:cNvCxnSpPr>
            <a:cxnSpLocks/>
          </p:cNvCxnSpPr>
          <p:nvPr/>
        </p:nvCxnSpPr>
        <p:spPr>
          <a:xfrm>
            <a:off x="2909493" y="4837524"/>
            <a:ext cx="334990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EFA8E76D-5565-4394-9482-1A00F89C71F4}"/>
              </a:ext>
            </a:extLst>
          </p:cNvPr>
          <p:cNvCxnSpPr>
            <a:cxnSpLocks/>
          </p:cNvCxnSpPr>
          <p:nvPr/>
        </p:nvCxnSpPr>
        <p:spPr>
          <a:xfrm>
            <a:off x="2047550" y="3203940"/>
            <a:ext cx="24773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9D1BDC1D-A47C-42C9-98D8-F55354A70C12}"/>
              </a:ext>
            </a:extLst>
          </p:cNvPr>
          <p:cNvCxnSpPr>
            <a:cxnSpLocks/>
          </p:cNvCxnSpPr>
          <p:nvPr/>
        </p:nvCxnSpPr>
        <p:spPr>
          <a:xfrm>
            <a:off x="2823099" y="3630891"/>
            <a:ext cx="199054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Lige forbindelse 20">
            <a:extLst>
              <a:ext uri="{FF2B5EF4-FFF2-40B4-BE49-F238E27FC236}">
                <a16:creationId xmlns:a16="http://schemas.microsoft.com/office/drawing/2014/main" id="{7C96A55A-596F-4F4B-9B10-29FF10C11901}"/>
              </a:ext>
            </a:extLst>
          </p:cNvPr>
          <p:cNvCxnSpPr>
            <a:cxnSpLocks/>
          </p:cNvCxnSpPr>
          <p:nvPr/>
        </p:nvCxnSpPr>
        <p:spPr>
          <a:xfrm>
            <a:off x="2394408" y="4001294"/>
            <a:ext cx="298829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Lige forbindelse 23">
            <a:extLst>
              <a:ext uri="{FF2B5EF4-FFF2-40B4-BE49-F238E27FC236}">
                <a16:creationId xmlns:a16="http://schemas.microsoft.com/office/drawing/2014/main" id="{CBE9FBA0-D349-43B5-930A-3BA2C41B18D6}"/>
              </a:ext>
            </a:extLst>
          </p:cNvPr>
          <p:cNvCxnSpPr>
            <a:cxnSpLocks/>
          </p:cNvCxnSpPr>
          <p:nvPr/>
        </p:nvCxnSpPr>
        <p:spPr>
          <a:xfrm flipV="1">
            <a:off x="2950590" y="4432579"/>
            <a:ext cx="1574276" cy="97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Lige forbindelse 24">
            <a:extLst>
              <a:ext uri="{FF2B5EF4-FFF2-40B4-BE49-F238E27FC236}">
                <a16:creationId xmlns:a16="http://schemas.microsoft.com/office/drawing/2014/main" id="{E7AD8071-4616-44A4-9A0D-739C88738620}"/>
              </a:ext>
            </a:extLst>
          </p:cNvPr>
          <p:cNvCxnSpPr>
            <a:cxnSpLocks/>
          </p:cNvCxnSpPr>
          <p:nvPr/>
        </p:nvCxnSpPr>
        <p:spPr>
          <a:xfrm>
            <a:off x="3684233" y="2763625"/>
            <a:ext cx="282968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EFEDBB04-4B2F-4043-BAC5-C5EEF3EDDB3A}"/>
              </a:ext>
            </a:extLst>
          </p:cNvPr>
          <p:cNvCxnSpPr>
            <a:cxnSpLocks/>
          </p:cNvCxnSpPr>
          <p:nvPr/>
        </p:nvCxnSpPr>
        <p:spPr>
          <a:xfrm>
            <a:off x="2726620" y="5235019"/>
            <a:ext cx="170397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Lige forbindelse 26">
            <a:extLst>
              <a:ext uri="{FF2B5EF4-FFF2-40B4-BE49-F238E27FC236}">
                <a16:creationId xmlns:a16="http://schemas.microsoft.com/office/drawing/2014/main" id="{7776EDCF-F048-45A0-93A0-828B1BDD4BE5}"/>
              </a:ext>
            </a:extLst>
          </p:cNvPr>
          <p:cNvCxnSpPr>
            <a:cxnSpLocks/>
          </p:cNvCxnSpPr>
          <p:nvPr/>
        </p:nvCxnSpPr>
        <p:spPr>
          <a:xfrm>
            <a:off x="3016577" y="5663348"/>
            <a:ext cx="3800821" cy="1050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465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764D0-46B2-49D8-8080-0C905971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Morgenmad 2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9539F5E-9E6F-4FA4-B12E-DEC5F63EA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F6D871A-0417-4E13-B905-CBDFA9BF7AF6}"/>
              </a:ext>
            </a:extLst>
          </p:cNvPr>
          <p:cNvSpPr txBox="1"/>
          <p:nvPr/>
        </p:nvSpPr>
        <p:spPr>
          <a:xfrm>
            <a:off x="314706" y="6356455"/>
            <a:ext cx="346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Frida Fødevaredatabase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5F7D633-C0BA-4264-989B-BBC884411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133" y="1825626"/>
            <a:ext cx="5118717" cy="46672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dirty="0">
                <a:solidFill>
                  <a:srgbClr val="EF8A3F"/>
                </a:solidFill>
              </a:rPr>
              <a:t>Hvor kommer leucin fra? </a:t>
            </a:r>
          </a:p>
          <a:p>
            <a:pPr marL="0" indent="0">
              <a:buNone/>
            </a:pPr>
            <a:r>
              <a:rPr lang="da-DK" dirty="0"/>
              <a:t>203 mg i skinke</a:t>
            </a:r>
          </a:p>
          <a:p>
            <a:pPr marL="0" indent="0">
              <a:buNone/>
            </a:pPr>
            <a:r>
              <a:rPr lang="da-DK" dirty="0"/>
              <a:t>67 mg i skummetmælk</a:t>
            </a:r>
          </a:p>
          <a:p>
            <a:pPr marL="0" indent="0">
              <a:buNone/>
            </a:pPr>
            <a:r>
              <a:rPr lang="da-DK" dirty="0"/>
              <a:t>687 mg i ost </a:t>
            </a:r>
          </a:p>
          <a:p>
            <a:pPr marL="0" indent="0">
              <a:buNone/>
            </a:pPr>
            <a:r>
              <a:rPr lang="da-DK" dirty="0"/>
              <a:t>90 mg i rugbrød</a:t>
            </a:r>
          </a:p>
          <a:p>
            <a:pPr marL="0" indent="0">
              <a:buNone/>
            </a:pPr>
            <a:r>
              <a:rPr lang="da-DK" dirty="0"/>
              <a:t>8 mg i agurk</a:t>
            </a:r>
          </a:p>
          <a:p>
            <a:pPr marL="0" indent="0">
              <a:buNone/>
            </a:pPr>
            <a:r>
              <a:rPr lang="da-DK" dirty="0"/>
              <a:t>13 mg i peberfrugt</a:t>
            </a:r>
          </a:p>
          <a:p>
            <a:pPr marL="0" indent="0">
              <a:buNone/>
            </a:pPr>
            <a:r>
              <a:rPr lang="da-DK" dirty="0"/>
              <a:t>400 mg i mandler</a:t>
            </a:r>
          </a:p>
          <a:p>
            <a:pPr marL="0" indent="0">
              <a:buNone/>
            </a:pPr>
            <a:r>
              <a:rPr lang="da-DK" dirty="0"/>
              <a:t>33 mg i kiwi</a:t>
            </a:r>
          </a:p>
          <a:p>
            <a:pPr marL="0" indent="0">
              <a:buNone/>
            </a:pPr>
            <a:r>
              <a:rPr lang="da-DK" dirty="0"/>
              <a:t>299 mg i havregryn</a:t>
            </a:r>
          </a:p>
          <a:p>
            <a:pPr marL="0" indent="0">
              <a:buNone/>
            </a:pPr>
            <a:r>
              <a:rPr lang="da-DK" b="1" dirty="0"/>
              <a:t>I alt 2,4 g leucin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B2DA8735-C862-428C-9929-C868E4E27A8A}"/>
              </a:ext>
            </a:extLst>
          </p:cNvPr>
          <p:cNvSpPr txBox="1"/>
          <p:nvPr/>
        </p:nvSpPr>
        <p:spPr>
          <a:xfrm>
            <a:off x="9110373" y="1826648"/>
            <a:ext cx="390221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600" i="1" dirty="0"/>
              <a:t>Opskrift: </a:t>
            </a:r>
          </a:p>
          <a:p>
            <a:r>
              <a:rPr lang="da-DK" sz="2400" i="1" dirty="0"/>
              <a:t>30 g havregryn</a:t>
            </a:r>
          </a:p>
          <a:p>
            <a:r>
              <a:rPr lang="da-DK" sz="2400" i="1" dirty="0"/>
              <a:t>200 g skummetmælk</a:t>
            </a:r>
          </a:p>
          <a:p>
            <a:r>
              <a:rPr lang="da-DK" sz="2400" i="1" dirty="0"/>
              <a:t>25 g mandler</a:t>
            </a:r>
          </a:p>
          <a:p>
            <a:r>
              <a:rPr lang="da-DK" sz="2400" i="1" dirty="0"/>
              <a:t>60 g kiwi</a:t>
            </a:r>
          </a:p>
          <a:p>
            <a:r>
              <a:rPr lang="da-DK" sz="2400" i="1" dirty="0"/>
              <a:t>25 g rugbrød</a:t>
            </a:r>
          </a:p>
          <a:p>
            <a:r>
              <a:rPr lang="da-DK" sz="2400" i="1" dirty="0"/>
              <a:t>30 g ost</a:t>
            </a:r>
          </a:p>
          <a:p>
            <a:r>
              <a:rPr lang="da-DK" sz="2400" i="1" dirty="0"/>
              <a:t>15 g skinke </a:t>
            </a:r>
          </a:p>
          <a:p>
            <a:r>
              <a:rPr lang="da-DK" sz="2400" i="1" dirty="0"/>
              <a:t>25 g peberfrugt</a:t>
            </a:r>
          </a:p>
          <a:p>
            <a:r>
              <a:rPr lang="da-DK" sz="2400" i="1" dirty="0"/>
              <a:t>30 g agurk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F435C8F9-920C-4C0F-97F5-F473F9135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1" t="3846" r="10402" b="6304"/>
          <a:stretch/>
        </p:blipFill>
        <p:spPr bwMode="auto">
          <a:xfrm>
            <a:off x="3819686" y="2229923"/>
            <a:ext cx="4526249" cy="391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A98DEA3E-3E4B-495E-9BD1-8EF25D75B81E}"/>
              </a:ext>
            </a:extLst>
          </p:cNvPr>
          <p:cNvCxnSpPr>
            <a:cxnSpLocks/>
          </p:cNvCxnSpPr>
          <p:nvPr/>
        </p:nvCxnSpPr>
        <p:spPr>
          <a:xfrm>
            <a:off x="3462291" y="2394408"/>
            <a:ext cx="159990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193387AD-00AF-417A-B6E6-0F6C4B3FB2EA}"/>
              </a:ext>
            </a:extLst>
          </p:cNvPr>
          <p:cNvCxnSpPr>
            <a:cxnSpLocks/>
          </p:cNvCxnSpPr>
          <p:nvPr/>
        </p:nvCxnSpPr>
        <p:spPr>
          <a:xfrm>
            <a:off x="3622089" y="4837524"/>
            <a:ext cx="263730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EFA8E76D-5565-4394-9482-1A00F89C71F4}"/>
              </a:ext>
            </a:extLst>
          </p:cNvPr>
          <p:cNvCxnSpPr>
            <a:cxnSpLocks/>
          </p:cNvCxnSpPr>
          <p:nvPr/>
        </p:nvCxnSpPr>
        <p:spPr>
          <a:xfrm>
            <a:off x="2658359" y="3159551"/>
            <a:ext cx="186650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9D1BDC1D-A47C-42C9-98D8-F55354A70C12}"/>
              </a:ext>
            </a:extLst>
          </p:cNvPr>
          <p:cNvCxnSpPr>
            <a:cxnSpLocks/>
          </p:cNvCxnSpPr>
          <p:nvPr/>
        </p:nvCxnSpPr>
        <p:spPr>
          <a:xfrm>
            <a:off x="3393649" y="3630891"/>
            <a:ext cx="141999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Lige forbindelse 20">
            <a:extLst>
              <a:ext uri="{FF2B5EF4-FFF2-40B4-BE49-F238E27FC236}">
                <a16:creationId xmlns:a16="http://schemas.microsoft.com/office/drawing/2014/main" id="{7C96A55A-596F-4F4B-9B10-29FF10C11901}"/>
              </a:ext>
            </a:extLst>
          </p:cNvPr>
          <p:cNvCxnSpPr>
            <a:cxnSpLocks/>
          </p:cNvCxnSpPr>
          <p:nvPr/>
        </p:nvCxnSpPr>
        <p:spPr>
          <a:xfrm>
            <a:off x="2909493" y="4001294"/>
            <a:ext cx="247321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Lige forbindelse 23">
            <a:extLst>
              <a:ext uri="{FF2B5EF4-FFF2-40B4-BE49-F238E27FC236}">
                <a16:creationId xmlns:a16="http://schemas.microsoft.com/office/drawing/2014/main" id="{CBE9FBA0-D349-43B5-930A-3BA2C41B18D6}"/>
              </a:ext>
            </a:extLst>
          </p:cNvPr>
          <p:cNvCxnSpPr>
            <a:cxnSpLocks/>
          </p:cNvCxnSpPr>
          <p:nvPr/>
        </p:nvCxnSpPr>
        <p:spPr>
          <a:xfrm>
            <a:off x="3622089" y="4432580"/>
            <a:ext cx="90277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Lige forbindelse 24">
            <a:extLst>
              <a:ext uri="{FF2B5EF4-FFF2-40B4-BE49-F238E27FC236}">
                <a16:creationId xmlns:a16="http://schemas.microsoft.com/office/drawing/2014/main" id="{E7AD8071-4616-44A4-9A0D-739C88738620}"/>
              </a:ext>
            </a:extLst>
          </p:cNvPr>
          <p:cNvCxnSpPr>
            <a:cxnSpLocks/>
          </p:cNvCxnSpPr>
          <p:nvPr/>
        </p:nvCxnSpPr>
        <p:spPr>
          <a:xfrm>
            <a:off x="3923930" y="2763625"/>
            <a:ext cx="258999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EFEDBB04-4B2F-4043-BAC5-C5EEF3EDDB3A}"/>
              </a:ext>
            </a:extLst>
          </p:cNvPr>
          <p:cNvCxnSpPr>
            <a:cxnSpLocks/>
          </p:cNvCxnSpPr>
          <p:nvPr/>
        </p:nvCxnSpPr>
        <p:spPr>
          <a:xfrm>
            <a:off x="2726620" y="5235019"/>
            <a:ext cx="170397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Lige forbindelse 26">
            <a:extLst>
              <a:ext uri="{FF2B5EF4-FFF2-40B4-BE49-F238E27FC236}">
                <a16:creationId xmlns:a16="http://schemas.microsoft.com/office/drawing/2014/main" id="{7776EDCF-F048-45A0-93A0-828B1BDD4BE5}"/>
              </a:ext>
            </a:extLst>
          </p:cNvPr>
          <p:cNvCxnSpPr>
            <a:cxnSpLocks/>
          </p:cNvCxnSpPr>
          <p:nvPr/>
        </p:nvCxnSpPr>
        <p:spPr>
          <a:xfrm>
            <a:off x="3622089" y="5673855"/>
            <a:ext cx="319530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092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764D0-46B2-49D8-8080-0C905971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Morgenmad 2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9539F5E-9E6F-4FA4-B12E-DEC5F63EA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F6D871A-0417-4E13-B905-CBDFA9BF7AF6}"/>
              </a:ext>
            </a:extLst>
          </p:cNvPr>
          <p:cNvSpPr txBox="1"/>
          <p:nvPr/>
        </p:nvSpPr>
        <p:spPr>
          <a:xfrm>
            <a:off x="314706" y="6147413"/>
            <a:ext cx="346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Frida Fødevaredatabase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5F7D633-C0BA-4264-989B-BBC884411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500418" cy="35687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Energifordeling og –indhold: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Protein: 21%</a:t>
            </a:r>
          </a:p>
          <a:p>
            <a:pPr marL="0" indent="0">
              <a:buNone/>
            </a:pPr>
            <a:r>
              <a:rPr lang="da-DK" dirty="0"/>
              <a:t>Kulhydrat: 39%</a:t>
            </a:r>
          </a:p>
          <a:p>
            <a:pPr marL="0" indent="0">
              <a:buNone/>
            </a:pPr>
            <a:r>
              <a:rPr lang="da-DK" dirty="0"/>
              <a:t>Fedt</a:t>
            </a:r>
            <a:r>
              <a:rPr lang="da-DK"/>
              <a:t>: 40%</a:t>
            </a: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2282 kJ – 545 kcal 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F435C8F9-920C-4C0F-97F5-F473F9135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917" y="1825625"/>
            <a:ext cx="4752975" cy="3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650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764D0-46B2-49D8-8080-0C905971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Frokost 1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9539F5E-9E6F-4FA4-B12E-DEC5F63EA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F6D871A-0417-4E13-B905-CBDFA9BF7AF6}"/>
              </a:ext>
            </a:extLst>
          </p:cNvPr>
          <p:cNvSpPr txBox="1"/>
          <p:nvPr/>
        </p:nvSpPr>
        <p:spPr>
          <a:xfrm>
            <a:off x="314706" y="6147413"/>
            <a:ext cx="346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Frida Fødevaredatabase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5F7D633-C0BA-4264-989B-BBC884411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3012" y="1743381"/>
            <a:ext cx="4748489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dirty="0">
                <a:solidFill>
                  <a:schemeClr val="accent2"/>
                </a:solidFill>
              </a:rPr>
              <a:t>Hvor kommer protein fra?</a:t>
            </a:r>
          </a:p>
          <a:p>
            <a:pPr marL="0" indent="0">
              <a:buNone/>
            </a:pPr>
            <a:endParaRPr lang="da-DK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da-DK" sz="2000" dirty="0"/>
              <a:t>7 g i skummetmælk</a:t>
            </a:r>
          </a:p>
          <a:p>
            <a:pPr marL="0" indent="0">
              <a:buNone/>
            </a:pPr>
            <a:r>
              <a:rPr lang="da-DK" sz="2000" dirty="0"/>
              <a:t>0,5 g i gulerod</a:t>
            </a:r>
          </a:p>
          <a:p>
            <a:pPr marL="0" indent="0">
              <a:buNone/>
            </a:pPr>
            <a:r>
              <a:rPr lang="da-DK" sz="2000" dirty="0"/>
              <a:t>0,7 g i pinjekerner</a:t>
            </a:r>
          </a:p>
          <a:p>
            <a:pPr marL="0" indent="0">
              <a:buNone/>
            </a:pPr>
            <a:r>
              <a:rPr lang="da-DK" sz="2000" dirty="0"/>
              <a:t>11 g i tun</a:t>
            </a:r>
          </a:p>
          <a:p>
            <a:pPr marL="0" indent="0">
              <a:buNone/>
            </a:pPr>
            <a:r>
              <a:rPr lang="da-DK" sz="2000" dirty="0"/>
              <a:t>4 g i rugbrød</a:t>
            </a:r>
          </a:p>
          <a:p>
            <a:pPr marL="0" indent="0">
              <a:buNone/>
            </a:pPr>
            <a:r>
              <a:rPr lang="da-DK" sz="2000" dirty="0"/>
              <a:t>3 g i røget filet </a:t>
            </a:r>
          </a:p>
          <a:p>
            <a:pPr marL="0" indent="0">
              <a:buNone/>
            </a:pPr>
            <a:r>
              <a:rPr lang="da-DK" sz="2000" dirty="0"/>
              <a:t>0,8 g i peberrod</a:t>
            </a:r>
          </a:p>
          <a:p>
            <a:pPr marL="0" indent="0">
              <a:buNone/>
            </a:pPr>
            <a:r>
              <a:rPr lang="da-DK" sz="2000" dirty="0"/>
              <a:t>3 g i roastbeef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b="1" dirty="0"/>
              <a:t>I alt 31 g protein</a:t>
            </a:r>
          </a:p>
        </p:txBody>
      </p:sp>
      <p:sp>
        <p:nvSpPr>
          <p:cNvPr id="8" name="Pladsholder til indhold 6">
            <a:extLst>
              <a:ext uri="{FF2B5EF4-FFF2-40B4-BE49-F238E27FC236}">
                <a16:creationId xmlns:a16="http://schemas.microsoft.com/office/drawing/2014/main" id="{FB9B5489-4515-4B9E-ABB8-BE4768365087}"/>
              </a:ext>
            </a:extLst>
          </p:cNvPr>
          <p:cNvSpPr txBox="1">
            <a:spLocks/>
          </p:cNvSpPr>
          <p:nvPr/>
        </p:nvSpPr>
        <p:spPr>
          <a:xfrm>
            <a:off x="825343" y="1733950"/>
            <a:ext cx="3990474" cy="46911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600" i="1" dirty="0"/>
              <a:t>Opskrift:</a:t>
            </a:r>
            <a:endParaRPr lang="da-DK" sz="1500" i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75 g rugbrød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15 g roastbeef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10 g remoulade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10 g peberrod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15 g røget filet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5 g mayonnaise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60 g tomat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45 g tun i vand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75 g gulerod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30 g agurk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10 g salat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15 g citronsaft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5 g pinjekerner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200 g skummetmælk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E70FE6DF-8085-48B1-8456-3C9BDB2C6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" t="3479" r="5100" b="2900"/>
          <a:stretch/>
        </p:blipFill>
        <p:spPr bwMode="auto">
          <a:xfrm>
            <a:off x="3194032" y="2370500"/>
            <a:ext cx="3924780" cy="314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A0D28C34-0F21-4D42-A957-9958BDB698E5}"/>
              </a:ext>
            </a:extLst>
          </p:cNvPr>
          <p:cNvCxnSpPr>
            <a:cxnSpLocks/>
          </p:cNvCxnSpPr>
          <p:nvPr/>
        </p:nvCxnSpPr>
        <p:spPr>
          <a:xfrm>
            <a:off x="4590854" y="2702416"/>
            <a:ext cx="298824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E3514A13-9DAB-4653-BC5E-39E565B65157}"/>
              </a:ext>
            </a:extLst>
          </p:cNvPr>
          <p:cNvCxnSpPr>
            <a:cxnSpLocks/>
          </p:cNvCxnSpPr>
          <p:nvPr/>
        </p:nvCxnSpPr>
        <p:spPr>
          <a:xfrm>
            <a:off x="4815817" y="4976494"/>
            <a:ext cx="2695720" cy="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264C11F3-AFE1-4EAC-B05E-1638EEDE15BB}"/>
              </a:ext>
            </a:extLst>
          </p:cNvPr>
          <p:cNvCxnSpPr>
            <a:cxnSpLocks/>
          </p:cNvCxnSpPr>
          <p:nvPr/>
        </p:nvCxnSpPr>
        <p:spPr>
          <a:xfrm>
            <a:off x="5103151" y="4067637"/>
            <a:ext cx="256738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5B0BCBF0-EE37-4774-8011-1BDBC48D4B12}"/>
              </a:ext>
            </a:extLst>
          </p:cNvPr>
          <p:cNvCxnSpPr>
            <a:cxnSpLocks/>
          </p:cNvCxnSpPr>
          <p:nvPr/>
        </p:nvCxnSpPr>
        <p:spPr>
          <a:xfrm>
            <a:off x="5977899" y="3739522"/>
            <a:ext cx="153363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603DE373-1E33-40AE-A161-6A1FEA49DDA7}"/>
              </a:ext>
            </a:extLst>
          </p:cNvPr>
          <p:cNvCxnSpPr>
            <a:cxnSpLocks/>
          </p:cNvCxnSpPr>
          <p:nvPr/>
        </p:nvCxnSpPr>
        <p:spPr>
          <a:xfrm>
            <a:off x="4682716" y="4668691"/>
            <a:ext cx="28963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Lige forbindelse 24">
            <a:extLst>
              <a:ext uri="{FF2B5EF4-FFF2-40B4-BE49-F238E27FC236}">
                <a16:creationId xmlns:a16="http://schemas.microsoft.com/office/drawing/2014/main" id="{C4DF0FB9-1C7A-47FD-927A-1989D0BCC7FF}"/>
              </a:ext>
            </a:extLst>
          </p:cNvPr>
          <p:cNvCxnSpPr>
            <a:cxnSpLocks/>
          </p:cNvCxnSpPr>
          <p:nvPr/>
        </p:nvCxnSpPr>
        <p:spPr>
          <a:xfrm>
            <a:off x="3941648" y="4389361"/>
            <a:ext cx="372888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71F623C0-7F22-4159-824E-E2264F1CD118}"/>
              </a:ext>
            </a:extLst>
          </p:cNvPr>
          <p:cNvCxnSpPr>
            <a:cxnSpLocks/>
          </p:cNvCxnSpPr>
          <p:nvPr/>
        </p:nvCxnSpPr>
        <p:spPr>
          <a:xfrm>
            <a:off x="6702458" y="3056706"/>
            <a:ext cx="110451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Lige forbindelse 26">
            <a:extLst>
              <a:ext uri="{FF2B5EF4-FFF2-40B4-BE49-F238E27FC236}">
                <a16:creationId xmlns:a16="http://schemas.microsoft.com/office/drawing/2014/main" id="{090933BA-FA13-4BCA-9E8F-3B36C8AF90E3}"/>
              </a:ext>
            </a:extLst>
          </p:cNvPr>
          <p:cNvCxnSpPr>
            <a:cxnSpLocks/>
          </p:cNvCxnSpPr>
          <p:nvPr/>
        </p:nvCxnSpPr>
        <p:spPr>
          <a:xfrm>
            <a:off x="6833811" y="3429000"/>
            <a:ext cx="83672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755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764D0-46B2-49D8-8080-0C905971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Frokost 1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9539F5E-9E6F-4FA4-B12E-DEC5F63EA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F6D871A-0417-4E13-B905-CBDFA9BF7AF6}"/>
              </a:ext>
            </a:extLst>
          </p:cNvPr>
          <p:cNvSpPr txBox="1"/>
          <p:nvPr/>
        </p:nvSpPr>
        <p:spPr>
          <a:xfrm>
            <a:off x="314706" y="6147413"/>
            <a:ext cx="346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Frida Fødevaredatabase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5F7D633-C0BA-4264-989B-BBC884411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3013" y="1743381"/>
            <a:ext cx="4248152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dirty="0">
                <a:solidFill>
                  <a:schemeClr val="accent2"/>
                </a:solidFill>
              </a:rPr>
              <a:t>Hvor kommer leucin fra?</a:t>
            </a:r>
          </a:p>
          <a:p>
            <a:pPr marL="0" indent="0">
              <a:buNone/>
            </a:pPr>
            <a:endParaRPr lang="da-DK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da-DK" sz="2000" dirty="0"/>
              <a:t>670 mg i skummetmælk</a:t>
            </a:r>
          </a:p>
          <a:p>
            <a:pPr marL="0" indent="0">
              <a:buNone/>
            </a:pPr>
            <a:r>
              <a:rPr lang="da-DK" sz="2000" dirty="0"/>
              <a:t>20 mg i gulerod</a:t>
            </a:r>
          </a:p>
          <a:p>
            <a:pPr marL="0" indent="0">
              <a:buNone/>
            </a:pPr>
            <a:r>
              <a:rPr lang="da-DK" sz="2000" dirty="0"/>
              <a:t>49 mg i pinjekerner</a:t>
            </a:r>
          </a:p>
          <a:p>
            <a:pPr marL="0" indent="0">
              <a:buNone/>
            </a:pPr>
            <a:r>
              <a:rPr lang="da-DK" sz="2000" dirty="0"/>
              <a:t>855 mg i tun</a:t>
            </a:r>
          </a:p>
          <a:p>
            <a:pPr marL="0" indent="0">
              <a:buNone/>
            </a:pPr>
            <a:r>
              <a:rPr lang="da-DK" sz="2000" dirty="0"/>
              <a:t>269 mg i rugbrød</a:t>
            </a:r>
          </a:p>
          <a:p>
            <a:pPr marL="0" indent="0">
              <a:buNone/>
            </a:pPr>
            <a:r>
              <a:rPr lang="da-DK" sz="2000" dirty="0"/>
              <a:t>225 mg i røget filet </a:t>
            </a:r>
          </a:p>
          <a:p>
            <a:pPr marL="0" indent="0">
              <a:buNone/>
            </a:pPr>
            <a:r>
              <a:rPr lang="da-DK" sz="2000" dirty="0"/>
              <a:t>20 mg i peberrod</a:t>
            </a:r>
          </a:p>
          <a:p>
            <a:pPr marL="0" indent="0">
              <a:buNone/>
            </a:pPr>
            <a:r>
              <a:rPr lang="da-DK" sz="2000"/>
              <a:t>255 </a:t>
            </a:r>
            <a:r>
              <a:rPr lang="da-DK" sz="2000" dirty="0"/>
              <a:t>mg i roastbeef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b="1" dirty="0"/>
              <a:t>I alt 2,4 g leucin</a:t>
            </a:r>
          </a:p>
        </p:txBody>
      </p:sp>
      <p:sp>
        <p:nvSpPr>
          <p:cNvPr id="8" name="Pladsholder til indhold 6">
            <a:extLst>
              <a:ext uri="{FF2B5EF4-FFF2-40B4-BE49-F238E27FC236}">
                <a16:creationId xmlns:a16="http://schemas.microsoft.com/office/drawing/2014/main" id="{FB9B5489-4515-4B9E-ABB8-BE4768365087}"/>
              </a:ext>
            </a:extLst>
          </p:cNvPr>
          <p:cNvSpPr txBox="1">
            <a:spLocks/>
          </p:cNvSpPr>
          <p:nvPr/>
        </p:nvSpPr>
        <p:spPr>
          <a:xfrm>
            <a:off x="825343" y="1733950"/>
            <a:ext cx="3990474" cy="46911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600" i="1" dirty="0"/>
              <a:t>Opskrift:</a:t>
            </a:r>
            <a:endParaRPr lang="da-DK" sz="1500" i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75 g rugbrød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15 g roastbeef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10 g remoulade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10 g peberrod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15 g røget filet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5 g mayonnaise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60 g tomat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45 g tun i vand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75 g gulerod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30 g agurk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10 g salat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15 g citronsaft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5 g pinjekerner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i="1" dirty="0"/>
              <a:t>200 g skummetmælk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E70FE6DF-8085-48B1-8456-3C9BDB2C6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" t="3479" r="5100" b="2900"/>
          <a:stretch/>
        </p:blipFill>
        <p:spPr bwMode="auto">
          <a:xfrm>
            <a:off x="3194032" y="2370500"/>
            <a:ext cx="3924780" cy="314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A0D28C34-0F21-4D42-A957-9958BDB698E5}"/>
              </a:ext>
            </a:extLst>
          </p:cNvPr>
          <p:cNvCxnSpPr>
            <a:cxnSpLocks/>
          </p:cNvCxnSpPr>
          <p:nvPr/>
        </p:nvCxnSpPr>
        <p:spPr>
          <a:xfrm>
            <a:off x="4590854" y="2702416"/>
            <a:ext cx="298824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E3514A13-9DAB-4653-BC5E-39E565B65157}"/>
              </a:ext>
            </a:extLst>
          </p:cNvPr>
          <p:cNvCxnSpPr>
            <a:cxnSpLocks/>
          </p:cNvCxnSpPr>
          <p:nvPr/>
        </p:nvCxnSpPr>
        <p:spPr>
          <a:xfrm>
            <a:off x="4815817" y="4976494"/>
            <a:ext cx="2695720" cy="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264C11F3-AFE1-4EAC-B05E-1638EEDE15BB}"/>
              </a:ext>
            </a:extLst>
          </p:cNvPr>
          <p:cNvCxnSpPr>
            <a:cxnSpLocks/>
          </p:cNvCxnSpPr>
          <p:nvPr/>
        </p:nvCxnSpPr>
        <p:spPr>
          <a:xfrm>
            <a:off x="5103151" y="4067637"/>
            <a:ext cx="256738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5B0BCBF0-EE37-4774-8011-1BDBC48D4B12}"/>
              </a:ext>
            </a:extLst>
          </p:cNvPr>
          <p:cNvCxnSpPr>
            <a:cxnSpLocks/>
          </p:cNvCxnSpPr>
          <p:nvPr/>
        </p:nvCxnSpPr>
        <p:spPr>
          <a:xfrm>
            <a:off x="5977899" y="3739522"/>
            <a:ext cx="153363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603DE373-1E33-40AE-A161-6A1FEA49DDA7}"/>
              </a:ext>
            </a:extLst>
          </p:cNvPr>
          <p:cNvCxnSpPr>
            <a:cxnSpLocks/>
          </p:cNvCxnSpPr>
          <p:nvPr/>
        </p:nvCxnSpPr>
        <p:spPr>
          <a:xfrm>
            <a:off x="4682716" y="4668691"/>
            <a:ext cx="28963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Lige forbindelse 24">
            <a:extLst>
              <a:ext uri="{FF2B5EF4-FFF2-40B4-BE49-F238E27FC236}">
                <a16:creationId xmlns:a16="http://schemas.microsoft.com/office/drawing/2014/main" id="{C4DF0FB9-1C7A-47FD-927A-1989D0BCC7FF}"/>
              </a:ext>
            </a:extLst>
          </p:cNvPr>
          <p:cNvCxnSpPr>
            <a:cxnSpLocks/>
          </p:cNvCxnSpPr>
          <p:nvPr/>
        </p:nvCxnSpPr>
        <p:spPr>
          <a:xfrm>
            <a:off x="3941648" y="4389361"/>
            <a:ext cx="372888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71F623C0-7F22-4159-824E-E2264F1CD118}"/>
              </a:ext>
            </a:extLst>
          </p:cNvPr>
          <p:cNvCxnSpPr>
            <a:cxnSpLocks/>
          </p:cNvCxnSpPr>
          <p:nvPr/>
        </p:nvCxnSpPr>
        <p:spPr>
          <a:xfrm>
            <a:off x="6702458" y="3056706"/>
            <a:ext cx="110451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Lige forbindelse 26">
            <a:extLst>
              <a:ext uri="{FF2B5EF4-FFF2-40B4-BE49-F238E27FC236}">
                <a16:creationId xmlns:a16="http://schemas.microsoft.com/office/drawing/2014/main" id="{090933BA-FA13-4BCA-9E8F-3B36C8AF90E3}"/>
              </a:ext>
            </a:extLst>
          </p:cNvPr>
          <p:cNvCxnSpPr>
            <a:cxnSpLocks/>
          </p:cNvCxnSpPr>
          <p:nvPr/>
        </p:nvCxnSpPr>
        <p:spPr>
          <a:xfrm>
            <a:off x="6833811" y="3429000"/>
            <a:ext cx="83672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621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764D0-46B2-49D8-8080-0C905971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Frokost 1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9539F5E-9E6F-4FA4-B12E-DEC5F63EA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00" y="6147413"/>
            <a:ext cx="970594" cy="55531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F6D871A-0417-4E13-B905-CBDFA9BF7AF6}"/>
              </a:ext>
            </a:extLst>
          </p:cNvPr>
          <p:cNvSpPr txBox="1"/>
          <p:nvPr/>
        </p:nvSpPr>
        <p:spPr>
          <a:xfrm>
            <a:off x="314706" y="6147413"/>
            <a:ext cx="346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Kilde: Frida Fødevaredatabase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E70FE6DF-8085-48B1-8456-3C9BDB2C6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" t="3479" r="5100" b="2900"/>
          <a:stretch/>
        </p:blipFill>
        <p:spPr bwMode="auto">
          <a:xfrm>
            <a:off x="6096000" y="1825625"/>
            <a:ext cx="3924780" cy="314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ladsholder til indhold 6">
            <a:extLst>
              <a:ext uri="{FF2B5EF4-FFF2-40B4-BE49-F238E27FC236}">
                <a16:creationId xmlns:a16="http://schemas.microsoft.com/office/drawing/2014/main" id="{DDFD1E72-416B-4735-81BE-0DD56FA7607F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4417291" cy="3512993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Energifordeling og –indhold:</a:t>
            </a:r>
            <a:br>
              <a:rPr lang="da-DK" dirty="0"/>
            </a:br>
            <a:endParaRPr lang="da-DK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Protein: 27%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Kulhydrat: 45%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Fedt: 28%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I alt 1991 kJ – 476 kcal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2000" b="1" dirty="0"/>
          </a:p>
        </p:txBody>
      </p:sp>
    </p:spTree>
    <p:extLst>
      <p:ext uri="{BB962C8B-B14F-4D97-AF65-F5344CB8AC3E}">
        <p14:creationId xmlns:p14="http://schemas.microsoft.com/office/powerpoint/2010/main" val="964728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525B09B10F20C499DD786774E74B4A0" ma:contentTypeVersion="3" ma:contentTypeDescription="Opret et nyt dokument." ma:contentTypeScope="" ma:versionID="c6cafd04af08801f5d7585a3f546524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2391a9a5862706a061a5fd8fdc5658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A48A02-5A59-48E7-A831-1A4EAC2A20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8C06FB1-47BA-467C-AA06-70F0DA07C0B4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05349F2-1A6E-4079-8E3B-CC19CCA120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1128</Words>
  <Application>Microsoft Office PowerPoint</Application>
  <PresentationFormat>Widescreen</PresentationFormat>
  <Paragraphs>329</Paragraphs>
  <Slides>18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Office-tema</vt:lpstr>
      <vt:lpstr>Morgenmad 1 </vt:lpstr>
      <vt:lpstr>Morgenmad 1 </vt:lpstr>
      <vt:lpstr>Morgenmad 1 </vt:lpstr>
      <vt:lpstr>Morgenmad 2 </vt:lpstr>
      <vt:lpstr>Morgenmad 2 </vt:lpstr>
      <vt:lpstr>Morgenmad 2 </vt:lpstr>
      <vt:lpstr>Frokost 1 </vt:lpstr>
      <vt:lpstr>Frokost 1 </vt:lpstr>
      <vt:lpstr>Frokost 1 </vt:lpstr>
      <vt:lpstr>Frokost 2 </vt:lpstr>
      <vt:lpstr>Frokost 2 </vt:lpstr>
      <vt:lpstr>Frokost 2 </vt:lpstr>
      <vt:lpstr>Aftensmad 1 </vt:lpstr>
      <vt:lpstr>Aftensmad 1 </vt:lpstr>
      <vt:lpstr>Aftensmad 1 </vt:lpstr>
      <vt:lpstr>Aftensmad 2 </vt:lpstr>
      <vt:lpstr>Aftensmad 2 </vt:lpstr>
      <vt:lpstr>Aftensmad 2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Signe J. A. Worck</dc:creator>
  <cp:lastModifiedBy>Linea Hejgaard Thulesen</cp:lastModifiedBy>
  <cp:revision>55</cp:revision>
  <dcterms:created xsi:type="dcterms:W3CDTF">2018-11-29T10:41:33Z</dcterms:created>
  <dcterms:modified xsi:type="dcterms:W3CDTF">2022-05-19T11:53:04Z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0x010100C525B09B10F20C499DD786774E74B4A0</vt:lpwstr>
  </property>
</Properties>
</file>