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5" r:id="rId5"/>
    <p:sldId id="297" r:id="rId6"/>
    <p:sldId id="296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tte Buch Krarup" initials="MBK" lastIdx="1" clrIdx="0">
    <p:extLst>
      <p:ext uri="{19B8F6BF-5375-455C-9EA6-DF929625EA0E}">
        <p15:presenceInfo xmlns:p15="http://schemas.microsoft.com/office/powerpoint/2012/main" userId="S-1-5-21-448769487-3943699621-2193482561-37164" providerId="AD"/>
      </p:ext>
    </p:extLst>
  </p:cmAuthor>
  <p:cmAuthor id="2" name="Signe J. A. Worck" initials="SJAW" lastIdx="3" clrIdx="1">
    <p:extLst>
      <p:ext uri="{19B8F6BF-5375-455C-9EA6-DF929625EA0E}">
        <p15:presenceInfo xmlns:p15="http://schemas.microsoft.com/office/powerpoint/2012/main" userId="S-1-5-21-448769487-3943699621-2193482561-3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A3F"/>
    <a:srgbClr val="F7F7F7"/>
    <a:srgbClr val="09253A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4582"/>
  </p:normalViewPr>
  <p:slideViewPr>
    <p:cSldViewPr snapToGrid="0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3EE6-1D77-4672-8CED-F4B7E9D80418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52F42-F7F5-4C43-A0AB-93D6785C6FB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579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4D86C1-27DE-41F4-BE9C-BD9291A42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57F526B-92CB-40AA-B3A2-8C990CFA9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73292C-3278-4AC4-A34E-EB143BB2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7745A6-7D6C-4AFE-A193-C9702144B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D4625B2-2A39-4380-9003-92DBEC76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948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D052C-68B7-47FD-B7DE-0BE020BC7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8546A2-B673-4360-9D56-6A89E378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7E2D69-D877-4F56-875C-682C9A2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CBFD39-1324-49E1-9A10-D1E34A8D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C264CBE-8E56-42F0-A1AE-FCC9DDCA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940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E828117A-1453-4B0D-A311-59DC1E204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B835B04-9199-4B07-9BEB-F7D58A5A0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7BE308-94E3-4EAA-B340-2451E7244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51F0161-6862-40DA-B2F9-D7E9ACA2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B0BDF8F-CE11-4478-8722-B94A48C8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3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E2181-8484-4BCA-B851-706A6A2D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C7B823-1E52-43AE-888F-718BD7DB8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381169-AD39-4945-9D6A-567483AC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7B306D-01F3-4C99-893C-EC827E7E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2C383E-721E-485F-9ABB-0A986125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4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77909B-1E6B-4C05-B75D-F0EA9479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891DA1-8DB3-4E1E-B140-58F815614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2EBAF08-5443-4CC3-B95F-B62C86B5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9E5D50-EA08-4DC3-8A71-39BDC1727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DF9671-57EE-4150-A997-A9AF7253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23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3E6FF-3A31-4B07-AC24-FEF2EBC4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5239B5-D541-457E-99C3-8F8879D8F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A3AB88-C6B6-476E-A867-BAF986176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8E8CE09-E1CE-4E0D-A9C5-78FD01F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551A1-41F7-45B8-B325-E65345A1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10ADF20-7C0F-44EF-B5D4-BF929044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9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8AF0B-CE44-44E6-9618-FEAB8080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78AD39-7E52-4C4E-BB9D-E7348243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293638-E124-4D95-9F86-0861F0C08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CAFB1D3-5A7D-40F0-9144-B5970D594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DB02CFC-E0BA-4540-B687-18235343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C62F784-D1D5-409F-B707-A6E28856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8D1E86E-1BEE-441F-B2DC-F1F2789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9D7E42B-4E9E-4F05-84B5-E18667F2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74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5DD9D-91D2-4463-AB3B-81E22EFB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6808F0C-F40B-47B1-8F78-1A944D09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FDAD836-BDDC-4215-9150-402DBBD4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E46963-B20B-4DE6-9CE0-233B8AB3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640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AD0B78-ACB9-4C5D-A6BE-75D45173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ACE58B5-65BC-4147-865E-7B794374B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2A635AD-C18E-48C3-8788-DC279E9A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91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74A6E-7B80-472B-B7DA-C3B7F25C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5721456-F7AD-4BE9-9957-CC3EE24DD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AE2B7-D25C-49C1-8254-405DDC2D6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7F0E50-CDDB-429D-8843-71695665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645F88D-8A81-4D79-AB83-21E40A61E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55A75D-FDEC-4699-9CFC-F5CF438A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4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5554-387A-45D6-8C7D-911EBB2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FA05CDD-CA59-4ADD-8511-711E28834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834CDF-92B6-414E-88EC-5281FF272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4B0BED-ED19-47F6-B5A8-46863D2F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B374320-A238-44E2-B054-0F51E9DEA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0B2C718-8F68-4DE8-A3C6-7DC8DF4A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763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3FFA25B-5434-4647-A03F-C5950A8E3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6B2FC5B-0FAD-4AA8-8660-CDEFE10D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6C5879-1AEB-4791-89DC-10EB46DAF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F228-9F4B-4EFA-A79E-4E4A87B13E1F}" type="datetimeFigureOut">
              <a:rPr lang="da-DK" smtClean="0"/>
              <a:t>17-05-2022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E306F78-BAEC-4DB9-B085-F0B01619F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3F93AC2-F3C9-4ACA-91A4-FDBA52504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E3EE4-9CEC-4721-89DF-D4BDF0AF4B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130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Anbefalet og faktisk saltindtag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Nordiske næringsstofanbefalinger 2012 og Danskernes Kostvaner 2011-2013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Det</a:t>
            </a:r>
            <a:r>
              <a:rPr lang="da-DK" dirty="0">
                <a:solidFill>
                  <a:schemeClr val="accent2"/>
                </a:solidFill>
              </a:rPr>
              <a:t> anbefalede saltindtag </a:t>
            </a:r>
            <a:r>
              <a:rPr lang="da-DK" dirty="0"/>
              <a:t>for voksne er 6 g/dag</a:t>
            </a:r>
          </a:p>
          <a:p>
            <a:endParaRPr lang="da-DK" dirty="0"/>
          </a:p>
          <a:p>
            <a:r>
              <a:rPr lang="da-DK" dirty="0"/>
              <a:t>Det </a:t>
            </a:r>
            <a:r>
              <a:rPr lang="da-DK" dirty="0">
                <a:solidFill>
                  <a:schemeClr val="accent2"/>
                </a:solidFill>
              </a:rPr>
              <a:t>gennemsnitlige saltindtag </a:t>
            </a:r>
            <a:r>
              <a:rPr lang="da-DK" dirty="0"/>
              <a:t>er 11 g/dag for mænd og 8 g/dag for kvinder</a:t>
            </a:r>
          </a:p>
          <a:p>
            <a:pPr marL="0" indent="0">
              <a:buNone/>
            </a:pPr>
            <a:r>
              <a:rPr lang="da-DK" dirty="0"/>
              <a:t>Men det virkelige saltindtag er antagelig højere, da det salt vi    tilsætter ved middagsmordet ikke indgår i opgørelsen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84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>
            <a:extLst>
              <a:ext uri="{FF2B5EF4-FFF2-40B4-BE49-F238E27FC236}">
                <a16:creationId xmlns:a16="http://schemas.microsoft.com/office/drawing/2014/main" id="{6E33524E-CC45-4FFE-B05B-2E9655181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10974" r="4853" b="8505"/>
          <a:stretch/>
        </p:blipFill>
        <p:spPr bwMode="auto">
          <a:xfrm>
            <a:off x="3653715" y="2559429"/>
            <a:ext cx="4381870" cy="255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Rugbrød med kødpølse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78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buNone/>
            </a:pPr>
            <a:br>
              <a:rPr lang="da-DK" sz="4000" dirty="0"/>
            </a:br>
            <a:r>
              <a:rPr lang="da-DK" dirty="0"/>
              <a:t> 0 g i salat</a:t>
            </a:r>
          </a:p>
          <a:p>
            <a:pPr marL="0" indent="0">
              <a:buNone/>
            </a:pPr>
            <a:r>
              <a:rPr lang="da-DK" dirty="0"/>
              <a:t> 0 g i agurk</a:t>
            </a:r>
          </a:p>
          <a:p>
            <a:pPr marL="0" indent="0">
              <a:buNone/>
            </a:pPr>
            <a:r>
              <a:rPr lang="da-DK" dirty="0"/>
              <a:t> 0,27 g i kødpølse</a:t>
            </a:r>
          </a:p>
          <a:p>
            <a:pPr marL="0" indent="0">
              <a:buNone/>
            </a:pPr>
            <a:r>
              <a:rPr lang="da-DK" dirty="0"/>
              <a:t> 0,27 g i rugbrød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I alt 0,56 g salt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538286" y="2455810"/>
            <a:ext cx="2636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25 g rugbrød</a:t>
            </a:r>
          </a:p>
          <a:p>
            <a:r>
              <a:rPr lang="da-DK" sz="2000" i="1" dirty="0"/>
              <a:t>2 g smør </a:t>
            </a:r>
          </a:p>
          <a:p>
            <a:r>
              <a:rPr lang="da-DK" sz="2000" i="1" dirty="0"/>
              <a:t>10 g kødpølse</a:t>
            </a:r>
          </a:p>
          <a:p>
            <a:r>
              <a:rPr lang="da-DK" sz="2000" i="1" dirty="0"/>
              <a:t>10 g agurk</a:t>
            </a:r>
          </a:p>
          <a:p>
            <a:r>
              <a:rPr lang="da-DK" sz="2000" i="1" dirty="0"/>
              <a:t>Salat 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2956264" y="3598443"/>
            <a:ext cx="21483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3559946" y="4098948"/>
            <a:ext cx="154471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2805343" y="3129379"/>
            <a:ext cx="12961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26E5D5A3-5893-43AD-A79C-AAD011854B8C}"/>
              </a:ext>
            </a:extLst>
          </p:cNvPr>
          <p:cNvCxnSpPr>
            <a:cxnSpLocks/>
          </p:cNvCxnSpPr>
          <p:nvPr/>
        </p:nvCxnSpPr>
        <p:spPr>
          <a:xfrm>
            <a:off x="3453414" y="4562065"/>
            <a:ext cx="205961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0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926E4B5C-CD32-4990-AF74-18E0F2241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10196" r="1787" b="10346"/>
          <a:stretch/>
        </p:blipFill>
        <p:spPr bwMode="auto">
          <a:xfrm>
            <a:off x="3758749" y="2544362"/>
            <a:ext cx="4433842" cy="257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Pølse med brød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78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buNone/>
            </a:pPr>
            <a:br>
              <a:rPr lang="da-DK" sz="4000" dirty="0"/>
            </a:br>
            <a:r>
              <a:rPr lang="da-DK" dirty="0"/>
              <a:t>0,08 g i ristede løg </a:t>
            </a:r>
          </a:p>
          <a:p>
            <a:pPr marL="0" indent="0">
              <a:buNone/>
            </a:pPr>
            <a:r>
              <a:rPr lang="da-DK" dirty="0"/>
              <a:t>0,2 g i pølsebrød </a:t>
            </a:r>
          </a:p>
          <a:p>
            <a:pPr marL="0" indent="0">
              <a:buNone/>
            </a:pPr>
            <a:r>
              <a:rPr lang="da-DK" dirty="0"/>
              <a:t>4,55 g i pølse </a:t>
            </a:r>
          </a:p>
          <a:p>
            <a:pPr marL="0" indent="0">
              <a:buNone/>
            </a:pPr>
            <a:r>
              <a:rPr lang="da-DK" dirty="0"/>
              <a:t>0,55 g i ketchup 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I alt 5,6 g salt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538286" y="2455810"/>
            <a:ext cx="2636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30 g pølsebrød </a:t>
            </a:r>
          </a:p>
          <a:p>
            <a:r>
              <a:rPr lang="da-DK" sz="2000" i="1" dirty="0"/>
              <a:t>50 g pølse</a:t>
            </a:r>
          </a:p>
          <a:p>
            <a:r>
              <a:rPr lang="da-DK" sz="2000" i="1" dirty="0"/>
              <a:t>10 g sennep</a:t>
            </a:r>
          </a:p>
          <a:p>
            <a:r>
              <a:rPr lang="da-DK" sz="2000" i="1" dirty="0"/>
              <a:t>20 g tomatketchup</a:t>
            </a:r>
          </a:p>
          <a:p>
            <a:r>
              <a:rPr lang="da-DK" sz="2000" i="1" dirty="0"/>
              <a:t>5 g ristede løg 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3000652" y="4104470"/>
            <a:ext cx="142930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3413054" y="4637301"/>
            <a:ext cx="2508619" cy="2650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3453414" y="3608773"/>
            <a:ext cx="132277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AD19A23C-F0B0-46BF-A52C-4925FB36BA74}"/>
              </a:ext>
            </a:extLst>
          </p:cNvPr>
          <p:cNvCxnSpPr>
            <a:cxnSpLocks/>
          </p:cNvCxnSpPr>
          <p:nvPr/>
        </p:nvCxnSpPr>
        <p:spPr>
          <a:xfrm>
            <a:off x="3668594" y="3100554"/>
            <a:ext cx="353045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702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Saltindtag og sundhed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Danskernes Kostvaner 2011-2013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>
                <a:solidFill>
                  <a:schemeClr val="accent2"/>
                </a:solidFill>
              </a:rPr>
              <a:t>Danskernes saltindtag er for højt </a:t>
            </a:r>
            <a:r>
              <a:rPr lang="da-DK" dirty="0"/>
              <a:t>i forhold til anbefalingerne</a:t>
            </a:r>
          </a:p>
          <a:p>
            <a:endParaRPr lang="da-DK" dirty="0"/>
          </a:p>
          <a:p>
            <a:r>
              <a:rPr lang="da-DK" dirty="0"/>
              <a:t>Den største del af saltet får vi fra </a:t>
            </a:r>
            <a:r>
              <a:rPr lang="da-DK" dirty="0">
                <a:solidFill>
                  <a:schemeClr val="accent2"/>
                </a:solidFill>
              </a:rPr>
              <a:t>forarbejdede produkter </a:t>
            </a:r>
            <a:r>
              <a:rPr lang="da-DK" dirty="0"/>
              <a:t>som fx røget grisefilet</a:t>
            </a:r>
          </a:p>
          <a:p>
            <a:endParaRPr lang="da-DK" dirty="0"/>
          </a:p>
          <a:p>
            <a:r>
              <a:rPr lang="da-DK" dirty="0"/>
              <a:t>En reduktion i saltindtaget vil sænke blodtrykket i befolkningen og dermed nedsætte forekomsten af hjerte-kar-sygdomme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522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Kilder til salt i kosten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Danskernes Kostvaner 2011-2013 og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000" dirty="0"/>
              <a:t>Vi får mest salt fra:</a:t>
            </a:r>
          </a:p>
          <a:p>
            <a:r>
              <a:rPr lang="da-DK" sz="2000" dirty="0"/>
              <a:t>Kød og kødprodukter</a:t>
            </a:r>
          </a:p>
          <a:p>
            <a:r>
              <a:rPr lang="da-DK" sz="2000" dirty="0"/>
              <a:t>Brød </a:t>
            </a:r>
          </a:p>
          <a:p>
            <a:r>
              <a:rPr lang="da-DK" sz="2000" dirty="0"/>
              <a:t>Ost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graphicFrame>
        <p:nvGraphicFramePr>
          <p:cNvPr id="3" name="Tabel 5">
            <a:extLst>
              <a:ext uri="{FF2B5EF4-FFF2-40B4-BE49-F238E27FC236}">
                <a16:creationId xmlns:a16="http://schemas.microsoft.com/office/drawing/2014/main" id="{7CFA522A-DA6A-47C0-9D57-4B3F5A545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1689"/>
              </p:ext>
            </p:extLst>
          </p:nvPr>
        </p:nvGraphicFramePr>
        <p:xfrm>
          <a:off x="901866" y="3582591"/>
          <a:ext cx="4670640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8909">
                  <a:extLst>
                    <a:ext uri="{9D8B030D-6E8A-4147-A177-3AD203B41FA5}">
                      <a16:colId xmlns:a16="http://schemas.microsoft.com/office/drawing/2014/main" val="286600460"/>
                    </a:ext>
                  </a:extLst>
                </a:gridCol>
                <a:gridCol w="2341731">
                  <a:extLst>
                    <a:ext uri="{9D8B030D-6E8A-4147-A177-3AD203B41FA5}">
                      <a16:colId xmlns:a16="http://schemas.microsoft.com/office/drawing/2014/main" val="1234358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Råvare/fødevare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Salt pr. 100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57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/>
                        <a:t>Grisefilet, rå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0,2 g + salt ved stegning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42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/>
                        <a:t>Røget grisefilet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/>
                        <a:t>4,4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1451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/>
                        <a:t>Æg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0,35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54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/>
                        <a:t>Grisemørbrad, rå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0,25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9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/>
                        <a:t>Oksemørbrad, rå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0,15 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689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E6C71F4-B0EC-4133-B78B-28D228D60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27" y="2639846"/>
            <a:ext cx="2018190" cy="13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 descr="Et billede, der indeholder æg&#10;&#10;Automatisk genereret beskrivelse">
            <a:extLst>
              <a:ext uri="{FF2B5EF4-FFF2-40B4-BE49-F238E27FC236}">
                <a16:creationId xmlns:a16="http://schemas.microsoft.com/office/drawing/2014/main" id="{544F967E-207D-4D1B-A3E1-7FC941788C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43107" r="29255" b="24013"/>
          <a:stretch/>
        </p:blipFill>
        <p:spPr>
          <a:xfrm>
            <a:off x="9754067" y="3582591"/>
            <a:ext cx="1791557" cy="1440049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20737333-8EF6-4A89-AEFC-95727458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27" y="4455815"/>
            <a:ext cx="1968498" cy="135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9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Brød med parmaskinke, oliven og parmesan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buNone/>
            </a:pPr>
            <a:endParaRPr lang="da-DK" sz="4000" dirty="0"/>
          </a:p>
          <a:p>
            <a:pPr marL="0" indent="0">
              <a:buNone/>
            </a:pPr>
            <a:r>
              <a:rPr lang="da-DK" dirty="0"/>
              <a:t>0,25 g i parmesan </a:t>
            </a:r>
          </a:p>
          <a:p>
            <a:pPr marL="0" indent="0">
              <a:buNone/>
            </a:pPr>
            <a:r>
              <a:rPr lang="da-DK" dirty="0"/>
              <a:t>0,92 g i parmaskinke</a:t>
            </a:r>
          </a:p>
          <a:p>
            <a:pPr marL="0" indent="0">
              <a:buNone/>
            </a:pPr>
            <a:r>
              <a:rPr lang="da-DK" dirty="0"/>
              <a:t>0,43 g i brød</a:t>
            </a:r>
          </a:p>
          <a:p>
            <a:pPr marL="0" indent="0">
              <a:buNone/>
            </a:pPr>
            <a:r>
              <a:rPr lang="da-DK" dirty="0"/>
              <a:t>1,67 g i oliven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r>
              <a:rPr lang="da-DK" b="1" dirty="0"/>
              <a:t>I alt 3,3 g salt </a:t>
            </a:r>
          </a:p>
        </p:txBody>
      </p:sp>
      <p:pic>
        <p:nvPicPr>
          <p:cNvPr id="11" name="Picture 23">
            <a:extLst>
              <a:ext uri="{FF2B5EF4-FFF2-40B4-BE49-F238E27FC236}">
                <a16:creationId xmlns:a16="http://schemas.microsoft.com/office/drawing/2014/main" id="{CD70E66B-9FD3-4F3C-9C3A-D951835D4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51" y="2643556"/>
            <a:ext cx="4028890" cy="26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300335" y="2459504"/>
            <a:ext cx="26366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35 g italiensk brød </a:t>
            </a:r>
          </a:p>
          <a:p>
            <a:r>
              <a:rPr lang="da-DK" sz="2000" i="1" dirty="0"/>
              <a:t>20 g parmaskinke</a:t>
            </a:r>
          </a:p>
          <a:p>
            <a:r>
              <a:rPr lang="da-DK" sz="2000" i="1" dirty="0"/>
              <a:t>20 g oliven </a:t>
            </a:r>
          </a:p>
          <a:p>
            <a:r>
              <a:rPr lang="da-DK" sz="2000" i="1" dirty="0"/>
              <a:t>10 g parmesan</a:t>
            </a:r>
          </a:p>
          <a:p>
            <a:r>
              <a:rPr lang="da-DK" sz="2000" i="1" dirty="0"/>
              <a:t>Salat 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4069951" y="3737499"/>
            <a:ext cx="12242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2894120" y="4214358"/>
            <a:ext cx="41034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2796B58-798C-4E4F-9067-608551E9C235}"/>
              </a:ext>
            </a:extLst>
          </p:cNvPr>
          <p:cNvCxnSpPr/>
          <p:nvPr/>
        </p:nvCxnSpPr>
        <p:spPr>
          <a:xfrm>
            <a:off x="3308599" y="4691477"/>
            <a:ext cx="207737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3648722" y="3262544"/>
            <a:ext cx="207904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02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3">
            <a:extLst>
              <a:ext uri="{FF2B5EF4-FFF2-40B4-BE49-F238E27FC236}">
                <a16:creationId xmlns:a16="http://schemas.microsoft.com/office/drawing/2014/main" id="{56EBD9D7-1EB0-4FEF-8FA5-27054CAA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894" r="1714" b="7232"/>
          <a:stretch/>
        </p:blipFill>
        <p:spPr bwMode="auto">
          <a:xfrm>
            <a:off x="3851298" y="2703700"/>
            <a:ext cx="4555058" cy="256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Brød med skinke og grønt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buNone/>
            </a:pPr>
            <a:br>
              <a:rPr lang="da-DK" sz="4000" dirty="0"/>
            </a:br>
            <a:r>
              <a:rPr lang="da-DK" dirty="0"/>
              <a:t>0 g i peberfrugt </a:t>
            </a:r>
          </a:p>
          <a:p>
            <a:pPr marL="0" indent="0">
              <a:buNone/>
            </a:pPr>
            <a:r>
              <a:rPr lang="da-DK" dirty="0"/>
              <a:t>0 g i tomat</a:t>
            </a:r>
          </a:p>
          <a:p>
            <a:pPr marL="0" indent="0">
              <a:buNone/>
            </a:pPr>
            <a:r>
              <a:rPr lang="da-DK" dirty="0"/>
              <a:t>0,55 g i skinke</a:t>
            </a:r>
          </a:p>
          <a:p>
            <a:pPr marL="0" indent="0">
              <a:buNone/>
            </a:pPr>
            <a:r>
              <a:rPr lang="da-DK" dirty="0"/>
              <a:t>0,43 g i brød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I alt 1 g salt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538286" y="2455810"/>
            <a:ext cx="26366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35 g italiensk brød </a:t>
            </a:r>
          </a:p>
          <a:p>
            <a:r>
              <a:rPr lang="da-DK" sz="2000" i="1" dirty="0"/>
              <a:t>20 g skinke</a:t>
            </a:r>
          </a:p>
          <a:p>
            <a:r>
              <a:rPr lang="da-DK" sz="2000" i="1" dirty="0"/>
              <a:t>100 g agurk</a:t>
            </a:r>
          </a:p>
          <a:p>
            <a:r>
              <a:rPr lang="da-DK" sz="2000" i="1" dirty="0"/>
              <a:t>40 g tomat</a:t>
            </a:r>
          </a:p>
          <a:p>
            <a:r>
              <a:rPr lang="da-DK" sz="2000" i="1" dirty="0"/>
              <a:t>15 g peberfrugt</a:t>
            </a:r>
          </a:p>
          <a:p>
            <a:r>
              <a:rPr lang="da-DK" sz="2000" i="1" dirty="0"/>
              <a:t>Salat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3613212" y="3589565"/>
            <a:ext cx="28857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3701988" y="4098949"/>
            <a:ext cx="293399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2796B58-798C-4E4F-9067-608551E9C235}"/>
              </a:ext>
            </a:extLst>
          </p:cNvPr>
          <p:cNvCxnSpPr>
            <a:cxnSpLocks/>
          </p:cNvCxnSpPr>
          <p:nvPr/>
        </p:nvCxnSpPr>
        <p:spPr>
          <a:xfrm flipV="1">
            <a:off x="3453414" y="4594646"/>
            <a:ext cx="4057095" cy="65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3542190" y="3093868"/>
            <a:ext cx="279156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10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>
            <a:extLst>
              <a:ext uri="{FF2B5EF4-FFF2-40B4-BE49-F238E27FC236}">
                <a16:creationId xmlns:a16="http://schemas.microsoft.com/office/drawing/2014/main" id="{8BDC1D89-2EF9-42AE-BA8B-957A8C4A4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667" y="2654082"/>
            <a:ext cx="424815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Frokostsalat med oliven, feta og brød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78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buNone/>
            </a:pPr>
            <a:br>
              <a:rPr lang="da-DK" sz="4000" dirty="0"/>
            </a:br>
            <a:r>
              <a:rPr lang="da-DK" dirty="0"/>
              <a:t>0,4 g i brød</a:t>
            </a:r>
          </a:p>
          <a:p>
            <a:pPr marL="0" indent="0">
              <a:buNone/>
            </a:pPr>
            <a:r>
              <a:rPr lang="da-DK" dirty="0"/>
              <a:t>2,1 g i oliven</a:t>
            </a:r>
          </a:p>
          <a:p>
            <a:pPr marL="0" indent="0">
              <a:buNone/>
            </a:pPr>
            <a:r>
              <a:rPr lang="da-DK" dirty="0"/>
              <a:t>1 g i feta</a:t>
            </a:r>
          </a:p>
          <a:p>
            <a:pPr marL="0" indent="0">
              <a:buNone/>
            </a:pPr>
            <a:r>
              <a:rPr lang="da-DK" dirty="0"/>
              <a:t>0 g i salat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I alt 3,5 g salt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538286" y="2455810"/>
            <a:ext cx="2636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35 g groft brød</a:t>
            </a:r>
          </a:p>
          <a:p>
            <a:r>
              <a:rPr lang="da-DK" sz="2000" i="1" dirty="0"/>
              <a:t>50 g salat </a:t>
            </a:r>
          </a:p>
          <a:p>
            <a:r>
              <a:rPr lang="da-DK" sz="2000" i="1" dirty="0"/>
              <a:t>25 g fetaost 40+</a:t>
            </a:r>
          </a:p>
          <a:p>
            <a:r>
              <a:rPr lang="da-DK" sz="2000" i="1" dirty="0"/>
              <a:t>25 g sorte oliven i olie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3311371" y="3660586"/>
            <a:ext cx="25948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2805344" y="4143338"/>
            <a:ext cx="18775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F2796B58-798C-4E4F-9067-608551E9C235}"/>
              </a:ext>
            </a:extLst>
          </p:cNvPr>
          <p:cNvCxnSpPr>
            <a:cxnSpLocks/>
          </p:cNvCxnSpPr>
          <p:nvPr/>
        </p:nvCxnSpPr>
        <p:spPr>
          <a:xfrm>
            <a:off x="2556769" y="4649957"/>
            <a:ext cx="301840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3391270" y="3022847"/>
            <a:ext cx="378640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24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1">
            <a:extLst>
              <a:ext uri="{FF2B5EF4-FFF2-40B4-BE49-F238E27FC236}">
                <a16:creationId xmlns:a16="http://schemas.microsoft.com/office/drawing/2014/main" id="{824DB3F9-24E4-417D-AEE4-A81D7C42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23" y="2527971"/>
            <a:ext cx="4248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Frokostsalat med bacon og brød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788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buNone/>
            </a:pPr>
            <a:br>
              <a:rPr lang="da-DK" sz="4000" dirty="0"/>
            </a:br>
            <a:r>
              <a:rPr lang="da-DK" dirty="0"/>
              <a:t>0,4 g i brød</a:t>
            </a:r>
          </a:p>
          <a:p>
            <a:pPr marL="0" indent="0">
              <a:buNone/>
            </a:pPr>
            <a:r>
              <a:rPr lang="da-DK" dirty="0"/>
              <a:t>0 g i salat</a:t>
            </a:r>
          </a:p>
          <a:p>
            <a:pPr marL="0" indent="0">
              <a:buNone/>
            </a:pPr>
            <a:r>
              <a:rPr lang="da-DK" dirty="0"/>
              <a:t>1,1 g i bacon</a:t>
            </a:r>
          </a:p>
          <a:p>
            <a:pPr marL="0" indent="0">
              <a:buNone/>
            </a:pP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I alt 1,5 g salt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538286" y="2455810"/>
            <a:ext cx="2636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35 g groft brød</a:t>
            </a:r>
          </a:p>
          <a:p>
            <a:r>
              <a:rPr lang="da-DK" sz="2000" i="1" dirty="0"/>
              <a:t>50 g salat </a:t>
            </a:r>
          </a:p>
          <a:p>
            <a:r>
              <a:rPr lang="da-DK" sz="2000" i="1" dirty="0"/>
              <a:t>50 g rå bacon stegt på pande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3100300" y="3633953"/>
            <a:ext cx="14717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3100300" y="4169970"/>
            <a:ext cx="228844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3391270" y="3022847"/>
            <a:ext cx="34534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64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>
            <a:extLst>
              <a:ext uri="{FF2B5EF4-FFF2-40B4-BE49-F238E27FC236}">
                <a16:creationId xmlns:a16="http://schemas.microsoft.com/office/drawing/2014/main" id="{E51B829C-5A71-4972-A1FF-890E8468E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11864" r="6879" b="14038"/>
          <a:stretch/>
        </p:blipFill>
        <p:spPr bwMode="auto">
          <a:xfrm>
            <a:off x="3942425" y="2600246"/>
            <a:ext cx="3986074" cy="235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Rugbrød med spegepølse, remoulade og ristede løg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da-DK" sz="4000" dirty="0"/>
            </a:br>
            <a:r>
              <a:rPr lang="da-DK" dirty="0"/>
              <a:t>0,8 g i ristede løg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dirty="0"/>
              <a:t>0 g i salat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dirty="0"/>
              <a:t>0,49 g i spegepølse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dirty="0"/>
              <a:t>0,27 g i rugbrød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/>
              <a:t>I alt 0,9 g salt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538286" y="2455810"/>
            <a:ext cx="26366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25 g rugbrød</a:t>
            </a:r>
          </a:p>
          <a:p>
            <a:r>
              <a:rPr lang="da-DK" sz="2000" i="1" dirty="0"/>
              <a:t>2 g smør </a:t>
            </a:r>
          </a:p>
          <a:p>
            <a:r>
              <a:rPr lang="da-DK" sz="2000" i="1" dirty="0"/>
              <a:t>10 g spegepølse</a:t>
            </a:r>
          </a:p>
          <a:p>
            <a:r>
              <a:rPr lang="da-DK" sz="2000" i="1" dirty="0"/>
              <a:t>10 g remoulade</a:t>
            </a:r>
          </a:p>
          <a:p>
            <a:r>
              <a:rPr lang="da-DK" sz="2000" i="1" dirty="0"/>
              <a:t>5 g ristede løg </a:t>
            </a:r>
          </a:p>
          <a:p>
            <a:r>
              <a:rPr lang="da-DK" sz="2000" i="1" dirty="0"/>
              <a:t>Salat og karse</a:t>
            </a:r>
          </a:p>
          <a:p>
            <a:endParaRPr lang="da-DK" sz="2000" i="1" dirty="0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2913992" y="3761767"/>
            <a:ext cx="171918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3773582" y="4303135"/>
            <a:ext cx="216188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3258678" y="3218156"/>
            <a:ext cx="204186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39F8FF29-0C2E-490D-986F-282475ED5731}"/>
              </a:ext>
            </a:extLst>
          </p:cNvPr>
          <p:cNvCxnSpPr>
            <a:cxnSpLocks/>
          </p:cNvCxnSpPr>
          <p:nvPr/>
        </p:nvCxnSpPr>
        <p:spPr>
          <a:xfrm>
            <a:off x="3409025" y="4771775"/>
            <a:ext cx="339011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86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>
            <a:extLst>
              <a:ext uri="{FF2B5EF4-FFF2-40B4-BE49-F238E27FC236}">
                <a16:creationId xmlns:a16="http://schemas.microsoft.com/office/drawing/2014/main" id="{C3A5A58F-5888-474D-BC50-B3F2DABE9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t="6558" r="3280" b="6861"/>
          <a:stretch/>
        </p:blipFill>
        <p:spPr bwMode="auto">
          <a:xfrm>
            <a:off x="3865002" y="2455810"/>
            <a:ext cx="4252404" cy="272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90764D0-46B2-49D8-8080-0C905971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Rugbrød med leverpostej, agurk og sky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539F5E-9E6F-4FA4-B12E-DEC5F63EA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0" y="6147413"/>
            <a:ext cx="970594" cy="55531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F6D871A-0417-4E13-B905-CBDFA9BF7AF6}"/>
              </a:ext>
            </a:extLst>
          </p:cNvPr>
          <p:cNvSpPr txBox="1"/>
          <p:nvPr/>
        </p:nvSpPr>
        <p:spPr>
          <a:xfrm>
            <a:off x="314705" y="6147413"/>
            <a:ext cx="921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Kilde: Frida Fødevaredatabase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5F7D633-C0BA-4264-989B-BBC88441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607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Hvor kommer saltet fra? </a:t>
            </a:r>
          </a:p>
          <a:p>
            <a:pPr marL="0" indent="0">
              <a:buNone/>
            </a:pPr>
            <a:br>
              <a:rPr lang="da-DK" sz="4000" dirty="0"/>
            </a:br>
            <a:r>
              <a:rPr lang="da-DK" dirty="0"/>
              <a:t> 0,22 g i sky</a:t>
            </a:r>
          </a:p>
          <a:p>
            <a:pPr marL="0" indent="0">
              <a:buNone/>
            </a:pPr>
            <a:r>
              <a:rPr lang="da-DK" dirty="0"/>
              <a:t> 0 g i agurk</a:t>
            </a:r>
          </a:p>
          <a:p>
            <a:pPr marL="0" indent="0">
              <a:buNone/>
            </a:pPr>
            <a:r>
              <a:rPr lang="da-DK" dirty="0"/>
              <a:t> 0,18 g i leverpostej</a:t>
            </a:r>
          </a:p>
          <a:p>
            <a:pPr marL="0" indent="0">
              <a:buNone/>
            </a:pPr>
            <a:r>
              <a:rPr lang="da-DK" dirty="0"/>
              <a:t> 0,27 g i rugbrød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I alt 0,67 g salt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772D4A0-4610-48BB-9A51-A36431197CF6}"/>
              </a:ext>
            </a:extLst>
          </p:cNvPr>
          <p:cNvSpPr txBox="1"/>
          <p:nvPr/>
        </p:nvSpPr>
        <p:spPr>
          <a:xfrm>
            <a:off x="8538286" y="2455810"/>
            <a:ext cx="2636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i="1" dirty="0"/>
          </a:p>
          <a:p>
            <a:r>
              <a:rPr lang="da-DK" sz="2000" i="1" dirty="0"/>
              <a:t>Opskrift:</a:t>
            </a:r>
          </a:p>
          <a:p>
            <a:r>
              <a:rPr lang="da-DK" sz="2000" i="1" dirty="0"/>
              <a:t>25 g rugbrød</a:t>
            </a:r>
          </a:p>
          <a:p>
            <a:r>
              <a:rPr lang="da-DK" sz="2000" i="1" dirty="0"/>
              <a:t>10 g leverpostej</a:t>
            </a:r>
          </a:p>
          <a:p>
            <a:r>
              <a:rPr lang="da-DK" sz="2000" i="1" dirty="0"/>
              <a:t>15 g agurk</a:t>
            </a:r>
          </a:p>
          <a:p>
            <a:r>
              <a:rPr lang="da-DK" sz="2000" i="1" dirty="0"/>
              <a:t>10 g sky</a:t>
            </a:r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F3305558-EECB-4B74-94E8-FE33BE43C0D6}"/>
              </a:ext>
            </a:extLst>
          </p:cNvPr>
          <p:cNvCxnSpPr>
            <a:cxnSpLocks/>
          </p:cNvCxnSpPr>
          <p:nvPr/>
        </p:nvCxnSpPr>
        <p:spPr>
          <a:xfrm>
            <a:off x="3105479" y="3589565"/>
            <a:ext cx="14717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440099CE-3D38-45E3-B7A0-31983DB922E4}"/>
              </a:ext>
            </a:extLst>
          </p:cNvPr>
          <p:cNvCxnSpPr>
            <a:cxnSpLocks/>
          </p:cNvCxnSpPr>
          <p:nvPr/>
        </p:nvCxnSpPr>
        <p:spPr>
          <a:xfrm>
            <a:off x="3841329" y="4143337"/>
            <a:ext cx="160956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Lige forbindelse 15">
            <a:extLst>
              <a:ext uri="{FF2B5EF4-FFF2-40B4-BE49-F238E27FC236}">
                <a16:creationId xmlns:a16="http://schemas.microsoft.com/office/drawing/2014/main" id="{B019CF3A-4ACE-41D5-9C30-E92AD8E5C326}"/>
              </a:ext>
            </a:extLst>
          </p:cNvPr>
          <p:cNvCxnSpPr>
            <a:cxnSpLocks/>
          </p:cNvCxnSpPr>
          <p:nvPr/>
        </p:nvCxnSpPr>
        <p:spPr>
          <a:xfrm>
            <a:off x="2867487" y="3084990"/>
            <a:ext cx="199503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BCF7D646-1F9F-46C5-8D0B-7F556E4BFD5E}"/>
              </a:ext>
            </a:extLst>
          </p:cNvPr>
          <p:cNvCxnSpPr>
            <a:cxnSpLocks/>
          </p:cNvCxnSpPr>
          <p:nvPr/>
        </p:nvCxnSpPr>
        <p:spPr>
          <a:xfrm>
            <a:off x="3417903" y="4659721"/>
            <a:ext cx="217650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95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25B09B10F20C499DD786774E74B4A0" ma:contentTypeVersion="3" ma:contentTypeDescription="Opret et nyt dokument." ma:contentTypeScope="" ma:versionID="c6cafd04af08801f5d7585a3f54652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2391a9a5862706a061a5fd8fdc5658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349F2-1A6E-4079-8E3B-CC19CCA120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06FB1-47BA-467C-AA06-70F0DA07C0B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A48A02-5A59-48E7-A831-1A4EAC2A20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Widescreen</PresentationFormat>
  <Paragraphs>160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Anbefalet og faktisk saltindtag</vt:lpstr>
      <vt:lpstr>Saltindtag og sundhed</vt:lpstr>
      <vt:lpstr>Kilder til salt i kosten</vt:lpstr>
      <vt:lpstr>Brød med parmaskinke, oliven og parmesan</vt:lpstr>
      <vt:lpstr>Brød med skinke og grønt </vt:lpstr>
      <vt:lpstr>Frokostsalat med oliven, feta og brød </vt:lpstr>
      <vt:lpstr>Frokostsalat med bacon og brød</vt:lpstr>
      <vt:lpstr>Rugbrød med spegepølse, remoulade og ristede løg </vt:lpstr>
      <vt:lpstr>Rugbrød med leverpostej, agurk og sky</vt:lpstr>
      <vt:lpstr>Rugbrød med kødpølse</vt:lpstr>
      <vt:lpstr>Pølse med brød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J. A. Worck</dc:creator>
  <cp:lastModifiedBy>Linea Hejgaard Thulesen</cp:lastModifiedBy>
  <cp:revision>58</cp:revision>
  <dcterms:created xsi:type="dcterms:W3CDTF">2018-11-29T10:41:33Z</dcterms:created>
  <dcterms:modified xsi:type="dcterms:W3CDTF">2022-05-17T09:12:25Z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0x010100C525B09B10F20C499DD786774E74B4A0</vt:lpwstr>
  </property>
</Properties>
</file>