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2" r:id="rId6"/>
    <p:sldId id="271" r:id="rId7"/>
    <p:sldId id="287" r:id="rId8"/>
    <p:sldId id="257" r:id="rId9"/>
    <p:sldId id="258" r:id="rId10"/>
    <p:sldId id="259" r:id="rId11"/>
    <p:sldId id="260" r:id="rId12"/>
    <p:sldId id="288" r:id="rId13"/>
    <p:sldId id="289" r:id="rId14"/>
    <p:sldId id="284" r:id="rId15"/>
    <p:sldId id="285" r:id="rId16"/>
    <p:sldId id="277" r:id="rId17"/>
    <p:sldId id="278" r:id="rId18"/>
    <p:sldId id="279" r:id="rId19"/>
    <p:sldId id="286"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uk Maia Ingemann Holm" initials="PMIH [2]" lastIdx="6" clrIdx="6">
    <p:extLst>
      <p:ext uri="{19B8F6BF-5375-455C-9EA6-DF929625EA0E}">
        <p15:presenceInfo xmlns:p15="http://schemas.microsoft.com/office/powerpoint/2012/main" userId="S::pmih@lf.dk::4b297fe5-3ac4-4722-8e3d-f46f1df0a98e" providerId="AD"/>
      </p:ext>
    </p:extLst>
  </p:cmAuthor>
  <p:cmAuthor id="1" name="Puk Maia Ingemann Holm" initials="PMIH" lastIdx="4" clrIdx="0">
    <p:extLst>
      <p:ext uri="{19B8F6BF-5375-455C-9EA6-DF929625EA0E}">
        <p15:presenceInfo xmlns:p15="http://schemas.microsoft.com/office/powerpoint/2012/main" userId="S-1-5-21-448769487-3943699621-2193482561-29669" providerId="AD"/>
      </p:ext>
    </p:extLst>
  </p:cmAuthor>
  <p:cmAuthor id="2" name="Signe J. A. Worck" initials="SJAW" lastIdx="3" clrIdx="1">
    <p:extLst>
      <p:ext uri="{19B8F6BF-5375-455C-9EA6-DF929625EA0E}">
        <p15:presenceInfo xmlns:p15="http://schemas.microsoft.com/office/powerpoint/2012/main" userId="S-1-5-21-448769487-3943699621-2193482561-36554" providerId="AD"/>
      </p:ext>
    </p:extLst>
  </p:cmAuthor>
  <p:cmAuthor id="3" name="Katrine Langvad" initials="KL" lastIdx="8" clrIdx="2">
    <p:extLst>
      <p:ext uri="{19B8F6BF-5375-455C-9EA6-DF929625EA0E}">
        <p15:presenceInfo xmlns:p15="http://schemas.microsoft.com/office/powerpoint/2012/main" userId="S-1-5-21-448769487-3943699621-2193482561-21038" providerId="AD"/>
      </p:ext>
    </p:extLst>
  </p:cmAuthor>
  <p:cmAuthor id="4" name="Mette Buch Krarup" initials="MBK" lastIdx="11" clrIdx="3">
    <p:extLst>
      <p:ext uri="{19B8F6BF-5375-455C-9EA6-DF929625EA0E}">
        <p15:presenceInfo xmlns:p15="http://schemas.microsoft.com/office/powerpoint/2012/main" userId="S-1-5-21-448769487-3943699621-2193482561-37164" providerId="AD"/>
      </p:ext>
    </p:extLst>
  </p:cmAuthor>
  <p:cmAuthor id="5" name="Signe J. A. Worck" initials="SJAW [2]" lastIdx="2" clrIdx="4">
    <p:extLst>
      <p:ext uri="{19B8F6BF-5375-455C-9EA6-DF929625EA0E}">
        <p15:presenceInfo xmlns:p15="http://schemas.microsoft.com/office/powerpoint/2012/main" userId="S::sjaw@lf.dk::ecc6f1b5-ddb3-4dad-be76-b872c41356ec" providerId="AD"/>
      </p:ext>
    </p:extLst>
  </p:cmAuthor>
  <p:cmAuthor id="6" name="Linea Hejgaard Thulesen" initials="LHT" lastIdx="1" clrIdx="5">
    <p:extLst>
      <p:ext uri="{19B8F6BF-5375-455C-9EA6-DF929625EA0E}">
        <p15:presenceInfo xmlns:p15="http://schemas.microsoft.com/office/powerpoint/2012/main" userId="1eafef0f31c285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autoAdjust="0"/>
    <p:restoredTop sz="95182" autoAdjust="0"/>
  </p:normalViewPr>
  <p:slideViewPr>
    <p:cSldViewPr snapToGrid="0">
      <p:cViewPr varScale="1">
        <p:scale>
          <a:sx n="108" d="100"/>
          <a:sy n="108"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25317531905801882"/>
          <c:y val="1.2663877122469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BB9-4077-9819-77869E987B26}"/>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BB9-4077-9819-77869E987B26}"/>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5BB9-4077-9819-77869E987B2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5BB9-4077-9819-77869E987B26}"/>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5BB9-4077-9819-77869E987B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5671E-5858-4315-893D-1A4B5ACD7475}" type="datetimeFigureOut">
              <a:rPr lang="da-DK" smtClean="0"/>
              <a:t>17-11-2022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FD594-F713-488A-A71D-33C6A4872B3E}" type="slidenum">
              <a:rPr lang="da-DK" smtClean="0"/>
              <a:t>‹nr.›</a:t>
            </a:fld>
            <a:endParaRPr lang="da-DK"/>
          </a:p>
        </p:txBody>
      </p:sp>
    </p:spTree>
    <p:extLst>
      <p:ext uri="{BB962C8B-B14F-4D97-AF65-F5344CB8AC3E}">
        <p14:creationId xmlns:p14="http://schemas.microsoft.com/office/powerpoint/2010/main" val="19059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2013. Sammensætning af makronæringsstoffer på arket matcher de gældende De officielle Kostråd og Nordiske Næringsstofanbefalinger 2012 (NNR). Vidste du at… arkene bliver opdateret, når NNR udkommer i en opdateret udgave, forventeligt ultimo 2022, og kostrådene evt. efterfølgende er blevet revideret. </a:t>
            </a:r>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7</a:t>
            </a:fld>
            <a:endParaRPr lang="da-DK"/>
          </a:p>
        </p:txBody>
      </p:sp>
    </p:spTree>
    <p:extLst>
      <p:ext uri="{BB962C8B-B14F-4D97-AF65-F5344CB8AC3E}">
        <p14:creationId xmlns:p14="http://schemas.microsoft.com/office/powerpoint/2010/main" val="167487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10</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12</a:t>
            </a:fld>
            <a:endParaRPr lang="da-DK"/>
          </a:p>
        </p:txBody>
      </p:sp>
    </p:spTree>
    <p:extLst>
      <p:ext uri="{BB962C8B-B14F-4D97-AF65-F5344CB8AC3E}">
        <p14:creationId xmlns:p14="http://schemas.microsoft.com/office/powerpoint/2010/main" val="363522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13</a:t>
            </a:fld>
            <a:endParaRPr lang="da-DK"/>
          </a:p>
        </p:txBody>
      </p:sp>
    </p:spTree>
    <p:extLst>
      <p:ext uri="{BB962C8B-B14F-4D97-AF65-F5344CB8AC3E}">
        <p14:creationId xmlns:p14="http://schemas.microsoft.com/office/powerpoint/2010/main" val="225967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14</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252694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16</a:t>
            </a:fld>
            <a:endParaRPr lang="da-DK"/>
          </a:p>
        </p:txBody>
      </p:sp>
    </p:spTree>
    <p:extLst>
      <p:ext uri="{BB962C8B-B14F-4D97-AF65-F5344CB8AC3E}">
        <p14:creationId xmlns:p14="http://schemas.microsoft.com/office/powerpoint/2010/main" val="393546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4BF25-C50F-4E8A-AC99-B315E83DA81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A514849-7633-4AE7-B6FF-13AD5A1AD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3060A0-303D-44D9-97B7-A03C8A4EEB0D}"/>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9770399C-A155-476D-8EFB-1D70ABD1A4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5F4DE8-83FB-4DCA-9C92-AD4D22D14329}"/>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79208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C78E0-05B5-4EF0-9D74-41BA840D383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87A32CC-AF99-4ABE-AAC2-B7A54DA7D88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3851C8-1165-4F24-8738-1F43156480ED}"/>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32E32C6B-A354-4B4E-AEB1-B4D865F78D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D8F15B-C5DD-4BBA-B6C0-343659DB77B2}"/>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36134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DF7E194-CE01-4C2F-B0AA-A6AC5192E73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7930BC-8FEE-42F0-B9FA-7128B684BB2F}"/>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6F0CE0-6978-40CC-9C09-5FD2135D8053}"/>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BE87EBE4-C9C5-4A96-AB6F-39776DA574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0AE407-D637-400D-99EA-8EAF8386FB6B}"/>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26147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E0D1B-6353-4A07-89A9-01B3F691AC1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CB9BEF0-4086-4F5E-9B30-D1EFA7C9348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24A779-F338-4257-A540-79493DC3EFF2}"/>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1881E84F-A2F5-4EFA-9389-083977622B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C7D7A7-F923-4819-831C-57FF10787E41}"/>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43657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77C1D-F168-482B-BFC9-F94C5A385AD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14BFF3-4495-4037-9EFC-4EBD9803E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400B11C-5160-4125-8C7F-81EC9DE3A364}"/>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4C58B938-7E7B-4721-9953-C3A15572C3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99E3C3-B339-4055-BDD6-B6509E820900}"/>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0387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367-C041-4D44-814A-C4F07CF204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1E5547-2D5D-42BF-BC9D-55148B2AF48A}"/>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507D435-6FA5-4E7F-9A32-ABD013F9D233}"/>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9CFA12C-592D-406F-B09E-A5F12D3B2982}"/>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6" name="Pladsholder til sidefod 5">
            <a:extLst>
              <a:ext uri="{FF2B5EF4-FFF2-40B4-BE49-F238E27FC236}">
                <a16:creationId xmlns:a16="http://schemas.microsoft.com/office/drawing/2014/main" id="{69E5076F-0A44-46BA-895E-565BFB6BE4A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880E183-1C1D-4F68-AE65-4AEEA346156D}"/>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70613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E15A-C69F-4749-8023-B41B2F6D1FD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9AEA8F-CA8A-4049-A1DB-A743B692E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62760A9-A998-480B-A1BA-CA2A9EE41C67}"/>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77E4C4F-2CB3-4769-802C-8BE2ABE00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E2A70DCC-63A9-4C93-A404-108427B03CF8}"/>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FDB1DCA-F7C7-4A40-A78A-7DE94D0EEA1F}"/>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8" name="Pladsholder til sidefod 7">
            <a:extLst>
              <a:ext uri="{FF2B5EF4-FFF2-40B4-BE49-F238E27FC236}">
                <a16:creationId xmlns:a16="http://schemas.microsoft.com/office/drawing/2014/main" id="{200AA2A3-1F0C-4A8B-9DEF-879E5C22D2B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0CDB1E3-781A-42C7-9E58-4FC9C9B5A704}"/>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22653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D0DC2-327C-46F4-9AD2-353AACF51DE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3F92AA7-A599-403E-9205-EC392F0712C1}"/>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4" name="Pladsholder til sidefod 3">
            <a:extLst>
              <a:ext uri="{FF2B5EF4-FFF2-40B4-BE49-F238E27FC236}">
                <a16:creationId xmlns:a16="http://schemas.microsoft.com/office/drawing/2014/main" id="{D82DABAD-2632-42FF-9AA8-1832162DF2C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BBE81A5-9B81-4F49-8960-4D9A73459FEB}"/>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410797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394723D-0DF6-4DB5-B60B-072152401951}"/>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3" name="Pladsholder til sidefod 2">
            <a:extLst>
              <a:ext uri="{FF2B5EF4-FFF2-40B4-BE49-F238E27FC236}">
                <a16:creationId xmlns:a16="http://schemas.microsoft.com/office/drawing/2014/main" id="{5E9BE449-D73B-43F2-91D8-244974A4A2B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92D363-6529-44DB-8B46-AD24DBD47CAD}"/>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59456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77138-2FA3-4A9C-8025-C8185D5E15E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0875C50-86BB-4A46-BB18-144BDEED0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EAEBDE7-EC7D-4118-8770-843E1869F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82971BC-DA5A-4987-928D-735CEC8B554E}"/>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6" name="Pladsholder til sidefod 5">
            <a:extLst>
              <a:ext uri="{FF2B5EF4-FFF2-40B4-BE49-F238E27FC236}">
                <a16:creationId xmlns:a16="http://schemas.microsoft.com/office/drawing/2014/main" id="{C09CA9BE-7DDE-4F71-966A-6E7EF05B742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4E315E-265A-4EDC-9AB9-66196EC6FA97}"/>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12195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4A2EC-EEB7-46A9-A07E-0009DF57F87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F1FA4A5-8BE1-4920-85A1-030345EAC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F55CC38-E76B-4205-B34E-F17DF3E9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47BBFBD-D027-4817-A639-40808F7B6D0B}"/>
              </a:ext>
            </a:extLst>
          </p:cNvPr>
          <p:cNvSpPr>
            <a:spLocks noGrp="1"/>
          </p:cNvSpPr>
          <p:nvPr>
            <p:ph type="dt" sz="half" idx="10"/>
          </p:nvPr>
        </p:nvSpPr>
        <p:spPr/>
        <p:txBody>
          <a:bodyPr/>
          <a:lstStyle/>
          <a:p>
            <a:fld id="{6BF45033-721F-4478-BA4D-51127542B56C}" type="datetimeFigureOut">
              <a:rPr lang="da-DK" smtClean="0"/>
              <a:t>17-11-2022</a:t>
            </a:fld>
            <a:endParaRPr lang="da-DK"/>
          </a:p>
        </p:txBody>
      </p:sp>
      <p:sp>
        <p:nvSpPr>
          <p:cNvPr id="6" name="Pladsholder til sidefod 5">
            <a:extLst>
              <a:ext uri="{FF2B5EF4-FFF2-40B4-BE49-F238E27FC236}">
                <a16:creationId xmlns:a16="http://schemas.microsoft.com/office/drawing/2014/main" id="{FA66E9EE-8E34-448A-93D2-644B063EAA5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A54AEB6-0266-464F-A5DF-67373A3D9ED4}"/>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65193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311891E-4CBF-4E1F-985A-20D7BE62B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BC901B1-76A1-4F23-836D-CA1BF008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589A0E-9782-418B-83E6-E0E713194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45033-721F-4478-BA4D-51127542B56C}" type="datetimeFigureOut">
              <a:rPr lang="da-DK" smtClean="0"/>
              <a:t>17-11-2022</a:t>
            </a:fld>
            <a:endParaRPr lang="da-DK"/>
          </a:p>
        </p:txBody>
      </p:sp>
      <p:sp>
        <p:nvSpPr>
          <p:cNvPr id="5" name="Pladsholder til sidefod 4">
            <a:extLst>
              <a:ext uri="{FF2B5EF4-FFF2-40B4-BE49-F238E27FC236}">
                <a16:creationId xmlns:a16="http://schemas.microsoft.com/office/drawing/2014/main" id="{997C80E5-B2EB-4C5E-B014-2676FBB09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492B0CE-72A7-4CE8-AD85-691260920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56975-31D9-4EE1-AB89-F7A07414360A}" type="slidenum">
              <a:rPr lang="da-DK" smtClean="0"/>
              <a:t>‹nr.›</a:t>
            </a:fld>
            <a:endParaRPr lang="da-DK"/>
          </a:p>
        </p:txBody>
      </p:sp>
    </p:spTree>
    <p:extLst>
      <p:ext uri="{BB962C8B-B14F-4D97-AF65-F5344CB8AC3E}">
        <p14:creationId xmlns:p14="http://schemas.microsoft.com/office/powerpoint/2010/main" val="276882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altomkost.dk/fakta/naeringsindhold-i-maden/energiprocenter/" TargetMode="External"/><Relationship Id="rId5" Type="http://schemas.openxmlformats.org/officeDocument/2006/relationships/image" Target="../media/image1.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altomkost.dk/raad-og-anbefalinger/de-officielle-kostraad-godt-for-sundhed-og-klima/spis-mindre-af-det-soede-salte-og-fede/" TargetMode="External"/><Relationship Id="rId7" Type="http://schemas.openxmlformats.org/officeDocument/2006/relationships/hyperlink" Target="https://altomkost.dk/raad-og-anbefalinger/de-officielle-kostraad-godt-for-sundhed-og-kli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7.jpeg"/><Relationship Id="rId4" Type="http://schemas.openxmlformats.org/officeDocument/2006/relationships/image" Target="../media/image1.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0.png"/><Relationship Id="rId7" Type="http://schemas.openxmlformats.org/officeDocument/2006/relationships/hyperlink" Target="https://altomkost.dk/maerker/noeglehullet/privat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altomkost.dk/maerker/fuldkornslogoet/" TargetMode="External"/><Relationship Id="rId5" Type="http://schemas.openxmlformats.org/officeDocument/2006/relationships/image" Target="../media/image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ernaeringsfokus.d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voresmad.dk/"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2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altomkost.dk/raad-og-anbefalinger/de-officielle-kostraad-godt-for-sundhed-og-klim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rida.fooddata.dk/" TargetMode="External"/><Relationship Id="rId5" Type="http://schemas.openxmlformats.org/officeDocument/2006/relationships/image" Target="../media/image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rida.fooddata.dk/" TargetMode="External"/><Relationship Id="rId5" Type="http://schemas.openxmlformats.org/officeDocument/2006/relationships/image" Target="../media/image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frida.fooddata.d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rida.fooddata.dk/" TargetMode="External"/><Relationship Id="rId5" Type="http://schemas.openxmlformats.org/officeDocument/2006/relationships/image" Target="../media/image2.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rida.fooddata.dk/" TargetMode="External"/><Relationship Id="rId5" Type="http://schemas.openxmlformats.org/officeDocument/2006/relationships/image" Target="../media/image2.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8" name="Rektangel 7">
            <a:extLst>
              <a:ext uri="{FF2B5EF4-FFF2-40B4-BE49-F238E27FC236}">
                <a16:creationId xmlns:a16="http://schemas.microsoft.com/office/drawing/2014/main" id="{669554D8-F7DB-4BF3-A92C-421F57C8C848}"/>
              </a:ext>
            </a:extLst>
          </p:cNvPr>
          <p:cNvSpPr/>
          <p:nvPr/>
        </p:nvSpPr>
        <p:spPr>
          <a:xfrm>
            <a:off x="1435510" y="3429000"/>
            <a:ext cx="8845081" cy="1077218"/>
          </a:xfrm>
          <a:prstGeom prst="rect">
            <a:avLst/>
          </a:prstGeom>
        </p:spPr>
        <p:txBody>
          <a:bodyPr wrap="square">
            <a:spAutoFit/>
          </a:bodyPr>
          <a:lstStyle/>
          <a:p>
            <a:pPr algn="ctr"/>
            <a:r>
              <a:rPr lang="da-DK" sz="3200" b="1" dirty="0">
                <a:latin typeface="PressSerif-Bold"/>
              </a:rPr>
              <a:t>2 DAGSKOSTFORSLAG TIL VÆGTTAB </a:t>
            </a:r>
          </a:p>
          <a:p>
            <a:pPr algn="ctr"/>
            <a:r>
              <a:rPr lang="da-DK" sz="3200" b="1" dirty="0">
                <a:latin typeface="PressSerif-Bold"/>
              </a:rPr>
              <a:t>PÅ CA. 6000 kJ = 1430 kcal</a:t>
            </a:r>
            <a:endParaRPr lang="da-DK" sz="3200" dirty="0"/>
          </a:p>
        </p:txBody>
      </p:sp>
      <p:pic>
        <p:nvPicPr>
          <p:cNvPr id="4" name="Billede 3">
            <a:extLst>
              <a:ext uri="{FF2B5EF4-FFF2-40B4-BE49-F238E27FC236}">
                <a16:creationId xmlns:a16="http://schemas.microsoft.com/office/drawing/2014/main" id="{A755B857-0E08-4061-8A01-6C7EA272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24029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7C8953F-F376-80C1-F360-C2D4EB3116A5}"/>
              </a:ext>
            </a:extLst>
          </p:cNvPr>
          <p:cNvGraphicFramePr>
            <a:graphicFrameLocks/>
          </p:cNvGraphicFramePr>
          <p:nvPr>
            <p:extLst>
              <p:ext uri="{D42A27DB-BD31-4B8C-83A1-F6EECF244321}">
                <p14:modId xmlns:p14="http://schemas.microsoft.com/office/powerpoint/2010/main" val="3075535992"/>
              </p:ext>
            </p:extLst>
          </p:nvPr>
        </p:nvGraphicFramePr>
        <p:xfrm>
          <a:off x="0" y="2182823"/>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2" name="Billede 11">
            <a:extLst>
              <a:ext uri="{FF2B5EF4-FFF2-40B4-BE49-F238E27FC236}">
                <a16:creationId xmlns:a16="http://schemas.microsoft.com/office/drawing/2014/main" id="{6050BD34-2505-44D4-84FD-469FD8949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190191" y="6531116"/>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1215726" y="3784533"/>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2397981" y="3035949"/>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2773492" y="3923032"/>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2829163" y="2693036"/>
            <a:ext cx="1392202"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3472410" y="3544390"/>
            <a:ext cx="1139066"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476139" y="4335609"/>
            <a:ext cx="1434745"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0" name="Tekstfelt 19">
            <a:extLst>
              <a:ext uri="{FF2B5EF4-FFF2-40B4-BE49-F238E27FC236}">
                <a16:creationId xmlns:a16="http://schemas.microsoft.com/office/drawing/2014/main" id="{9C8FCA41-BEAD-614D-BC75-8FED702D601F}"/>
              </a:ext>
            </a:extLst>
          </p:cNvPr>
          <p:cNvSpPr txBox="1"/>
          <p:nvPr/>
        </p:nvSpPr>
        <p:spPr>
          <a:xfrm>
            <a:off x="865322" y="5376345"/>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pic>
        <p:nvPicPr>
          <p:cNvPr id="24" name="Billede 23">
            <a:extLst>
              <a:ext uri="{FF2B5EF4-FFF2-40B4-BE49-F238E27FC236}">
                <a16:creationId xmlns:a16="http://schemas.microsoft.com/office/drawing/2014/main" id="{C2CD9E81-EA86-6243-856A-A1920842B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0118" y="2182823"/>
            <a:ext cx="2713176" cy="3056050"/>
          </a:xfrm>
          <a:prstGeom prst="rect">
            <a:avLst/>
          </a:prstGeom>
        </p:spPr>
      </p:pic>
      <p:pic>
        <p:nvPicPr>
          <p:cNvPr id="26" name="Billede 25">
            <a:extLst>
              <a:ext uri="{FF2B5EF4-FFF2-40B4-BE49-F238E27FC236}">
                <a16:creationId xmlns:a16="http://schemas.microsoft.com/office/drawing/2014/main" id="{1D39C6F5-A939-B541-AB8C-1A23B44E5F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5367" y="2138087"/>
            <a:ext cx="3100127" cy="3056049"/>
          </a:xfrm>
          <a:prstGeom prst="rect">
            <a:avLst/>
          </a:prstGeom>
        </p:spPr>
      </p:pic>
      <p:sp>
        <p:nvSpPr>
          <p:cNvPr id="27" name="Tekstfelt 26">
            <a:extLst>
              <a:ext uri="{FF2B5EF4-FFF2-40B4-BE49-F238E27FC236}">
                <a16:creationId xmlns:a16="http://schemas.microsoft.com/office/drawing/2014/main" id="{6CD10B60-6E08-7F40-A2EB-5443EE2C9EFB}"/>
              </a:ext>
            </a:extLst>
          </p:cNvPr>
          <p:cNvSpPr txBox="1"/>
          <p:nvPr/>
        </p:nvSpPr>
        <p:spPr>
          <a:xfrm>
            <a:off x="5489089" y="3710848"/>
            <a:ext cx="1327617" cy="276999"/>
          </a:xfrm>
          <a:prstGeom prst="rect">
            <a:avLst/>
          </a:prstGeom>
          <a:noFill/>
        </p:spPr>
        <p:txBody>
          <a:bodyPr wrap="square" rtlCol="0">
            <a:spAutoFit/>
          </a:bodyPr>
          <a:lstStyle/>
          <a:p>
            <a:r>
              <a:rPr lang="da-DK" sz="1200" dirty="0"/>
              <a:t>Kulhydrat: 43 E%</a:t>
            </a:r>
          </a:p>
        </p:txBody>
      </p:sp>
      <p:sp>
        <p:nvSpPr>
          <p:cNvPr id="28" name="Rektangel 27">
            <a:extLst>
              <a:ext uri="{FF2B5EF4-FFF2-40B4-BE49-F238E27FC236}">
                <a16:creationId xmlns:a16="http://schemas.microsoft.com/office/drawing/2014/main" id="{2460A0E1-F2CB-2846-9B2E-1386435FE762}"/>
              </a:ext>
            </a:extLst>
          </p:cNvPr>
          <p:cNvSpPr/>
          <p:nvPr/>
        </p:nvSpPr>
        <p:spPr>
          <a:xfrm>
            <a:off x="6816706" y="3309251"/>
            <a:ext cx="1094210" cy="276999"/>
          </a:xfrm>
          <a:prstGeom prst="rect">
            <a:avLst/>
          </a:prstGeom>
        </p:spPr>
        <p:txBody>
          <a:bodyPr wrap="none">
            <a:spAutoFit/>
          </a:bodyPr>
          <a:lstStyle/>
          <a:p>
            <a:r>
              <a:rPr lang="en-US" sz="1200" dirty="0"/>
              <a:t>Protein: 26 E%</a:t>
            </a:r>
          </a:p>
        </p:txBody>
      </p:sp>
      <p:sp>
        <p:nvSpPr>
          <p:cNvPr id="29" name="Rektangel 28">
            <a:extLst>
              <a:ext uri="{FF2B5EF4-FFF2-40B4-BE49-F238E27FC236}">
                <a16:creationId xmlns:a16="http://schemas.microsoft.com/office/drawing/2014/main" id="{506F5E6B-88FA-D64C-AE40-1ED856A4A613}"/>
              </a:ext>
            </a:extLst>
          </p:cNvPr>
          <p:cNvSpPr/>
          <p:nvPr/>
        </p:nvSpPr>
        <p:spPr>
          <a:xfrm>
            <a:off x="6725035" y="4371646"/>
            <a:ext cx="916598" cy="276999"/>
          </a:xfrm>
          <a:prstGeom prst="rect">
            <a:avLst/>
          </a:prstGeom>
        </p:spPr>
        <p:txBody>
          <a:bodyPr wrap="none">
            <a:spAutoFit/>
          </a:bodyPr>
          <a:lstStyle/>
          <a:p>
            <a:r>
              <a:rPr lang="da-DK" sz="1200" dirty="0"/>
              <a:t>Fedt: 31 E%</a:t>
            </a:r>
          </a:p>
        </p:txBody>
      </p:sp>
      <p:sp>
        <p:nvSpPr>
          <p:cNvPr id="30" name="Tekstfelt 29">
            <a:extLst>
              <a:ext uri="{FF2B5EF4-FFF2-40B4-BE49-F238E27FC236}">
                <a16:creationId xmlns:a16="http://schemas.microsoft.com/office/drawing/2014/main" id="{2ABF57C8-E6F4-3F4E-9849-CA75AE9C6DAD}"/>
              </a:ext>
            </a:extLst>
          </p:cNvPr>
          <p:cNvSpPr txBox="1"/>
          <p:nvPr/>
        </p:nvSpPr>
        <p:spPr>
          <a:xfrm>
            <a:off x="8970477" y="3710847"/>
            <a:ext cx="1327617" cy="276999"/>
          </a:xfrm>
          <a:prstGeom prst="rect">
            <a:avLst/>
          </a:prstGeom>
          <a:noFill/>
        </p:spPr>
        <p:txBody>
          <a:bodyPr wrap="square" rtlCol="0">
            <a:spAutoFit/>
          </a:bodyPr>
          <a:lstStyle/>
          <a:p>
            <a:r>
              <a:rPr lang="da-DK" sz="1200" dirty="0"/>
              <a:t>Kulhydrat: 44 E%</a:t>
            </a:r>
          </a:p>
        </p:txBody>
      </p:sp>
      <p:sp>
        <p:nvSpPr>
          <p:cNvPr id="31" name="Rektangel 30">
            <a:extLst>
              <a:ext uri="{FF2B5EF4-FFF2-40B4-BE49-F238E27FC236}">
                <a16:creationId xmlns:a16="http://schemas.microsoft.com/office/drawing/2014/main" id="{8289A49A-3B7B-3141-B086-D2EB4F37DD93}"/>
              </a:ext>
            </a:extLst>
          </p:cNvPr>
          <p:cNvSpPr/>
          <p:nvPr/>
        </p:nvSpPr>
        <p:spPr>
          <a:xfrm>
            <a:off x="10296588" y="3303696"/>
            <a:ext cx="1094210" cy="276999"/>
          </a:xfrm>
          <a:prstGeom prst="rect">
            <a:avLst/>
          </a:prstGeom>
        </p:spPr>
        <p:txBody>
          <a:bodyPr wrap="none">
            <a:spAutoFit/>
          </a:bodyPr>
          <a:lstStyle/>
          <a:p>
            <a:r>
              <a:rPr lang="en-US" sz="1200" dirty="0"/>
              <a:t>Protein: 24 E%</a:t>
            </a:r>
          </a:p>
        </p:txBody>
      </p:sp>
      <p:sp>
        <p:nvSpPr>
          <p:cNvPr id="32" name="Rektangel 31">
            <a:extLst>
              <a:ext uri="{FF2B5EF4-FFF2-40B4-BE49-F238E27FC236}">
                <a16:creationId xmlns:a16="http://schemas.microsoft.com/office/drawing/2014/main" id="{36EA29E9-FFD5-E644-A39E-CEB365BCCE00}"/>
              </a:ext>
            </a:extLst>
          </p:cNvPr>
          <p:cNvSpPr/>
          <p:nvPr/>
        </p:nvSpPr>
        <p:spPr>
          <a:xfrm>
            <a:off x="10296588" y="4295311"/>
            <a:ext cx="916598" cy="276999"/>
          </a:xfrm>
          <a:prstGeom prst="rect">
            <a:avLst/>
          </a:prstGeom>
        </p:spPr>
        <p:txBody>
          <a:bodyPr wrap="none">
            <a:spAutoFit/>
          </a:bodyPr>
          <a:lstStyle/>
          <a:p>
            <a:r>
              <a:rPr lang="da-DK" sz="1200" dirty="0"/>
              <a:t>Fedt: 32 E%</a:t>
            </a:r>
          </a:p>
        </p:txBody>
      </p:sp>
      <p:sp>
        <p:nvSpPr>
          <p:cNvPr id="4" name="Tekstfelt 3">
            <a:extLst>
              <a:ext uri="{FF2B5EF4-FFF2-40B4-BE49-F238E27FC236}">
                <a16:creationId xmlns:a16="http://schemas.microsoft.com/office/drawing/2014/main" id="{8B3FCC2D-B90C-9498-BC0C-A771BB898B3C}"/>
              </a:ext>
            </a:extLst>
          </p:cNvPr>
          <p:cNvSpPr txBox="1"/>
          <p:nvPr/>
        </p:nvSpPr>
        <p:spPr>
          <a:xfrm>
            <a:off x="2773492" y="4691762"/>
            <a:ext cx="1199506" cy="461665"/>
          </a:xfrm>
          <a:prstGeom prst="rect">
            <a:avLst/>
          </a:prstGeom>
          <a:noFill/>
        </p:spPr>
        <p:txBody>
          <a:bodyPr wrap="square" rtlCol="0">
            <a:spAutoFit/>
          </a:bodyPr>
          <a:lstStyle/>
          <a:p>
            <a:r>
              <a:rPr lang="da-DK" sz="1200" dirty="0"/>
              <a:t>Heraf mættet fedt: max 10 E%</a:t>
            </a:r>
          </a:p>
        </p:txBody>
      </p:sp>
    </p:spTree>
    <p:extLst>
      <p:ext uri="{BB962C8B-B14F-4D97-AF65-F5344CB8AC3E}">
        <p14:creationId xmlns:p14="http://schemas.microsoft.com/office/powerpoint/2010/main" val="47056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C2A4C48-3EEF-4621-869E-CCC854D1C4A7}"/>
              </a:ext>
            </a:extLst>
          </p:cNvPr>
          <p:cNvSpPr txBox="1"/>
          <p:nvPr/>
        </p:nvSpPr>
        <p:spPr>
          <a:xfrm>
            <a:off x="928734" y="1687354"/>
            <a:ext cx="10571147" cy="3662541"/>
          </a:xfrm>
          <a:prstGeom prst="rect">
            <a:avLst/>
          </a:prstGeom>
          <a:noFill/>
        </p:spPr>
        <p:txBody>
          <a:bodyPr wrap="square" rtlCol="0">
            <a:spAutoFit/>
          </a:bodyPr>
          <a:lstStyle/>
          <a:p>
            <a:r>
              <a:rPr lang="da-DK" sz="3200" dirty="0">
                <a:latin typeface="+mj-lt"/>
              </a:rPr>
              <a:t>Tips</a:t>
            </a:r>
            <a:r>
              <a:rPr lang="da-DK" sz="2800" b="1" dirty="0"/>
              <a:t> </a:t>
            </a:r>
          </a:p>
          <a:p>
            <a:endParaRPr lang="da-DK" sz="2000" dirty="0"/>
          </a:p>
          <a:p>
            <a:pPr marL="342900" indent="-342900">
              <a:buFont typeface="Arial" panose="020B0604020202020204" pitchFamily="34" charset="0"/>
              <a:buChar char="•"/>
            </a:pPr>
            <a:r>
              <a:rPr lang="da-DK" dirty="0"/>
              <a:t>Vælg kød med højst 10 g fedt per 100 gram og fjern skindet fra fjerkræ og fedtkanter, inden du spiser det </a:t>
            </a:r>
          </a:p>
          <a:p>
            <a:pPr marL="342900" indent="-342900">
              <a:buFont typeface="Arial" panose="020B0604020202020204" pitchFamily="34" charset="0"/>
              <a:buChar char="•"/>
            </a:pPr>
            <a:r>
              <a:rPr lang="da-DK" dirty="0"/>
              <a:t>Grøntsager indeholder få kalorier. De grove grøntsager som kål og rodfrugter indeholder mange kostfibre, der er med til at mætte. Spis derfor flere grøntsager og vælg efter lyst -  gerne lokale grøntsager i sæson</a:t>
            </a:r>
          </a:p>
          <a:p>
            <a:pPr marL="285750" indent="-285750">
              <a:buFontTx/>
              <a:buChar char="-"/>
            </a:pPr>
            <a:endParaRPr lang="da-DK" dirty="0"/>
          </a:p>
          <a:p>
            <a:r>
              <a:rPr lang="da-DK" b="1" dirty="0"/>
              <a:t>Tilpas måltiderne </a:t>
            </a:r>
            <a:r>
              <a:rPr lang="da-DK" dirty="0"/>
              <a:t>efter behov – både indhold og tidspunkt</a:t>
            </a:r>
          </a:p>
          <a:p>
            <a:pPr marL="800100" lvl="1" indent="-342900">
              <a:buFont typeface="Arial" panose="020B0604020202020204" pitchFamily="34" charset="0"/>
              <a:buChar char="•"/>
            </a:pPr>
            <a:r>
              <a:rPr lang="da-DK" dirty="0"/>
              <a:t>Er man ikke sulten til et mellemmåltid, så spring det over og gem det til senere – fx efter aftensmad</a:t>
            </a:r>
          </a:p>
          <a:p>
            <a:pPr marL="800100" lvl="1" indent="-342900">
              <a:buFont typeface="Arial" panose="020B0604020202020204" pitchFamily="34" charset="0"/>
              <a:buChar char="•"/>
            </a:pPr>
            <a:r>
              <a:rPr lang="da-DK" dirty="0"/>
              <a:t>Proteiner i måltidet bidrager til øget mæthedsfornemmelse</a:t>
            </a:r>
          </a:p>
          <a:p>
            <a:pPr marL="800100" lvl="1" indent="-342900">
              <a:buFont typeface="Arial" panose="020B0604020202020204" pitchFamily="34" charset="0"/>
              <a:buChar char="•"/>
            </a:pPr>
            <a:r>
              <a:rPr lang="da-DK" dirty="0"/>
              <a:t>Kostfibre fra fuldkornsprodukter og grøntsager er godt for fordøjelsen og beskytter tarmen</a:t>
            </a:r>
          </a:p>
          <a:p>
            <a:pPr lvl="1"/>
            <a:endParaRPr lang="da-DK" dirty="0"/>
          </a:p>
          <a:p>
            <a:pPr lvl="1"/>
            <a:endParaRPr lang="da-DK" b="1" dirty="0">
              <a:solidFill>
                <a:srgbClr val="FF0000"/>
              </a:solidFill>
            </a:endParaRPr>
          </a:p>
        </p:txBody>
      </p:sp>
      <p:pic>
        <p:nvPicPr>
          <p:cNvPr id="4" name="Billede 3">
            <a:extLst>
              <a:ext uri="{FF2B5EF4-FFF2-40B4-BE49-F238E27FC236}">
                <a16:creationId xmlns:a16="http://schemas.microsoft.com/office/drawing/2014/main" id="{D07CB5CC-B365-48B5-8EA3-D2083E693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Tree>
    <p:extLst>
      <p:ext uri="{BB962C8B-B14F-4D97-AF65-F5344CB8AC3E}">
        <p14:creationId xmlns:p14="http://schemas.microsoft.com/office/powerpoint/2010/main" val="29201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0CC39D-BC76-4091-B5B2-BDC47C78A2EE}"/>
              </a:ext>
            </a:extLst>
          </p:cNvPr>
          <p:cNvSpPr>
            <a:spLocks noGrp="1"/>
          </p:cNvSpPr>
          <p:nvPr>
            <p:ph idx="1"/>
          </p:nvPr>
        </p:nvSpPr>
        <p:spPr>
          <a:xfrm>
            <a:off x="838200" y="1825625"/>
            <a:ext cx="10515600" cy="4351338"/>
          </a:xfrm>
        </p:spPr>
        <p:txBody>
          <a:bodyPr>
            <a:normAutofit/>
          </a:bodyPr>
          <a:lstStyle/>
          <a:p>
            <a:pPr marL="0" indent="0">
              <a:buNone/>
            </a:pPr>
            <a:r>
              <a:rPr lang="da-DK" sz="3200" dirty="0">
                <a:latin typeface="+mj-lt"/>
              </a:rPr>
              <a:t>Drikkevarer</a:t>
            </a:r>
            <a:r>
              <a:rPr lang="da-DK" dirty="0"/>
              <a:t>  </a:t>
            </a:r>
          </a:p>
          <a:p>
            <a:pPr marL="0" indent="0">
              <a:buNone/>
            </a:pPr>
            <a:endParaRPr lang="da-DK" sz="2200" dirty="0"/>
          </a:p>
          <a:p>
            <a:pPr lvl="0">
              <a:lnSpc>
                <a:spcPct val="100000"/>
              </a:lnSpc>
            </a:pPr>
            <a:r>
              <a:rPr lang="da-DK" sz="2000" dirty="0"/>
              <a:t>Sluk tørsten i vand. Drik 1 – 1 ½ liter dagligt</a:t>
            </a:r>
          </a:p>
          <a:p>
            <a:pPr lvl="0">
              <a:lnSpc>
                <a:spcPct val="100000"/>
              </a:lnSpc>
            </a:pPr>
            <a:r>
              <a:rPr lang="da-DK" sz="2000" dirty="0"/>
              <a:t>Ca. 250 ml mælk eller mælkeprodukt dagligt er passende i en sund og varieret kost</a:t>
            </a:r>
          </a:p>
          <a:p>
            <a:pPr lvl="0">
              <a:lnSpc>
                <a:spcPct val="100000"/>
              </a:lnSpc>
            </a:pPr>
            <a:r>
              <a:rPr lang="da-DK" sz="2000" dirty="0"/>
              <a:t>Ris-, soja-, havre- og mandeldrik kan ikke erstatte komælk, da de har et lavere naturligt indhold af vitaminer og mineraler</a:t>
            </a:r>
          </a:p>
          <a:p>
            <a:pPr lvl="0">
              <a:lnSpc>
                <a:spcPct val="100000"/>
              </a:lnSpc>
            </a:pPr>
            <a:r>
              <a:rPr lang="da-DK" sz="2000" dirty="0"/>
              <a:t>Drik kun </a:t>
            </a:r>
            <a:r>
              <a:rPr lang="da-DK" sz="2000" dirty="0" err="1"/>
              <a:t>sukkersødet</a:t>
            </a:r>
            <a:r>
              <a:rPr lang="da-DK" sz="2000" dirty="0"/>
              <a:t> sodavand, saftevand, øl og vin engang imellem. Disse drikkevarer bidrager med energi (kJ/kcal), giver begrænset mæthedsfornemmelse og har et lille indhold af vitaminer og mineraler </a:t>
            </a:r>
            <a:r>
              <a:rPr lang="da-DK" sz="1600" dirty="0"/>
              <a:t>(</a:t>
            </a:r>
            <a:r>
              <a:rPr lang="da-DK" sz="1600" dirty="0">
                <a:hlinkClick r:id="rId3"/>
              </a:rPr>
              <a:t>Spis mindre af det søde, salte og fede - Alt om kost</a:t>
            </a:r>
            <a:r>
              <a:rPr lang="da-DK" sz="1600" dirty="0"/>
              <a:t>)</a:t>
            </a:r>
          </a:p>
          <a:p>
            <a:r>
              <a:rPr lang="da-DK" sz="2000" dirty="0"/>
              <a:t>1 glas juice (100 ml) kan tælle med som 1 af de ‘6 om dagen’. En større mængde juice tæller som sodavand og saft i kalorieregnskabet</a:t>
            </a:r>
          </a:p>
          <a:p>
            <a:pPr lvl="0"/>
            <a:endParaRPr lang="da-DK" sz="2200" dirty="0"/>
          </a:p>
          <a:p>
            <a:pPr marL="0" indent="0">
              <a:buNone/>
            </a:pPr>
            <a:endParaRPr lang="da-DK" dirty="0"/>
          </a:p>
        </p:txBody>
      </p:sp>
      <p:pic>
        <p:nvPicPr>
          <p:cNvPr id="4" name="Billede 3">
            <a:extLst>
              <a:ext uri="{FF2B5EF4-FFF2-40B4-BE49-F238E27FC236}">
                <a16:creationId xmlns:a16="http://schemas.microsoft.com/office/drawing/2014/main" id="{1865FAA5-1778-4790-AEE0-21076C7FD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1030" name="Picture 6" descr="Billedresultat for drik vand">
            <a:extLst>
              <a:ext uri="{FF2B5EF4-FFF2-40B4-BE49-F238E27FC236}">
                <a16:creationId xmlns:a16="http://schemas.microsoft.com/office/drawing/2014/main" id="{3938E981-3E72-4019-9B9A-DA2F5FCDC6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44" r="21871"/>
          <a:stretch/>
        </p:blipFill>
        <p:spPr bwMode="auto">
          <a:xfrm>
            <a:off x="9250340" y="1809013"/>
            <a:ext cx="1051248" cy="126437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BF5DE037-3282-40AF-B4EF-54BA4E4B6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2" name="Tekstfelt 1">
            <a:extLst>
              <a:ext uri="{FF2B5EF4-FFF2-40B4-BE49-F238E27FC236}">
                <a16:creationId xmlns:a16="http://schemas.microsoft.com/office/drawing/2014/main" id="{54F1C3FB-AAAC-2940-BDD8-9F8DD1792332}"/>
              </a:ext>
            </a:extLst>
          </p:cNvPr>
          <p:cNvSpPr txBox="1"/>
          <p:nvPr/>
        </p:nvSpPr>
        <p:spPr>
          <a:xfrm>
            <a:off x="33742" y="6497947"/>
            <a:ext cx="5863590"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https://altomkost.dk/raad-og-anbefalinger/de-officielle-kostraad-godt-for-sundhed-og-klima/</a:t>
            </a:r>
            <a:endParaRPr lang="en-US" sz="1100" dirty="0"/>
          </a:p>
        </p:txBody>
      </p:sp>
      <p:pic>
        <p:nvPicPr>
          <p:cNvPr id="7" name="Billede 6" descr="Et billede, der indeholder kop, drik, bord, glas&#10;&#10;Automatisk genereret beskrivelse">
            <a:extLst>
              <a:ext uri="{FF2B5EF4-FFF2-40B4-BE49-F238E27FC236}">
                <a16:creationId xmlns:a16="http://schemas.microsoft.com/office/drawing/2014/main" id="{DCDF6365-555F-44EC-8D34-524CEC8C64F2}"/>
              </a:ext>
            </a:extLst>
          </p:cNvPr>
          <p:cNvPicPr>
            <a:picLocks noChangeAspect="1"/>
          </p:cNvPicPr>
          <p:nvPr/>
        </p:nvPicPr>
        <p:blipFill rotWithShape="1">
          <a:blip r:embed="rId8">
            <a:extLst>
              <a:ext uri="{28A0092B-C50C-407E-A947-70E740481C1C}">
                <a14:useLocalDpi xmlns:a14="http://schemas.microsoft.com/office/drawing/2010/main" val="0"/>
              </a:ext>
            </a:extLst>
          </a:blip>
          <a:srcRect l="12606" t="29605" r="10436" b="13815"/>
          <a:stretch/>
        </p:blipFill>
        <p:spPr>
          <a:xfrm>
            <a:off x="8657772" y="5933033"/>
            <a:ext cx="1517952" cy="836821"/>
          </a:xfrm>
          <a:prstGeom prst="rect">
            <a:avLst/>
          </a:prstGeom>
        </p:spPr>
      </p:pic>
      <p:pic>
        <p:nvPicPr>
          <p:cNvPr id="24" name="Billede 23" descr="Et billede, der indeholder drikkevarer&#10;&#10;Automatisk genereret beskrivelse">
            <a:extLst>
              <a:ext uri="{FF2B5EF4-FFF2-40B4-BE49-F238E27FC236}">
                <a16:creationId xmlns:a16="http://schemas.microsoft.com/office/drawing/2014/main" id="{8C738ADD-B994-469B-88FB-2D9B9ABD829F}"/>
              </a:ext>
            </a:extLst>
          </p:cNvPr>
          <p:cNvPicPr>
            <a:picLocks noChangeAspect="1"/>
          </p:cNvPicPr>
          <p:nvPr/>
        </p:nvPicPr>
        <p:blipFill rotWithShape="1">
          <a:blip r:embed="rId9">
            <a:extLst>
              <a:ext uri="{28A0092B-C50C-407E-A947-70E740481C1C}">
                <a14:useLocalDpi xmlns:a14="http://schemas.microsoft.com/office/drawing/2010/main" val="0"/>
              </a:ext>
            </a:extLst>
          </a:blip>
          <a:srcRect l="35630" t="20555" r="38809" b="17370"/>
          <a:stretch/>
        </p:blipFill>
        <p:spPr>
          <a:xfrm>
            <a:off x="10732440" y="1651144"/>
            <a:ext cx="867825" cy="1580112"/>
          </a:xfrm>
          <a:prstGeom prst="rect">
            <a:avLst/>
          </a:prstGeom>
        </p:spPr>
      </p:pic>
    </p:spTree>
    <p:extLst>
      <p:ext uri="{BB962C8B-B14F-4D97-AF65-F5344CB8AC3E}">
        <p14:creationId xmlns:p14="http://schemas.microsoft.com/office/powerpoint/2010/main" val="362441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a:bodyPr>
          <a:lstStyle/>
          <a:p>
            <a:pPr marL="0" indent="0" algn="ctr">
              <a:buNone/>
            </a:pPr>
            <a:r>
              <a:rPr lang="da-DK" sz="3200"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a:t>
            </a:r>
          </a:p>
          <a:p>
            <a:pPr>
              <a:lnSpc>
                <a:spcPct val="150000"/>
              </a:lnSpc>
            </a:pPr>
            <a:r>
              <a:rPr lang="da-DK" sz="2000" dirty="0"/>
              <a:t>Høj fysisk aktivitetsniveau mindst to gange om ugen af en varighed på 20-30 minutter, fremmer og vedligeholder kondition, muskelstyrke, bevægelighed og knoglesundhed. Ved høj fysisk aktivitet bliver du forpustet, og har svært ved at føre en samtale</a:t>
            </a:r>
          </a:p>
        </p:txBody>
      </p:sp>
      <p:pic>
        <p:nvPicPr>
          <p:cNvPr id="5" name="Billede 4">
            <a:extLst>
              <a:ext uri="{FF2B5EF4-FFF2-40B4-BE49-F238E27FC236}">
                <a16:creationId xmlns:a16="http://schemas.microsoft.com/office/drawing/2014/main" id="{3CBE6305-370F-4743-B013-DED873B31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6" name="Billede 5">
            <a:extLst>
              <a:ext uri="{FF2B5EF4-FFF2-40B4-BE49-F238E27FC236}">
                <a16:creationId xmlns:a16="http://schemas.microsoft.com/office/drawing/2014/main" id="{BF439CEC-A5C0-422A-9168-2D024F2F0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280626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 </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brød, knækbrød og pasta med fuldkornslogoet. Børn i alderen 4-10 år anbefales 40-60 gram fuldkorn om dagen, da de ikke spiser så meget mad, mens den øvrige, raske befolkning anbefales at spise 75 gram fuldkorn om dagen. </a:t>
            </a:r>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921"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03274" y="1641181"/>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4" name="Billede 13">
            <a:extLst>
              <a:ext uri="{FF2B5EF4-FFF2-40B4-BE49-F238E27FC236}">
                <a16:creationId xmlns:a16="http://schemas.microsoft.com/office/drawing/2014/main" id="{DEB67821-3395-438F-8F9B-E83DF2BD5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411027"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https://altomkost.dk/maerker/noeglehullet/private/</a:t>
            </a:r>
            <a:r>
              <a:rPr lang="en-US" sz="1100" dirty="0"/>
              <a:t>  </a:t>
            </a:r>
          </a:p>
        </p:txBody>
      </p:sp>
      <p:pic>
        <p:nvPicPr>
          <p:cNvPr id="10" name="Billede 9">
            <a:extLst>
              <a:ext uri="{FF2B5EF4-FFF2-40B4-BE49-F238E27FC236}">
                <a16:creationId xmlns:a16="http://schemas.microsoft.com/office/drawing/2014/main" id="{76B094AA-23FF-48CB-9483-9B8315BAF9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7034" y="3672409"/>
            <a:ext cx="2682747" cy="2682747"/>
          </a:xfrm>
          <a:prstGeom prst="rect">
            <a:avLst/>
          </a:prstGeom>
        </p:spPr>
      </p:pic>
    </p:spTree>
    <p:extLst>
      <p:ext uri="{BB962C8B-B14F-4D97-AF65-F5344CB8AC3E}">
        <p14:creationId xmlns:p14="http://schemas.microsoft.com/office/powerpoint/2010/main" val="285301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634490" y="2122570"/>
            <a:ext cx="8572831" cy="1062990"/>
          </a:xfrm>
        </p:spPr>
        <p:txBody>
          <a:bodyPr>
            <a:noAutofit/>
          </a:bodyPr>
          <a:lstStyle/>
          <a:p>
            <a:r>
              <a:rPr lang="da-DK" sz="4000" dirty="0"/>
              <a:t>Vidste du at… vægttab og -vedligehold </a:t>
            </a:r>
            <a:br>
              <a:rPr lang="da-DK" sz="4000" dirty="0"/>
            </a:br>
            <a:r>
              <a:rPr lang="da-DK" sz="4000" dirty="0"/>
              <a:t>kan bestilles eller downloades </a:t>
            </a:r>
            <a:r>
              <a:rPr lang="da-DK" sz="4000" u="sng" dirty="0"/>
              <a:t>gratis</a:t>
            </a:r>
            <a:r>
              <a:rPr lang="da-DK" sz="4000" dirty="0"/>
              <a:t> her:</a:t>
            </a:r>
            <a:endParaRPr lang="da-DK" sz="4000" b="1" dirty="0"/>
          </a:p>
        </p:txBody>
      </p:sp>
      <p:pic>
        <p:nvPicPr>
          <p:cNvPr id="5" name="Billede 4">
            <a:extLst>
              <a:ext uri="{FF2B5EF4-FFF2-40B4-BE49-F238E27FC236}">
                <a16:creationId xmlns:a16="http://schemas.microsoft.com/office/drawing/2014/main" id="{621D1646-095D-4C6A-9C65-7022DCC91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1544"/>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8" name="Billede 7">
            <a:extLst>
              <a:ext uri="{FF2B5EF4-FFF2-40B4-BE49-F238E27FC236}">
                <a16:creationId xmlns:a16="http://schemas.microsoft.com/office/drawing/2014/main" id="{17402758-A6B7-40F0-943A-405D657A8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pic>
        <p:nvPicPr>
          <p:cNvPr id="2050" name="Picture 2" descr="Vidste du at... vægttab, 6000kJ">
            <a:extLst>
              <a:ext uri="{FF2B5EF4-FFF2-40B4-BE49-F238E27FC236}">
                <a16:creationId xmlns:a16="http://schemas.microsoft.com/office/drawing/2014/main" id="{0EFA5EF5-DFE7-BB42-9488-AD4086876C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792" t="4821" r="32458" b="5715"/>
          <a:stretch/>
        </p:blipFill>
        <p:spPr bwMode="auto">
          <a:xfrm>
            <a:off x="2457451" y="3326938"/>
            <a:ext cx="2271712" cy="317722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33C5760A-53BB-214C-A8AC-86611551CD56}"/>
              </a:ext>
            </a:extLst>
          </p:cNvPr>
          <p:cNvSpPr txBox="1"/>
          <p:nvPr/>
        </p:nvSpPr>
        <p:spPr>
          <a:xfrm>
            <a:off x="5269230" y="4446270"/>
            <a:ext cx="5932170" cy="584775"/>
          </a:xfrm>
          <a:prstGeom prst="rect">
            <a:avLst/>
          </a:prstGeom>
          <a:noFill/>
        </p:spPr>
        <p:txBody>
          <a:bodyPr wrap="square" rtlCol="0">
            <a:spAutoFit/>
          </a:bodyPr>
          <a:lstStyle/>
          <a:p>
            <a:r>
              <a:rPr lang="en-US" sz="3200" dirty="0">
                <a:hlinkClick r:id="rId7"/>
              </a:rPr>
              <a:t>https://ernaeringsfokus.dk/</a:t>
            </a:r>
            <a:endParaRPr lang="en-US" sz="3200" dirty="0"/>
          </a:p>
        </p:txBody>
      </p:sp>
    </p:spTree>
    <p:extLst>
      <p:ext uri="{BB962C8B-B14F-4D97-AF65-F5344CB8AC3E}">
        <p14:creationId xmlns:p14="http://schemas.microsoft.com/office/powerpoint/2010/main" val="347236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5" name="Billede 4">
            <a:extLst>
              <a:ext uri="{FF2B5EF4-FFF2-40B4-BE49-F238E27FC236}">
                <a16:creationId xmlns:a16="http://schemas.microsoft.com/office/drawing/2014/main" id="{621D1646-095D-4C6A-9C65-7022DCC91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81544"/>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8" name="Billede 7">
            <a:extLst>
              <a:ext uri="{FF2B5EF4-FFF2-40B4-BE49-F238E27FC236}">
                <a16:creationId xmlns:a16="http://schemas.microsoft.com/office/drawing/2014/main" id="{17402758-A6B7-40F0-943A-405D657A8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Tree>
    <p:extLst>
      <p:ext uri="{BB962C8B-B14F-4D97-AF65-F5344CB8AC3E}">
        <p14:creationId xmlns:p14="http://schemas.microsoft.com/office/powerpoint/2010/main" val="7450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0C2A4C48-3EEF-4621-869E-CCC854D1C4A7}"/>
              </a:ext>
            </a:extLst>
          </p:cNvPr>
          <p:cNvSpPr txBox="1"/>
          <p:nvPr/>
        </p:nvSpPr>
        <p:spPr>
          <a:xfrm>
            <a:off x="427289" y="1811708"/>
            <a:ext cx="10571147" cy="6093976"/>
          </a:xfrm>
          <a:prstGeom prst="rect">
            <a:avLst/>
          </a:prstGeom>
          <a:noFill/>
        </p:spPr>
        <p:txBody>
          <a:bodyPr wrap="square" rtlCol="0">
            <a:spAutoFit/>
          </a:bodyPr>
          <a:lstStyle/>
          <a:p>
            <a:r>
              <a:rPr lang="da-DK" sz="3200" dirty="0"/>
              <a:t>Vægttab eller -vedligeholdelse?</a:t>
            </a:r>
          </a:p>
          <a:p>
            <a:endParaRPr lang="da-DK" dirty="0"/>
          </a:p>
          <a:p>
            <a:endParaRPr lang="da-DK" sz="200" dirty="0"/>
          </a:p>
          <a:p>
            <a:r>
              <a:rPr lang="da-DK" dirty="0"/>
              <a:t>Hvis man ellers er sund og rask og vil </a:t>
            </a:r>
            <a:r>
              <a:rPr lang="da-DK" b="1" dirty="0"/>
              <a:t>tabe sig</a:t>
            </a:r>
            <a:r>
              <a:rPr lang="da-DK" dirty="0"/>
              <a:t>, skal det </a:t>
            </a:r>
            <a:r>
              <a:rPr lang="da-DK" b="1" dirty="0"/>
              <a:t>samlede indhold af kilojoule/kalorier </a:t>
            </a:r>
            <a:r>
              <a:rPr lang="da-DK" dirty="0"/>
              <a:t>i maden </a:t>
            </a:r>
            <a:r>
              <a:rPr lang="da-DK" b="1" dirty="0"/>
              <a:t>være mindre </a:t>
            </a:r>
            <a:r>
              <a:rPr lang="da-DK" dirty="0"/>
              <a:t>end energibehovet.</a:t>
            </a:r>
          </a:p>
          <a:p>
            <a:endParaRPr lang="da-DK" dirty="0"/>
          </a:p>
          <a:p>
            <a:r>
              <a:rPr lang="da-DK" dirty="0"/>
              <a:t>Energibehovet er </a:t>
            </a:r>
            <a:r>
              <a:rPr lang="da-DK" b="1" dirty="0"/>
              <a:t>forskelligt fra person til person,</a:t>
            </a:r>
            <a:r>
              <a:rPr lang="da-DK" dirty="0"/>
              <a:t> da det afhænger af </a:t>
            </a:r>
            <a:r>
              <a:rPr lang="da-DK" b="1" dirty="0"/>
              <a:t>alder</a:t>
            </a:r>
            <a:r>
              <a:rPr lang="da-DK" dirty="0"/>
              <a:t> og </a:t>
            </a:r>
            <a:r>
              <a:rPr lang="da-DK" b="1" dirty="0"/>
              <a:t>kroppens størrelse</a:t>
            </a:r>
            <a:r>
              <a:rPr lang="da-DK" dirty="0"/>
              <a:t>. Derfor har mænd ofte et større energibehov end kvinder. Derudover </a:t>
            </a:r>
            <a:r>
              <a:rPr lang="da-DK" b="1" dirty="0"/>
              <a:t>øges energibehovet </a:t>
            </a:r>
            <a:r>
              <a:rPr lang="da-DK" dirty="0"/>
              <a:t>også i takt med </a:t>
            </a:r>
            <a:r>
              <a:rPr lang="da-DK" b="1" dirty="0"/>
              <a:t>øget aktivitetsniveau. </a:t>
            </a:r>
          </a:p>
          <a:p>
            <a:endParaRPr lang="da-DK" dirty="0"/>
          </a:p>
          <a:p>
            <a:r>
              <a:rPr lang="da-DK" dirty="0"/>
              <a:t>De fleste </a:t>
            </a:r>
            <a:r>
              <a:rPr lang="da-DK" b="1" dirty="0"/>
              <a:t>voksne mennesker </a:t>
            </a:r>
            <a:r>
              <a:rPr lang="da-DK" dirty="0"/>
              <a:t>vil tabe sig i vægt, hvis de spiser</a:t>
            </a:r>
            <a:r>
              <a:rPr lang="da-DK" b="1" dirty="0"/>
              <a:t> 6000 kJ pr. dag.</a:t>
            </a:r>
            <a:r>
              <a:rPr lang="da-DK" dirty="0"/>
              <a:t> Vægttabets </a:t>
            </a:r>
            <a:r>
              <a:rPr lang="da-DK" b="1" dirty="0"/>
              <a:t>hastighed</a:t>
            </a:r>
            <a:r>
              <a:rPr lang="da-DK" dirty="0"/>
              <a:t> afhænger af hvor </a:t>
            </a:r>
            <a:r>
              <a:rPr lang="da-DK" b="1" dirty="0"/>
              <a:t>negativ</a:t>
            </a:r>
            <a:r>
              <a:rPr lang="da-DK" dirty="0"/>
              <a:t> energibalancen er. Jo mere negativ energibalance kroppen er i, desto </a:t>
            </a:r>
            <a:r>
              <a:rPr lang="da-DK" b="1" dirty="0"/>
              <a:t>hurtigere</a:t>
            </a:r>
            <a:r>
              <a:rPr lang="da-DK" dirty="0"/>
              <a:t> vil man </a:t>
            </a:r>
            <a:r>
              <a:rPr lang="da-DK" b="1" dirty="0"/>
              <a:t>tabe sig</a:t>
            </a:r>
            <a:r>
              <a:rPr lang="da-DK" dirty="0"/>
              <a:t>.</a:t>
            </a:r>
          </a:p>
          <a:p>
            <a:endParaRPr lang="da-DK" dirty="0"/>
          </a:p>
          <a:p>
            <a:r>
              <a:rPr lang="da-DK" dirty="0"/>
              <a:t>For at reducere vægttabsrelateret muskeltab er det </a:t>
            </a:r>
            <a:r>
              <a:rPr lang="da-DK" b="1" dirty="0"/>
              <a:t>vigtigt at få protein nok </a:t>
            </a:r>
            <a:r>
              <a:rPr lang="da-DK" dirty="0"/>
              <a:t>og af god kvalitet = essentielle aminosyrer.</a:t>
            </a:r>
          </a:p>
          <a:p>
            <a:endParaRPr lang="da-DK" dirty="0"/>
          </a:p>
          <a:p>
            <a:r>
              <a:rPr lang="da-DK" sz="1200" dirty="0"/>
              <a:t>*En kvinde på 65 kg der har et moderat fysisk aktivitetsniveau, har et dagligt energibehov på ca. 8700 kJ </a:t>
            </a:r>
          </a:p>
          <a:p>
            <a:r>
              <a:rPr lang="da-DK" sz="1200" dirty="0"/>
              <a:t>*En mand på 80 kg der har et moderat fysisk aktivitetsniveau har et dagligt energibehov på ca. 11300 kJ</a:t>
            </a:r>
          </a:p>
          <a:p>
            <a:endParaRPr lang="da-DK" b="1" dirty="0"/>
          </a:p>
          <a:p>
            <a:endParaRPr lang="da-DK" b="1" dirty="0"/>
          </a:p>
          <a:p>
            <a:endParaRPr lang="da-DK" b="1" dirty="0"/>
          </a:p>
          <a:p>
            <a:endParaRPr lang="da-DK" b="1" dirty="0"/>
          </a:p>
        </p:txBody>
      </p:sp>
      <p:pic>
        <p:nvPicPr>
          <p:cNvPr id="4" name="Billede 3">
            <a:extLst>
              <a:ext uri="{FF2B5EF4-FFF2-40B4-BE49-F238E27FC236}">
                <a16:creationId xmlns:a16="http://schemas.microsoft.com/office/drawing/2014/main" id="{C7F58A23-6C50-4B0E-86B3-772364871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241938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9" name="Billede 8">
            <a:extLst>
              <a:ext uri="{FF2B5EF4-FFF2-40B4-BE49-F238E27FC236}">
                <a16:creationId xmlns:a16="http://schemas.microsoft.com/office/drawing/2014/main" id="{A4BA6C90-FB2B-40A6-B9B7-9ED515414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D5B497BA-97DB-4895-A388-1F1FB40CE323}"/>
              </a:ext>
            </a:extLst>
          </p:cNvPr>
          <p:cNvSpPr txBox="1"/>
          <p:nvPr/>
        </p:nvSpPr>
        <p:spPr>
          <a:xfrm>
            <a:off x="780819" y="2087637"/>
            <a:ext cx="8130385" cy="5847755"/>
          </a:xfrm>
          <a:prstGeom prst="rect">
            <a:avLst/>
          </a:prstGeom>
          <a:noFill/>
        </p:spPr>
        <p:txBody>
          <a:bodyPr wrap="square" rtlCol="0">
            <a:spAutoFit/>
          </a:bodyPr>
          <a:lstStyle/>
          <a:p>
            <a:r>
              <a:rPr lang="da-DK" sz="3200" dirty="0">
                <a:latin typeface="+mj-lt"/>
              </a:rPr>
              <a:t>Når man skal tabe sig, er det vigtig at…</a:t>
            </a:r>
          </a:p>
          <a:p>
            <a:endParaRPr lang="da-DK" dirty="0"/>
          </a:p>
          <a:p>
            <a:pPr marL="285750" indent="-285750">
              <a:buFontTx/>
              <a:buChar char="-"/>
            </a:pPr>
            <a:r>
              <a:rPr lang="da-DK" dirty="0"/>
              <a:t>…man ikke føler sig sulten i løbet af dagen. Selvom man ønsker at tabe sig, skal kroppen bruge energi til at kunne fungere ordentligt. Sult fremmer lysten til noget der smager sødt og fedt</a:t>
            </a:r>
          </a:p>
          <a:p>
            <a:pPr marL="285750" indent="-285750">
              <a:buFontTx/>
              <a:buChar char="-"/>
            </a:pPr>
            <a:endParaRPr lang="da-DK" dirty="0"/>
          </a:p>
          <a:p>
            <a:pPr marL="285750" indent="-285750">
              <a:buFontTx/>
              <a:buChar char="-"/>
            </a:pPr>
            <a:r>
              <a:rPr lang="da-DK" dirty="0"/>
              <a:t>…man får protein nok til at mindske tab af muskelmasse og øge fornemmelse af mæthed (i kombination med kostfibre)</a:t>
            </a:r>
          </a:p>
          <a:p>
            <a:endParaRPr lang="da-DK" dirty="0"/>
          </a:p>
          <a:p>
            <a:pPr marL="285750" indent="-285750">
              <a:buFontTx/>
              <a:buChar char="-"/>
            </a:pPr>
            <a:r>
              <a:rPr lang="da-DK" dirty="0"/>
              <a:t>…man finder nogle madvaner der passer ind i dagligdagen. Bliver den slankende livsstil for besværlig, giver man nemmere op</a:t>
            </a:r>
          </a:p>
          <a:p>
            <a:pPr marL="285750" indent="-285750">
              <a:buFontTx/>
              <a:buChar char="-"/>
            </a:pPr>
            <a:endParaRPr lang="da-DK" dirty="0"/>
          </a:p>
          <a:p>
            <a:pPr marL="285750" indent="-285750">
              <a:buFontTx/>
              <a:buChar char="-"/>
            </a:pPr>
            <a:r>
              <a:rPr lang="da-DK" dirty="0"/>
              <a:t>…man er opmærksom på at energibalancen skal være negativ – dvs. at der skal spises færre kalorier end man forbrænder</a:t>
            </a:r>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p:txBody>
      </p:sp>
      <p:pic>
        <p:nvPicPr>
          <p:cNvPr id="6" name="Billede 5">
            <a:extLst>
              <a:ext uri="{FF2B5EF4-FFF2-40B4-BE49-F238E27FC236}">
                <a16:creationId xmlns:a16="http://schemas.microsoft.com/office/drawing/2014/main" id="{7404B220-4E95-4147-AC94-D12760192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947" y="3137243"/>
            <a:ext cx="2305050" cy="1990725"/>
          </a:xfrm>
          <a:prstGeom prst="rect">
            <a:avLst/>
          </a:prstGeom>
        </p:spPr>
      </p:pic>
      <p:sp>
        <p:nvSpPr>
          <p:cNvPr id="9" name="Tekstfelt 8">
            <a:extLst>
              <a:ext uri="{FF2B5EF4-FFF2-40B4-BE49-F238E27FC236}">
                <a16:creationId xmlns:a16="http://schemas.microsoft.com/office/drawing/2014/main" id="{B06E3DA0-DB72-46C4-A545-120D90C2C3F0}"/>
              </a:ext>
            </a:extLst>
          </p:cNvPr>
          <p:cNvSpPr txBox="1"/>
          <p:nvPr/>
        </p:nvSpPr>
        <p:spPr>
          <a:xfrm>
            <a:off x="8790748" y="4155238"/>
            <a:ext cx="1429494" cy="369332"/>
          </a:xfrm>
          <a:prstGeom prst="rect">
            <a:avLst/>
          </a:prstGeom>
          <a:noFill/>
        </p:spPr>
        <p:txBody>
          <a:bodyPr wrap="none" rtlCol="0">
            <a:spAutoFit/>
          </a:bodyPr>
          <a:lstStyle/>
          <a:p>
            <a:r>
              <a:rPr lang="da-DK" b="1" dirty="0"/>
              <a:t>Kalorier</a:t>
            </a:r>
            <a:r>
              <a:rPr lang="da-DK" dirty="0"/>
              <a:t> </a:t>
            </a:r>
            <a:r>
              <a:rPr lang="da-DK" b="1" dirty="0"/>
              <a:t>spist</a:t>
            </a:r>
          </a:p>
        </p:txBody>
      </p:sp>
      <p:sp>
        <p:nvSpPr>
          <p:cNvPr id="10" name="Tekstfelt 9">
            <a:extLst>
              <a:ext uri="{FF2B5EF4-FFF2-40B4-BE49-F238E27FC236}">
                <a16:creationId xmlns:a16="http://schemas.microsoft.com/office/drawing/2014/main" id="{DE2F128B-6BDB-4831-927A-1C3414AFA0DB}"/>
              </a:ext>
            </a:extLst>
          </p:cNvPr>
          <p:cNvSpPr txBox="1"/>
          <p:nvPr/>
        </p:nvSpPr>
        <p:spPr>
          <a:xfrm>
            <a:off x="10258656" y="4534460"/>
            <a:ext cx="1971758" cy="369332"/>
          </a:xfrm>
          <a:prstGeom prst="rect">
            <a:avLst/>
          </a:prstGeom>
          <a:noFill/>
        </p:spPr>
        <p:txBody>
          <a:bodyPr wrap="none" rtlCol="0">
            <a:spAutoFit/>
          </a:bodyPr>
          <a:lstStyle/>
          <a:p>
            <a:r>
              <a:rPr lang="da-DK" b="1" dirty="0"/>
              <a:t>Kalorier forbrændt</a:t>
            </a:r>
          </a:p>
        </p:txBody>
      </p:sp>
    </p:spTree>
    <p:extLst>
      <p:ext uri="{BB962C8B-B14F-4D97-AF65-F5344CB8AC3E}">
        <p14:creationId xmlns:p14="http://schemas.microsoft.com/office/powerpoint/2010/main" val="424130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2" name="Tekstfelt 1">
            <a:extLst>
              <a:ext uri="{FF2B5EF4-FFF2-40B4-BE49-F238E27FC236}">
                <a16:creationId xmlns:a16="http://schemas.microsoft.com/office/drawing/2014/main" id="{D294A5A5-9876-4223-9E6E-0B946F6F4CE7}"/>
              </a:ext>
            </a:extLst>
          </p:cNvPr>
          <p:cNvSpPr txBox="1"/>
          <p:nvPr/>
        </p:nvSpPr>
        <p:spPr>
          <a:xfrm>
            <a:off x="4896371" y="1602158"/>
            <a:ext cx="2539143" cy="584775"/>
          </a:xfrm>
          <a:prstGeom prst="rect">
            <a:avLst/>
          </a:prstGeom>
          <a:noFill/>
        </p:spPr>
        <p:txBody>
          <a:bodyPr wrap="square" rtlCol="0">
            <a:spAutoFit/>
          </a:bodyPr>
          <a:lstStyle/>
          <a:p>
            <a:r>
              <a:rPr lang="da-DK" sz="3200" dirty="0">
                <a:latin typeface="+mj-lt"/>
              </a:rPr>
              <a:t>Morgenmad</a:t>
            </a:r>
            <a:endParaRPr lang="da-DK" sz="2600" dirty="0">
              <a:latin typeface="+mj-lt"/>
            </a:endParaRPr>
          </a:p>
        </p:txBody>
      </p:sp>
      <p:pic>
        <p:nvPicPr>
          <p:cNvPr id="4" name="Billede 3">
            <a:extLst>
              <a:ext uri="{FF2B5EF4-FFF2-40B4-BE49-F238E27FC236}">
                <a16:creationId xmlns:a16="http://schemas.microsoft.com/office/drawing/2014/main" id="{651E91CB-B2B7-4A13-890D-B2D3B33A5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907" y="2666757"/>
            <a:ext cx="2762636" cy="3029373"/>
          </a:xfrm>
          <a:prstGeom prst="rect">
            <a:avLst/>
          </a:prstGeom>
        </p:spPr>
      </p:pic>
      <p:pic>
        <p:nvPicPr>
          <p:cNvPr id="10" name="Billede 9">
            <a:extLst>
              <a:ext uri="{FF2B5EF4-FFF2-40B4-BE49-F238E27FC236}">
                <a16:creationId xmlns:a16="http://schemas.microsoft.com/office/drawing/2014/main" id="{E6D6BE8E-1FD6-45E1-BD2D-BCF600F37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510" y="2685810"/>
            <a:ext cx="2924583" cy="3010320"/>
          </a:xfrm>
          <a:prstGeom prst="rect">
            <a:avLst/>
          </a:prstGeom>
        </p:spPr>
      </p:pic>
      <p:pic>
        <p:nvPicPr>
          <p:cNvPr id="12" name="Billede 11">
            <a:extLst>
              <a:ext uri="{FF2B5EF4-FFF2-40B4-BE49-F238E27FC236}">
                <a16:creationId xmlns:a16="http://schemas.microsoft.com/office/drawing/2014/main" id="{7F269858-BD5F-41DC-BA8F-7BF47AF44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13" name="Tekstfelt 12">
            <a:extLst>
              <a:ext uri="{FF2B5EF4-FFF2-40B4-BE49-F238E27FC236}">
                <a16:creationId xmlns:a16="http://schemas.microsoft.com/office/drawing/2014/main" id="{300505F2-A173-4D83-937F-B1511CFBA9C6}"/>
              </a:ext>
            </a:extLst>
          </p:cNvPr>
          <p:cNvSpPr txBox="1"/>
          <p:nvPr/>
        </p:nvSpPr>
        <p:spPr>
          <a:xfrm>
            <a:off x="2819526" y="6190170"/>
            <a:ext cx="6317872"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At starte dagen med protein og fuldkorn giver mæthedsfølelse over længere tid.</a:t>
            </a:r>
          </a:p>
        </p:txBody>
      </p:sp>
      <p:sp>
        <p:nvSpPr>
          <p:cNvPr id="14" name="Tekstfelt 13">
            <a:extLst>
              <a:ext uri="{FF2B5EF4-FFF2-40B4-BE49-F238E27FC236}">
                <a16:creationId xmlns:a16="http://schemas.microsoft.com/office/drawing/2014/main" id="{141187AB-8581-4B9A-905D-8968E062163A}"/>
              </a:ext>
            </a:extLst>
          </p:cNvPr>
          <p:cNvSpPr txBox="1"/>
          <p:nvPr/>
        </p:nvSpPr>
        <p:spPr>
          <a:xfrm>
            <a:off x="4577367" y="4152675"/>
            <a:ext cx="1542344" cy="461665"/>
          </a:xfrm>
          <a:prstGeom prst="rect">
            <a:avLst/>
          </a:prstGeom>
          <a:noFill/>
        </p:spPr>
        <p:txBody>
          <a:bodyPr wrap="square" rtlCol="0">
            <a:spAutoFit/>
          </a:bodyPr>
          <a:lstStyle/>
          <a:p>
            <a:r>
              <a:rPr lang="da-DK" sz="1200" dirty="0"/>
              <a:t>120 g æg bidrager med 15,1 g protein</a:t>
            </a:r>
          </a:p>
        </p:txBody>
      </p:sp>
      <p:sp>
        <p:nvSpPr>
          <p:cNvPr id="15" name="Tekstfelt 14">
            <a:extLst>
              <a:ext uri="{FF2B5EF4-FFF2-40B4-BE49-F238E27FC236}">
                <a16:creationId xmlns:a16="http://schemas.microsoft.com/office/drawing/2014/main" id="{0C2EDA8E-570C-42BA-A93F-C031156B5831}"/>
              </a:ext>
            </a:extLst>
          </p:cNvPr>
          <p:cNvSpPr txBox="1"/>
          <p:nvPr/>
        </p:nvSpPr>
        <p:spPr>
          <a:xfrm>
            <a:off x="682693" y="3830114"/>
            <a:ext cx="1542344" cy="461665"/>
          </a:xfrm>
          <a:prstGeom prst="rect">
            <a:avLst/>
          </a:prstGeom>
          <a:noFill/>
        </p:spPr>
        <p:txBody>
          <a:bodyPr wrap="square" rtlCol="0">
            <a:spAutoFit/>
          </a:bodyPr>
          <a:lstStyle/>
          <a:p>
            <a:r>
              <a:rPr lang="da-DK" sz="1200" dirty="0"/>
              <a:t>50 g rugbrød bidrager med 4,1 g kostfibre</a:t>
            </a:r>
          </a:p>
        </p:txBody>
      </p:sp>
      <p:sp>
        <p:nvSpPr>
          <p:cNvPr id="16" name="Tekstfelt 15">
            <a:extLst>
              <a:ext uri="{FF2B5EF4-FFF2-40B4-BE49-F238E27FC236}">
                <a16:creationId xmlns:a16="http://schemas.microsoft.com/office/drawing/2014/main" id="{315FBCA0-379D-4E16-AE20-9274C6E1E070}"/>
              </a:ext>
            </a:extLst>
          </p:cNvPr>
          <p:cNvSpPr txBox="1"/>
          <p:nvPr/>
        </p:nvSpPr>
        <p:spPr>
          <a:xfrm>
            <a:off x="-58541" y="2816553"/>
            <a:ext cx="1639169" cy="646331"/>
          </a:xfrm>
          <a:prstGeom prst="rect">
            <a:avLst/>
          </a:prstGeom>
          <a:noFill/>
        </p:spPr>
        <p:txBody>
          <a:bodyPr wrap="square" rtlCol="0">
            <a:spAutoFit/>
          </a:bodyPr>
          <a:lstStyle/>
          <a:p>
            <a:r>
              <a:rPr lang="da-DK" sz="1200" dirty="0"/>
              <a:t>2 dl minimælk bidrager med 7 g protein og 248 mg calcium</a:t>
            </a:r>
          </a:p>
        </p:txBody>
      </p:sp>
      <p:sp>
        <p:nvSpPr>
          <p:cNvPr id="17" name="Tekstfelt 16">
            <a:extLst>
              <a:ext uri="{FF2B5EF4-FFF2-40B4-BE49-F238E27FC236}">
                <a16:creationId xmlns:a16="http://schemas.microsoft.com/office/drawing/2014/main" id="{F4C98400-E7F5-4458-B5ED-49BC4DFC1DC6}"/>
              </a:ext>
            </a:extLst>
          </p:cNvPr>
          <p:cNvSpPr txBox="1"/>
          <p:nvPr/>
        </p:nvSpPr>
        <p:spPr>
          <a:xfrm>
            <a:off x="4411602" y="3324385"/>
            <a:ext cx="1553811" cy="461665"/>
          </a:xfrm>
          <a:prstGeom prst="rect">
            <a:avLst/>
          </a:prstGeom>
          <a:noFill/>
        </p:spPr>
        <p:txBody>
          <a:bodyPr wrap="square" rtlCol="0">
            <a:spAutoFit/>
          </a:bodyPr>
          <a:lstStyle/>
          <a:p>
            <a:r>
              <a:rPr lang="da-DK" sz="1200" dirty="0"/>
              <a:t>30 g tomater bidrager med 5 g C-vitamin</a:t>
            </a:r>
          </a:p>
        </p:txBody>
      </p:sp>
      <p:sp>
        <p:nvSpPr>
          <p:cNvPr id="18" name="Tekstfelt 17">
            <a:extLst>
              <a:ext uri="{FF2B5EF4-FFF2-40B4-BE49-F238E27FC236}">
                <a16:creationId xmlns:a16="http://schemas.microsoft.com/office/drawing/2014/main" id="{194D6787-32BB-470D-B4A1-18870D1DDB50}"/>
              </a:ext>
            </a:extLst>
          </p:cNvPr>
          <p:cNvSpPr txBox="1"/>
          <p:nvPr/>
        </p:nvSpPr>
        <p:spPr>
          <a:xfrm>
            <a:off x="9695237" y="3462884"/>
            <a:ext cx="1922804" cy="646331"/>
          </a:xfrm>
          <a:prstGeom prst="rect">
            <a:avLst/>
          </a:prstGeom>
          <a:noFill/>
        </p:spPr>
        <p:txBody>
          <a:bodyPr wrap="square" rtlCol="0">
            <a:spAutoFit/>
          </a:bodyPr>
          <a:lstStyle/>
          <a:p>
            <a:r>
              <a:rPr lang="da-DK" sz="1200" dirty="0"/>
              <a:t>3 dl minimælk bidrager med 10,5 g protein og 372 mg calcium</a:t>
            </a:r>
          </a:p>
        </p:txBody>
      </p:sp>
      <p:sp>
        <p:nvSpPr>
          <p:cNvPr id="19" name="Tekstfelt 18">
            <a:extLst>
              <a:ext uri="{FF2B5EF4-FFF2-40B4-BE49-F238E27FC236}">
                <a16:creationId xmlns:a16="http://schemas.microsoft.com/office/drawing/2014/main" id="{D06FE4D3-3D07-476E-B1CE-F575A83BBBC9}"/>
              </a:ext>
            </a:extLst>
          </p:cNvPr>
          <p:cNvSpPr txBox="1"/>
          <p:nvPr/>
        </p:nvSpPr>
        <p:spPr>
          <a:xfrm>
            <a:off x="9684369" y="4213138"/>
            <a:ext cx="1695606" cy="461665"/>
          </a:xfrm>
          <a:prstGeom prst="rect">
            <a:avLst/>
          </a:prstGeom>
          <a:noFill/>
        </p:spPr>
        <p:txBody>
          <a:bodyPr wrap="square" rtlCol="0">
            <a:spAutoFit/>
          </a:bodyPr>
          <a:lstStyle/>
          <a:p>
            <a:r>
              <a:rPr lang="da-DK" sz="1200" dirty="0"/>
              <a:t>20 g havregryn bidrager med 2,1 g kostfibre</a:t>
            </a:r>
          </a:p>
        </p:txBody>
      </p:sp>
      <p:sp>
        <p:nvSpPr>
          <p:cNvPr id="20" name="Tekstfelt 19">
            <a:extLst>
              <a:ext uri="{FF2B5EF4-FFF2-40B4-BE49-F238E27FC236}">
                <a16:creationId xmlns:a16="http://schemas.microsoft.com/office/drawing/2014/main" id="{2FEBDA33-0D9C-4985-A6B8-02FFE0F5CA1F}"/>
              </a:ext>
            </a:extLst>
          </p:cNvPr>
          <p:cNvSpPr txBox="1"/>
          <p:nvPr/>
        </p:nvSpPr>
        <p:spPr>
          <a:xfrm>
            <a:off x="6248916" y="4078659"/>
            <a:ext cx="1601182" cy="646331"/>
          </a:xfrm>
          <a:prstGeom prst="rect">
            <a:avLst/>
          </a:prstGeom>
          <a:noFill/>
        </p:spPr>
        <p:txBody>
          <a:bodyPr wrap="square" rtlCol="0">
            <a:spAutoFit/>
          </a:bodyPr>
          <a:lstStyle/>
          <a:p>
            <a:r>
              <a:rPr lang="da-DK" sz="1200" dirty="0"/>
              <a:t>20 g mandler bidrager med 4,1 g protein og 51 mg calcium</a:t>
            </a:r>
          </a:p>
        </p:txBody>
      </p:sp>
      <p:sp>
        <p:nvSpPr>
          <p:cNvPr id="3" name="Tekstfelt 2">
            <a:extLst>
              <a:ext uri="{FF2B5EF4-FFF2-40B4-BE49-F238E27FC236}">
                <a16:creationId xmlns:a16="http://schemas.microsoft.com/office/drawing/2014/main" id="{1E91165F-B80E-480C-9F9C-05C883ECA86F}"/>
              </a:ext>
            </a:extLst>
          </p:cNvPr>
          <p:cNvSpPr txBox="1"/>
          <p:nvPr/>
        </p:nvSpPr>
        <p:spPr>
          <a:xfrm>
            <a:off x="8097330" y="2364196"/>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9" name="Tekstfelt 28">
            <a:extLst>
              <a:ext uri="{FF2B5EF4-FFF2-40B4-BE49-F238E27FC236}">
                <a16:creationId xmlns:a16="http://schemas.microsoft.com/office/drawing/2014/main" id="{93BF6E92-5EF6-4EB5-B251-91D4A90DD7D6}"/>
              </a:ext>
            </a:extLst>
          </p:cNvPr>
          <p:cNvSpPr txBox="1"/>
          <p:nvPr/>
        </p:nvSpPr>
        <p:spPr>
          <a:xfrm>
            <a:off x="2763463" y="2367034"/>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1" name="Tekstfelt 30">
            <a:extLst>
              <a:ext uri="{FF2B5EF4-FFF2-40B4-BE49-F238E27FC236}">
                <a16:creationId xmlns:a16="http://schemas.microsoft.com/office/drawing/2014/main" id="{63B9037F-AB75-4861-A6AD-65C6D45CF316}"/>
              </a:ext>
            </a:extLst>
          </p:cNvPr>
          <p:cNvSpPr txBox="1"/>
          <p:nvPr/>
        </p:nvSpPr>
        <p:spPr>
          <a:xfrm>
            <a:off x="0" y="6577673"/>
            <a:ext cx="8915400" cy="261610"/>
          </a:xfrm>
          <a:prstGeom prst="rect">
            <a:avLst/>
          </a:prstGeom>
          <a:noFill/>
        </p:spPr>
        <p:txBody>
          <a:bodyPr wrap="square" rtlCol="0">
            <a:spAutoFit/>
          </a:bodyPr>
          <a:lstStyle/>
          <a:p>
            <a:r>
              <a:rPr lang="da-DK" sz="1100" dirty="0"/>
              <a:t>Kilde: </a:t>
            </a:r>
            <a:r>
              <a:rPr lang="da-DK" sz="1100" dirty="0">
                <a:hlinkClick r:id="rId6"/>
              </a:rPr>
              <a:t>Frida - Database med fødevaredata udgivet DTU Fødevareinstituttet (fooddata.dk)</a:t>
            </a:r>
            <a:endParaRPr lang="da-DK" sz="1100" dirty="0"/>
          </a:p>
        </p:txBody>
      </p:sp>
      <p:cxnSp>
        <p:nvCxnSpPr>
          <p:cNvPr id="21" name="Lige forbindelse 20">
            <a:extLst>
              <a:ext uri="{FF2B5EF4-FFF2-40B4-BE49-F238E27FC236}">
                <a16:creationId xmlns:a16="http://schemas.microsoft.com/office/drawing/2014/main" id="{85DCF163-41C8-4C18-8B0B-643B67BD817B}"/>
              </a:ext>
            </a:extLst>
          </p:cNvPr>
          <p:cNvCxnSpPr>
            <a:cxnSpLocks/>
          </p:cNvCxnSpPr>
          <p:nvPr/>
        </p:nvCxnSpPr>
        <p:spPr>
          <a:xfrm>
            <a:off x="3677863" y="356903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3DB932A7-4A93-466B-864B-ADBB77790122}"/>
              </a:ext>
            </a:extLst>
          </p:cNvPr>
          <p:cNvCxnSpPr>
            <a:cxnSpLocks/>
          </p:cNvCxnSpPr>
          <p:nvPr/>
        </p:nvCxnSpPr>
        <p:spPr>
          <a:xfrm flipV="1">
            <a:off x="3884587" y="4365538"/>
            <a:ext cx="765790"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26DC439A-3448-4C8A-BA31-1C3ED3352DFA}"/>
              </a:ext>
            </a:extLst>
          </p:cNvPr>
          <p:cNvCxnSpPr>
            <a:cxnSpLocks/>
          </p:cNvCxnSpPr>
          <p:nvPr/>
        </p:nvCxnSpPr>
        <p:spPr>
          <a:xfrm>
            <a:off x="2039689" y="408775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A79265AF-FFDC-457A-B5A1-EC98FEF89540}"/>
              </a:ext>
            </a:extLst>
          </p:cNvPr>
          <p:cNvCxnSpPr>
            <a:cxnSpLocks/>
          </p:cNvCxnSpPr>
          <p:nvPr/>
        </p:nvCxnSpPr>
        <p:spPr>
          <a:xfrm>
            <a:off x="1536713" y="303345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Lige forbindelse 32">
            <a:extLst>
              <a:ext uri="{FF2B5EF4-FFF2-40B4-BE49-F238E27FC236}">
                <a16:creationId xmlns:a16="http://schemas.microsoft.com/office/drawing/2014/main" id="{ED9C9013-D78A-4F3F-A469-6AC86BAB1C2C}"/>
              </a:ext>
            </a:extLst>
          </p:cNvPr>
          <p:cNvCxnSpPr>
            <a:cxnSpLocks/>
          </p:cNvCxnSpPr>
          <p:nvPr/>
        </p:nvCxnSpPr>
        <p:spPr>
          <a:xfrm>
            <a:off x="8915400" y="37860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29F22A8D-168F-4B34-BAA3-39F0A15E2108}"/>
              </a:ext>
            </a:extLst>
          </p:cNvPr>
          <p:cNvCxnSpPr>
            <a:cxnSpLocks/>
          </p:cNvCxnSpPr>
          <p:nvPr/>
        </p:nvCxnSpPr>
        <p:spPr>
          <a:xfrm>
            <a:off x="8915400" y="444397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A72B14F8-9AFE-4918-A8CB-8FC9DE4DC4DA}"/>
              </a:ext>
            </a:extLst>
          </p:cNvPr>
          <p:cNvCxnSpPr>
            <a:cxnSpLocks/>
          </p:cNvCxnSpPr>
          <p:nvPr/>
        </p:nvCxnSpPr>
        <p:spPr>
          <a:xfrm>
            <a:off x="7701500" y="4401825"/>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8721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 name="Tekstfelt 2">
            <a:extLst>
              <a:ext uri="{FF2B5EF4-FFF2-40B4-BE49-F238E27FC236}">
                <a16:creationId xmlns:a16="http://schemas.microsoft.com/office/drawing/2014/main" id="{496960D0-FDF8-45AB-846F-A80BE784693C}"/>
              </a:ext>
            </a:extLst>
          </p:cNvPr>
          <p:cNvSpPr txBox="1"/>
          <p:nvPr/>
        </p:nvSpPr>
        <p:spPr>
          <a:xfrm>
            <a:off x="4832716" y="1674019"/>
            <a:ext cx="2526568" cy="584775"/>
          </a:xfrm>
          <a:prstGeom prst="rect">
            <a:avLst/>
          </a:prstGeom>
          <a:noFill/>
        </p:spPr>
        <p:txBody>
          <a:bodyPr wrap="square" rtlCol="0">
            <a:spAutoFit/>
          </a:bodyPr>
          <a:lstStyle/>
          <a:p>
            <a:r>
              <a:rPr lang="da-DK" sz="3200" dirty="0">
                <a:latin typeface="+mj-lt"/>
              </a:rPr>
              <a:t>Mellemmåltid</a:t>
            </a:r>
          </a:p>
        </p:txBody>
      </p:sp>
      <p:pic>
        <p:nvPicPr>
          <p:cNvPr id="4" name="Billede 3">
            <a:extLst>
              <a:ext uri="{FF2B5EF4-FFF2-40B4-BE49-F238E27FC236}">
                <a16:creationId xmlns:a16="http://schemas.microsoft.com/office/drawing/2014/main" id="{6F6D6414-13EA-48E9-9F33-4BEEE1DE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447" y="3155133"/>
            <a:ext cx="2353003" cy="2543530"/>
          </a:xfrm>
          <a:prstGeom prst="rect">
            <a:avLst/>
          </a:prstGeom>
        </p:spPr>
      </p:pic>
      <p:pic>
        <p:nvPicPr>
          <p:cNvPr id="6" name="Billede 5">
            <a:extLst>
              <a:ext uri="{FF2B5EF4-FFF2-40B4-BE49-F238E27FC236}">
                <a16:creationId xmlns:a16="http://schemas.microsoft.com/office/drawing/2014/main" id="{3E100881-5FBA-4469-9333-2B93C0855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380" y="2869343"/>
            <a:ext cx="2457793" cy="2829320"/>
          </a:xfrm>
          <a:prstGeom prst="rect">
            <a:avLst/>
          </a:prstGeom>
        </p:spPr>
      </p:pic>
      <p:pic>
        <p:nvPicPr>
          <p:cNvPr id="8" name="Billede 7">
            <a:extLst>
              <a:ext uri="{FF2B5EF4-FFF2-40B4-BE49-F238E27FC236}">
                <a16:creationId xmlns:a16="http://schemas.microsoft.com/office/drawing/2014/main" id="{2A5F33ED-7559-41D8-8880-AE95AE750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B4D8A20D-DA73-4BE6-9D19-829B4651D1B0}"/>
              </a:ext>
            </a:extLst>
          </p:cNvPr>
          <p:cNvSpPr txBox="1"/>
          <p:nvPr/>
        </p:nvSpPr>
        <p:spPr>
          <a:xfrm>
            <a:off x="2943314" y="6044620"/>
            <a:ext cx="5993018"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Tilstrækkeligt med protein i alle måltider mindsker risikoen for at miste muskelmasse under vægttab. Mellemmåltiderne bør indeholde ca. 10 g protein.</a:t>
            </a:r>
          </a:p>
        </p:txBody>
      </p:sp>
      <p:sp>
        <p:nvSpPr>
          <p:cNvPr id="10" name="Tekstfelt 9">
            <a:extLst>
              <a:ext uri="{FF2B5EF4-FFF2-40B4-BE49-F238E27FC236}">
                <a16:creationId xmlns:a16="http://schemas.microsoft.com/office/drawing/2014/main" id="{13746E49-9404-4A5B-B727-8A5056A35C03}"/>
              </a:ext>
            </a:extLst>
          </p:cNvPr>
          <p:cNvSpPr txBox="1"/>
          <p:nvPr/>
        </p:nvSpPr>
        <p:spPr>
          <a:xfrm>
            <a:off x="4073875" y="4502941"/>
            <a:ext cx="1179172" cy="646331"/>
          </a:xfrm>
          <a:prstGeom prst="rect">
            <a:avLst/>
          </a:prstGeom>
          <a:noFill/>
        </p:spPr>
        <p:txBody>
          <a:bodyPr wrap="square" rtlCol="0">
            <a:spAutoFit/>
          </a:bodyPr>
          <a:lstStyle/>
          <a:p>
            <a:r>
              <a:rPr lang="da-DK" sz="1200" dirty="0"/>
              <a:t>2 dl yoghurt naturel bidrager med 7 g protein</a:t>
            </a:r>
          </a:p>
        </p:txBody>
      </p:sp>
      <p:sp>
        <p:nvSpPr>
          <p:cNvPr id="12" name="Tekstfelt 11">
            <a:extLst>
              <a:ext uri="{FF2B5EF4-FFF2-40B4-BE49-F238E27FC236}">
                <a16:creationId xmlns:a16="http://schemas.microsoft.com/office/drawing/2014/main" id="{61B2F753-0F5D-41C5-BA96-8A1FE53555EB}"/>
              </a:ext>
            </a:extLst>
          </p:cNvPr>
          <p:cNvSpPr txBox="1"/>
          <p:nvPr/>
        </p:nvSpPr>
        <p:spPr>
          <a:xfrm>
            <a:off x="4231277" y="3501090"/>
            <a:ext cx="1708546" cy="646331"/>
          </a:xfrm>
          <a:prstGeom prst="rect">
            <a:avLst/>
          </a:prstGeom>
          <a:noFill/>
        </p:spPr>
        <p:txBody>
          <a:bodyPr wrap="square" rtlCol="0">
            <a:spAutoFit/>
          </a:bodyPr>
          <a:lstStyle/>
          <a:p>
            <a:r>
              <a:rPr lang="da-DK" sz="1200" dirty="0"/>
              <a:t>50 g banan bidrager med 0,8 g kostfibre og 176 g kalium</a:t>
            </a:r>
          </a:p>
        </p:txBody>
      </p:sp>
      <p:sp>
        <p:nvSpPr>
          <p:cNvPr id="13" name="Tekstfelt 12">
            <a:extLst>
              <a:ext uri="{FF2B5EF4-FFF2-40B4-BE49-F238E27FC236}">
                <a16:creationId xmlns:a16="http://schemas.microsoft.com/office/drawing/2014/main" id="{AD4E58D3-6190-4707-8678-F33C1640EA2E}"/>
              </a:ext>
            </a:extLst>
          </p:cNvPr>
          <p:cNvSpPr txBox="1"/>
          <p:nvPr/>
        </p:nvSpPr>
        <p:spPr>
          <a:xfrm>
            <a:off x="924316" y="3628952"/>
            <a:ext cx="1527957" cy="461665"/>
          </a:xfrm>
          <a:prstGeom prst="rect">
            <a:avLst/>
          </a:prstGeom>
          <a:noFill/>
        </p:spPr>
        <p:txBody>
          <a:bodyPr wrap="square" rtlCol="0">
            <a:spAutoFit/>
          </a:bodyPr>
          <a:lstStyle/>
          <a:p>
            <a:r>
              <a:rPr lang="da-DK" sz="1200" dirty="0"/>
              <a:t>100 g æble bidrager med 1,1 g kostfibre</a:t>
            </a:r>
          </a:p>
        </p:txBody>
      </p:sp>
      <p:sp>
        <p:nvSpPr>
          <p:cNvPr id="14" name="Tekstfelt 13">
            <a:extLst>
              <a:ext uri="{FF2B5EF4-FFF2-40B4-BE49-F238E27FC236}">
                <a16:creationId xmlns:a16="http://schemas.microsoft.com/office/drawing/2014/main" id="{021D353A-B709-43DC-8F9E-ECD45166DD1A}"/>
              </a:ext>
            </a:extLst>
          </p:cNvPr>
          <p:cNvSpPr txBox="1"/>
          <p:nvPr/>
        </p:nvSpPr>
        <p:spPr>
          <a:xfrm>
            <a:off x="726201" y="4163143"/>
            <a:ext cx="1689858" cy="646331"/>
          </a:xfrm>
          <a:prstGeom prst="rect">
            <a:avLst/>
          </a:prstGeom>
          <a:noFill/>
        </p:spPr>
        <p:txBody>
          <a:bodyPr wrap="square" rtlCol="0">
            <a:spAutoFit/>
          </a:bodyPr>
          <a:lstStyle/>
          <a:p>
            <a:r>
              <a:rPr lang="da-DK" sz="1200" dirty="0"/>
              <a:t>100 g appelsin bidrager med 2 g kostfibre og 61 mg C-vitamin</a:t>
            </a:r>
          </a:p>
        </p:txBody>
      </p:sp>
      <p:sp>
        <p:nvSpPr>
          <p:cNvPr id="15" name="Tekstfelt 14">
            <a:extLst>
              <a:ext uri="{FF2B5EF4-FFF2-40B4-BE49-F238E27FC236}">
                <a16:creationId xmlns:a16="http://schemas.microsoft.com/office/drawing/2014/main" id="{DA32B7CE-48EC-46E2-93A0-3F022567F185}"/>
              </a:ext>
            </a:extLst>
          </p:cNvPr>
          <p:cNvSpPr txBox="1"/>
          <p:nvPr/>
        </p:nvSpPr>
        <p:spPr>
          <a:xfrm>
            <a:off x="6284079" y="4045710"/>
            <a:ext cx="1162228" cy="646331"/>
          </a:xfrm>
          <a:prstGeom prst="rect">
            <a:avLst/>
          </a:prstGeom>
          <a:noFill/>
        </p:spPr>
        <p:txBody>
          <a:bodyPr wrap="square" rtlCol="0">
            <a:spAutoFit/>
          </a:bodyPr>
          <a:lstStyle/>
          <a:p>
            <a:r>
              <a:rPr lang="da-DK" sz="1200" dirty="0"/>
              <a:t>100 g pære bidrager med 3,2 g kostfibre</a:t>
            </a:r>
          </a:p>
        </p:txBody>
      </p:sp>
      <p:sp>
        <p:nvSpPr>
          <p:cNvPr id="16" name="Tekstfelt 15">
            <a:extLst>
              <a:ext uri="{FF2B5EF4-FFF2-40B4-BE49-F238E27FC236}">
                <a16:creationId xmlns:a16="http://schemas.microsoft.com/office/drawing/2014/main" id="{A6C60D8A-748E-4B75-B292-E5F9A2A40F91}"/>
              </a:ext>
            </a:extLst>
          </p:cNvPr>
          <p:cNvSpPr txBox="1"/>
          <p:nvPr/>
        </p:nvSpPr>
        <p:spPr>
          <a:xfrm>
            <a:off x="5617234" y="2712658"/>
            <a:ext cx="1701097" cy="646331"/>
          </a:xfrm>
          <a:prstGeom prst="rect">
            <a:avLst/>
          </a:prstGeom>
          <a:noFill/>
        </p:spPr>
        <p:txBody>
          <a:bodyPr wrap="square" rtlCol="0">
            <a:spAutoFit/>
          </a:bodyPr>
          <a:lstStyle/>
          <a:p>
            <a:r>
              <a:rPr lang="da-DK" sz="1200" dirty="0"/>
              <a:t>2 dl minimælk bidrager med 7 g protein og 248 mg calcium</a:t>
            </a:r>
          </a:p>
        </p:txBody>
      </p:sp>
      <p:sp>
        <p:nvSpPr>
          <p:cNvPr id="17" name="Tekstfelt 16">
            <a:extLst>
              <a:ext uri="{FF2B5EF4-FFF2-40B4-BE49-F238E27FC236}">
                <a16:creationId xmlns:a16="http://schemas.microsoft.com/office/drawing/2014/main" id="{28A8B874-31B4-40F6-A498-BBD2A3146012}"/>
              </a:ext>
            </a:extLst>
          </p:cNvPr>
          <p:cNvSpPr txBox="1"/>
          <p:nvPr/>
        </p:nvSpPr>
        <p:spPr>
          <a:xfrm>
            <a:off x="9905818" y="3536618"/>
            <a:ext cx="1739608" cy="646331"/>
          </a:xfrm>
          <a:prstGeom prst="rect">
            <a:avLst/>
          </a:prstGeom>
          <a:noFill/>
        </p:spPr>
        <p:txBody>
          <a:bodyPr wrap="square" rtlCol="0">
            <a:spAutoFit/>
          </a:bodyPr>
          <a:lstStyle/>
          <a:p>
            <a:r>
              <a:rPr lang="da-DK" sz="1200" dirty="0"/>
              <a:t>24 g knækbrød bidrager med 3,9 g kostfibre og  2,3 g protein</a:t>
            </a:r>
          </a:p>
        </p:txBody>
      </p:sp>
      <p:sp>
        <p:nvSpPr>
          <p:cNvPr id="18" name="Tekstfelt 17">
            <a:extLst>
              <a:ext uri="{FF2B5EF4-FFF2-40B4-BE49-F238E27FC236}">
                <a16:creationId xmlns:a16="http://schemas.microsoft.com/office/drawing/2014/main" id="{870F8E3F-3197-4393-B2D0-22D04F54E541}"/>
              </a:ext>
            </a:extLst>
          </p:cNvPr>
          <p:cNvSpPr txBox="1"/>
          <p:nvPr/>
        </p:nvSpPr>
        <p:spPr>
          <a:xfrm>
            <a:off x="9744767" y="4384541"/>
            <a:ext cx="1739608" cy="646331"/>
          </a:xfrm>
          <a:prstGeom prst="rect">
            <a:avLst/>
          </a:prstGeom>
          <a:noFill/>
        </p:spPr>
        <p:txBody>
          <a:bodyPr wrap="square" rtlCol="0">
            <a:spAutoFit/>
          </a:bodyPr>
          <a:lstStyle/>
          <a:p>
            <a:r>
              <a:rPr lang="da-DK" sz="1200" dirty="0"/>
              <a:t>15 g smøreost 15% bidrager med 2,2 g fedt og 1,4 g protein</a:t>
            </a:r>
          </a:p>
        </p:txBody>
      </p:sp>
      <p:sp>
        <p:nvSpPr>
          <p:cNvPr id="31" name="Tekstfelt 30">
            <a:extLst>
              <a:ext uri="{FF2B5EF4-FFF2-40B4-BE49-F238E27FC236}">
                <a16:creationId xmlns:a16="http://schemas.microsoft.com/office/drawing/2014/main" id="{75E439B1-C255-4C01-A82D-2D2433D6BE7F}"/>
              </a:ext>
            </a:extLst>
          </p:cNvPr>
          <p:cNvSpPr txBox="1"/>
          <p:nvPr/>
        </p:nvSpPr>
        <p:spPr>
          <a:xfrm>
            <a:off x="2390164" y="2451497"/>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3" name="Tekstfelt 32">
            <a:extLst>
              <a:ext uri="{FF2B5EF4-FFF2-40B4-BE49-F238E27FC236}">
                <a16:creationId xmlns:a16="http://schemas.microsoft.com/office/drawing/2014/main" id="{0EDDC7BB-9ACA-4BA6-8556-608797367CE9}"/>
              </a:ext>
            </a:extLst>
          </p:cNvPr>
          <p:cNvSpPr txBox="1"/>
          <p:nvPr/>
        </p:nvSpPr>
        <p:spPr>
          <a:xfrm>
            <a:off x="7900037" y="2454470"/>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 name="Rektangel 1">
            <a:extLst>
              <a:ext uri="{FF2B5EF4-FFF2-40B4-BE49-F238E27FC236}">
                <a16:creationId xmlns:a16="http://schemas.microsoft.com/office/drawing/2014/main" id="{045B4836-84E2-4208-BFF9-E1C820C2E135}"/>
              </a:ext>
            </a:extLst>
          </p:cNvPr>
          <p:cNvSpPr/>
          <p:nvPr/>
        </p:nvSpPr>
        <p:spPr>
          <a:xfrm>
            <a:off x="79761" y="6583375"/>
            <a:ext cx="6096000" cy="261610"/>
          </a:xfrm>
          <a:prstGeom prst="rect">
            <a:avLst/>
          </a:prstGeom>
        </p:spPr>
        <p:txBody>
          <a:bodyPr>
            <a:spAutoFit/>
          </a:bodyPr>
          <a:lstStyle/>
          <a:p>
            <a:r>
              <a:rPr lang="da-DK" sz="1100" dirty="0"/>
              <a:t>Kilde: </a:t>
            </a:r>
            <a:r>
              <a:rPr lang="da-DK" sz="1100" dirty="0">
                <a:hlinkClick r:id="rId6"/>
              </a:rPr>
              <a:t>Frida - Database med fødevaredata udgivet DTU Fødevareinstituttet (fooddata.dk)</a:t>
            </a:r>
            <a:endParaRPr lang="da-DK" sz="1100" dirty="0"/>
          </a:p>
        </p:txBody>
      </p:sp>
      <p:cxnSp>
        <p:nvCxnSpPr>
          <p:cNvPr id="36" name="Lige forbindelse 35">
            <a:extLst>
              <a:ext uri="{FF2B5EF4-FFF2-40B4-BE49-F238E27FC236}">
                <a16:creationId xmlns:a16="http://schemas.microsoft.com/office/drawing/2014/main" id="{3D3AC751-4D27-4A8E-A80F-760202C6201A}"/>
              </a:ext>
            </a:extLst>
          </p:cNvPr>
          <p:cNvCxnSpPr>
            <a:cxnSpLocks/>
          </p:cNvCxnSpPr>
          <p:nvPr/>
        </p:nvCxnSpPr>
        <p:spPr>
          <a:xfrm>
            <a:off x="3451440" y="382158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Lige forbindelse 36">
            <a:extLst>
              <a:ext uri="{FF2B5EF4-FFF2-40B4-BE49-F238E27FC236}">
                <a16:creationId xmlns:a16="http://schemas.microsoft.com/office/drawing/2014/main" id="{D4F4AA16-E85D-409A-BE61-371855B241A8}"/>
              </a:ext>
            </a:extLst>
          </p:cNvPr>
          <p:cNvCxnSpPr>
            <a:cxnSpLocks/>
          </p:cNvCxnSpPr>
          <p:nvPr/>
        </p:nvCxnSpPr>
        <p:spPr>
          <a:xfrm>
            <a:off x="3339107" y="461696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4B8B37DB-D9F1-401E-8A79-15E655391EF5}"/>
              </a:ext>
            </a:extLst>
          </p:cNvPr>
          <p:cNvCxnSpPr>
            <a:cxnSpLocks/>
          </p:cNvCxnSpPr>
          <p:nvPr/>
        </p:nvCxnSpPr>
        <p:spPr>
          <a:xfrm>
            <a:off x="2274819" y="390867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Lige forbindelse 38">
            <a:extLst>
              <a:ext uri="{FF2B5EF4-FFF2-40B4-BE49-F238E27FC236}">
                <a16:creationId xmlns:a16="http://schemas.microsoft.com/office/drawing/2014/main" id="{46D9775C-DA6B-4092-BF62-BFEE7B3B6E39}"/>
              </a:ext>
            </a:extLst>
          </p:cNvPr>
          <p:cNvCxnSpPr>
            <a:cxnSpLocks/>
          </p:cNvCxnSpPr>
          <p:nvPr/>
        </p:nvCxnSpPr>
        <p:spPr>
          <a:xfrm>
            <a:off x="2274819" y="44382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7D311679-83B8-4FB2-B519-A91A2C05F7C2}"/>
              </a:ext>
            </a:extLst>
          </p:cNvPr>
          <p:cNvCxnSpPr>
            <a:cxnSpLocks/>
          </p:cNvCxnSpPr>
          <p:nvPr/>
        </p:nvCxnSpPr>
        <p:spPr>
          <a:xfrm>
            <a:off x="7176927" y="3037343"/>
            <a:ext cx="3647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5B66C121-7A6A-4351-9F58-B7780CECB990}"/>
              </a:ext>
            </a:extLst>
          </p:cNvPr>
          <p:cNvCxnSpPr>
            <a:cxnSpLocks/>
          </p:cNvCxnSpPr>
          <p:nvPr/>
        </p:nvCxnSpPr>
        <p:spPr>
          <a:xfrm>
            <a:off x="9130302" y="385978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4D1E69FF-9909-4020-9A3C-AD736F6323E1}"/>
              </a:ext>
            </a:extLst>
          </p:cNvPr>
          <p:cNvCxnSpPr>
            <a:cxnSpLocks/>
          </p:cNvCxnSpPr>
          <p:nvPr/>
        </p:nvCxnSpPr>
        <p:spPr>
          <a:xfrm>
            <a:off x="7251380" y="436887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5DE4BB39-B3F3-4FAD-A110-A1384B27FC00}"/>
              </a:ext>
            </a:extLst>
          </p:cNvPr>
          <p:cNvCxnSpPr>
            <a:cxnSpLocks/>
          </p:cNvCxnSpPr>
          <p:nvPr/>
        </p:nvCxnSpPr>
        <p:spPr>
          <a:xfrm>
            <a:off x="8994925" y="4505601"/>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9483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 name="Tekstfelt 2">
            <a:extLst>
              <a:ext uri="{FF2B5EF4-FFF2-40B4-BE49-F238E27FC236}">
                <a16:creationId xmlns:a16="http://schemas.microsoft.com/office/drawing/2014/main" id="{FF32C992-3859-4AFA-8BC6-7EF55F77939E}"/>
              </a:ext>
            </a:extLst>
          </p:cNvPr>
          <p:cNvSpPr txBox="1"/>
          <p:nvPr/>
        </p:nvSpPr>
        <p:spPr>
          <a:xfrm>
            <a:off x="5412197" y="1638262"/>
            <a:ext cx="1494629" cy="584775"/>
          </a:xfrm>
          <a:prstGeom prst="rect">
            <a:avLst/>
          </a:prstGeom>
          <a:noFill/>
        </p:spPr>
        <p:txBody>
          <a:bodyPr wrap="square" rtlCol="0">
            <a:spAutoFit/>
          </a:bodyPr>
          <a:lstStyle/>
          <a:p>
            <a:r>
              <a:rPr lang="da-DK" sz="3200" dirty="0">
                <a:latin typeface="+mj-lt"/>
              </a:rPr>
              <a:t>Frokost</a:t>
            </a:r>
          </a:p>
        </p:txBody>
      </p:sp>
      <p:pic>
        <p:nvPicPr>
          <p:cNvPr id="4" name="Billede 3">
            <a:extLst>
              <a:ext uri="{FF2B5EF4-FFF2-40B4-BE49-F238E27FC236}">
                <a16:creationId xmlns:a16="http://schemas.microsoft.com/office/drawing/2014/main" id="{595BD996-5A71-4B70-AD06-528EF8CFD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296" y="2878605"/>
            <a:ext cx="2667372" cy="2857899"/>
          </a:xfrm>
          <a:prstGeom prst="rect">
            <a:avLst/>
          </a:prstGeom>
        </p:spPr>
      </p:pic>
      <p:pic>
        <p:nvPicPr>
          <p:cNvPr id="6" name="Billede 5">
            <a:extLst>
              <a:ext uri="{FF2B5EF4-FFF2-40B4-BE49-F238E27FC236}">
                <a16:creationId xmlns:a16="http://schemas.microsoft.com/office/drawing/2014/main" id="{9EF55B58-2E08-4595-AF71-40F6E0865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636" y="2823432"/>
            <a:ext cx="2619741" cy="2876951"/>
          </a:xfrm>
          <a:prstGeom prst="rect">
            <a:avLst/>
          </a:prstGeom>
        </p:spPr>
      </p:pic>
      <p:pic>
        <p:nvPicPr>
          <p:cNvPr id="8" name="Billede 7">
            <a:extLst>
              <a:ext uri="{FF2B5EF4-FFF2-40B4-BE49-F238E27FC236}">
                <a16:creationId xmlns:a16="http://schemas.microsoft.com/office/drawing/2014/main" id="{F2CBF097-AFFB-43C0-9330-ECFBC6364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2FCF03A4-FC64-4C55-B9AC-B57D42977218}"/>
              </a:ext>
            </a:extLst>
          </p:cNvPr>
          <p:cNvSpPr txBox="1"/>
          <p:nvPr/>
        </p:nvSpPr>
        <p:spPr>
          <a:xfrm>
            <a:off x="2910962" y="6086831"/>
            <a:ext cx="6370075"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Rugbrød og andre fuldkornsprodukter, samt grøntsager, er gode ved alle måltider. Drik 1-1½ liter vand i løbet af dagen.</a:t>
            </a:r>
          </a:p>
        </p:txBody>
      </p:sp>
      <p:sp>
        <p:nvSpPr>
          <p:cNvPr id="10" name="Tekstfelt 9">
            <a:extLst>
              <a:ext uri="{FF2B5EF4-FFF2-40B4-BE49-F238E27FC236}">
                <a16:creationId xmlns:a16="http://schemas.microsoft.com/office/drawing/2014/main" id="{E0451068-63A0-4AD9-8E65-67902A07704E}"/>
              </a:ext>
            </a:extLst>
          </p:cNvPr>
          <p:cNvSpPr txBox="1"/>
          <p:nvPr/>
        </p:nvSpPr>
        <p:spPr>
          <a:xfrm>
            <a:off x="774313" y="4774626"/>
            <a:ext cx="1438844" cy="646331"/>
          </a:xfrm>
          <a:prstGeom prst="rect">
            <a:avLst/>
          </a:prstGeom>
          <a:noFill/>
        </p:spPr>
        <p:txBody>
          <a:bodyPr wrap="square" rtlCol="0">
            <a:spAutoFit/>
          </a:bodyPr>
          <a:lstStyle/>
          <a:p>
            <a:r>
              <a:rPr lang="da-DK" sz="1200" dirty="0"/>
              <a:t>100 g rugbrød bidrager med 8,1 g fuldkorn</a:t>
            </a:r>
          </a:p>
        </p:txBody>
      </p:sp>
      <p:sp>
        <p:nvSpPr>
          <p:cNvPr id="11" name="Tekstfelt 10">
            <a:extLst>
              <a:ext uri="{FF2B5EF4-FFF2-40B4-BE49-F238E27FC236}">
                <a16:creationId xmlns:a16="http://schemas.microsoft.com/office/drawing/2014/main" id="{E7B7AD1D-388D-4565-A8EA-5EE74D7074CD}"/>
              </a:ext>
            </a:extLst>
          </p:cNvPr>
          <p:cNvSpPr txBox="1"/>
          <p:nvPr/>
        </p:nvSpPr>
        <p:spPr>
          <a:xfrm>
            <a:off x="486896" y="4085906"/>
            <a:ext cx="1685169" cy="646331"/>
          </a:xfrm>
          <a:prstGeom prst="rect">
            <a:avLst/>
          </a:prstGeom>
          <a:noFill/>
        </p:spPr>
        <p:txBody>
          <a:bodyPr wrap="square" rtlCol="0">
            <a:spAutoFit/>
          </a:bodyPr>
          <a:lstStyle/>
          <a:p>
            <a:r>
              <a:rPr lang="da-DK" sz="1200" dirty="0"/>
              <a:t>32 g hamburgerryg bidrager med 5,9 g protein</a:t>
            </a:r>
          </a:p>
        </p:txBody>
      </p:sp>
      <p:sp>
        <p:nvSpPr>
          <p:cNvPr id="12" name="Tekstfelt 11">
            <a:extLst>
              <a:ext uri="{FF2B5EF4-FFF2-40B4-BE49-F238E27FC236}">
                <a16:creationId xmlns:a16="http://schemas.microsoft.com/office/drawing/2014/main" id="{4F85F8ED-47D3-4BE0-BCDF-B96E77C20EF4}"/>
              </a:ext>
            </a:extLst>
          </p:cNvPr>
          <p:cNvSpPr txBox="1"/>
          <p:nvPr/>
        </p:nvSpPr>
        <p:spPr>
          <a:xfrm>
            <a:off x="4392979" y="3277578"/>
            <a:ext cx="1739608" cy="461665"/>
          </a:xfrm>
          <a:prstGeom prst="rect">
            <a:avLst/>
          </a:prstGeom>
          <a:noFill/>
        </p:spPr>
        <p:txBody>
          <a:bodyPr wrap="square" rtlCol="0">
            <a:spAutoFit/>
          </a:bodyPr>
          <a:lstStyle/>
          <a:p>
            <a:r>
              <a:rPr lang="da-DK" sz="1200" dirty="0"/>
              <a:t>50 g gulerod bidrager med 1,4 g kostfibre</a:t>
            </a:r>
          </a:p>
        </p:txBody>
      </p:sp>
      <p:sp>
        <p:nvSpPr>
          <p:cNvPr id="13" name="Tekstfelt 12">
            <a:extLst>
              <a:ext uri="{FF2B5EF4-FFF2-40B4-BE49-F238E27FC236}">
                <a16:creationId xmlns:a16="http://schemas.microsoft.com/office/drawing/2014/main" id="{1152B038-B7A4-455F-9C20-EC8DF201540A}"/>
              </a:ext>
            </a:extLst>
          </p:cNvPr>
          <p:cNvSpPr txBox="1"/>
          <p:nvPr/>
        </p:nvSpPr>
        <p:spPr>
          <a:xfrm>
            <a:off x="4430246" y="3823783"/>
            <a:ext cx="1739608" cy="646331"/>
          </a:xfrm>
          <a:prstGeom prst="rect">
            <a:avLst/>
          </a:prstGeom>
          <a:noFill/>
        </p:spPr>
        <p:txBody>
          <a:bodyPr wrap="square" rtlCol="0">
            <a:spAutoFit/>
          </a:bodyPr>
          <a:lstStyle/>
          <a:p>
            <a:r>
              <a:rPr lang="da-DK" sz="1200" dirty="0"/>
              <a:t>50 g peberfrugt bidrager med 0,8 g kostfibre og 96 mg C-vitamin</a:t>
            </a:r>
          </a:p>
        </p:txBody>
      </p:sp>
      <p:sp>
        <p:nvSpPr>
          <p:cNvPr id="14" name="Tekstfelt 13">
            <a:extLst>
              <a:ext uri="{FF2B5EF4-FFF2-40B4-BE49-F238E27FC236}">
                <a16:creationId xmlns:a16="http://schemas.microsoft.com/office/drawing/2014/main" id="{48762D1D-52E7-46BA-9E83-85627874BAA6}"/>
              </a:ext>
            </a:extLst>
          </p:cNvPr>
          <p:cNvSpPr txBox="1"/>
          <p:nvPr/>
        </p:nvSpPr>
        <p:spPr>
          <a:xfrm>
            <a:off x="153560" y="3340807"/>
            <a:ext cx="1380167" cy="646331"/>
          </a:xfrm>
          <a:prstGeom prst="rect">
            <a:avLst/>
          </a:prstGeom>
          <a:noFill/>
        </p:spPr>
        <p:txBody>
          <a:bodyPr wrap="square" rtlCol="0">
            <a:spAutoFit/>
          </a:bodyPr>
          <a:lstStyle/>
          <a:p>
            <a:r>
              <a:rPr lang="da-DK" sz="1200" dirty="0"/>
              <a:t>60 g agurk + 20 g salat bidrager med 0,6 g kostfibre</a:t>
            </a:r>
          </a:p>
        </p:txBody>
      </p:sp>
      <p:sp>
        <p:nvSpPr>
          <p:cNvPr id="15" name="Tekstfelt 14">
            <a:extLst>
              <a:ext uri="{FF2B5EF4-FFF2-40B4-BE49-F238E27FC236}">
                <a16:creationId xmlns:a16="http://schemas.microsoft.com/office/drawing/2014/main" id="{911D28F2-CDC9-460B-8172-708A178BD067}"/>
              </a:ext>
            </a:extLst>
          </p:cNvPr>
          <p:cNvSpPr txBox="1"/>
          <p:nvPr/>
        </p:nvSpPr>
        <p:spPr>
          <a:xfrm>
            <a:off x="10045860" y="3211625"/>
            <a:ext cx="1739608" cy="646331"/>
          </a:xfrm>
          <a:prstGeom prst="rect">
            <a:avLst/>
          </a:prstGeom>
          <a:noFill/>
        </p:spPr>
        <p:txBody>
          <a:bodyPr wrap="square" rtlCol="0">
            <a:spAutoFit/>
          </a:bodyPr>
          <a:lstStyle/>
          <a:p>
            <a:r>
              <a:rPr lang="da-DK" sz="1200" dirty="0"/>
              <a:t>80 g frikadeller 6% bidrager med 10,2 g protein </a:t>
            </a:r>
          </a:p>
        </p:txBody>
      </p:sp>
      <p:sp>
        <p:nvSpPr>
          <p:cNvPr id="16" name="Tekstfelt 15">
            <a:extLst>
              <a:ext uri="{FF2B5EF4-FFF2-40B4-BE49-F238E27FC236}">
                <a16:creationId xmlns:a16="http://schemas.microsoft.com/office/drawing/2014/main" id="{A5A6E88F-CB47-467C-A3EB-C94173D04030}"/>
              </a:ext>
            </a:extLst>
          </p:cNvPr>
          <p:cNvSpPr txBox="1"/>
          <p:nvPr/>
        </p:nvSpPr>
        <p:spPr>
          <a:xfrm>
            <a:off x="10263631" y="4120209"/>
            <a:ext cx="1739608" cy="646331"/>
          </a:xfrm>
          <a:prstGeom prst="rect">
            <a:avLst/>
          </a:prstGeom>
          <a:noFill/>
        </p:spPr>
        <p:txBody>
          <a:bodyPr wrap="square" rtlCol="0">
            <a:spAutoFit/>
          </a:bodyPr>
          <a:lstStyle/>
          <a:p>
            <a:r>
              <a:rPr lang="da-DK" sz="1200" dirty="0"/>
              <a:t>50 g rugbrød bidrager med 4,1 g kostfibre og 2,5 g protein</a:t>
            </a:r>
          </a:p>
        </p:txBody>
      </p:sp>
      <p:sp>
        <p:nvSpPr>
          <p:cNvPr id="17" name="Tekstfelt 16">
            <a:extLst>
              <a:ext uri="{FF2B5EF4-FFF2-40B4-BE49-F238E27FC236}">
                <a16:creationId xmlns:a16="http://schemas.microsoft.com/office/drawing/2014/main" id="{01241F3F-B631-4A29-A15A-F99D8A5948E1}"/>
              </a:ext>
            </a:extLst>
          </p:cNvPr>
          <p:cNvSpPr txBox="1"/>
          <p:nvPr/>
        </p:nvSpPr>
        <p:spPr>
          <a:xfrm>
            <a:off x="6563688" y="4549298"/>
            <a:ext cx="1739608" cy="646331"/>
          </a:xfrm>
          <a:prstGeom prst="rect">
            <a:avLst/>
          </a:prstGeom>
          <a:noFill/>
        </p:spPr>
        <p:txBody>
          <a:bodyPr wrap="square" rtlCol="0">
            <a:spAutoFit/>
          </a:bodyPr>
          <a:lstStyle/>
          <a:p>
            <a:r>
              <a:rPr lang="da-DK" sz="1200" dirty="0"/>
              <a:t>100 g tomat bidrager med 1,9 g kostfibre og 15 g C-vitamin</a:t>
            </a:r>
          </a:p>
        </p:txBody>
      </p:sp>
      <p:sp>
        <p:nvSpPr>
          <p:cNvPr id="18" name="Tekstfelt 17">
            <a:extLst>
              <a:ext uri="{FF2B5EF4-FFF2-40B4-BE49-F238E27FC236}">
                <a16:creationId xmlns:a16="http://schemas.microsoft.com/office/drawing/2014/main" id="{B91E5792-3270-42D7-B948-1B4419A23140}"/>
              </a:ext>
            </a:extLst>
          </p:cNvPr>
          <p:cNvSpPr txBox="1"/>
          <p:nvPr/>
        </p:nvSpPr>
        <p:spPr>
          <a:xfrm>
            <a:off x="6625892" y="3473878"/>
            <a:ext cx="1739608" cy="646331"/>
          </a:xfrm>
          <a:prstGeom prst="rect">
            <a:avLst/>
          </a:prstGeom>
          <a:noFill/>
        </p:spPr>
        <p:txBody>
          <a:bodyPr wrap="square" rtlCol="0">
            <a:spAutoFit/>
          </a:bodyPr>
          <a:lstStyle/>
          <a:p>
            <a:r>
              <a:rPr lang="da-DK" sz="1200" dirty="0"/>
              <a:t>20 g + 60 g agurk bidrager med 0,8 g kostfibre</a:t>
            </a:r>
          </a:p>
        </p:txBody>
      </p:sp>
      <p:sp>
        <p:nvSpPr>
          <p:cNvPr id="29" name="Tekstfelt 28">
            <a:extLst>
              <a:ext uri="{FF2B5EF4-FFF2-40B4-BE49-F238E27FC236}">
                <a16:creationId xmlns:a16="http://schemas.microsoft.com/office/drawing/2014/main" id="{06098980-D6CF-4372-BBDE-D69B263BE84D}"/>
              </a:ext>
            </a:extLst>
          </p:cNvPr>
          <p:cNvSpPr txBox="1"/>
          <p:nvPr/>
        </p:nvSpPr>
        <p:spPr>
          <a:xfrm>
            <a:off x="3872171" y="4489092"/>
            <a:ext cx="1739608" cy="461665"/>
          </a:xfrm>
          <a:prstGeom prst="rect">
            <a:avLst/>
          </a:prstGeom>
          <a:noFill/>
        </p:spPr>
        <p:txBody>
          <a:bodyPr wrap="square" rtlCol="0">
            <a:spAutoFit/>
          </a:bodyPr>
          <a:lstStyle/>
          <a:p>
            <a:r>
              <a:rPr lang="da-DK" sz="1200" dirty="0"/>
              <a:t>40 g ost 30+ bidrager med 12 g protein</a:t>
            </a:r>
          </a:p>
        </p:txBody>
      </p:sp>
      <p:sp>
        <p:nvSpPr>
          <p:cNvPr id="32" name="Tekstfelt 31">
            <a:extLst>
              <a:ext uri="{FF2B5EF4-FFF2-40B4-BE49-F238E27FC236}">
                <a16:creationId xmlns:a16="http://schemas.microsoft.com/office/drawing/2014/main" id="{DA6E1766-DB9A-4E2C-BB53-C57AA7876028}"/>
              </a:ext>
            </a:extLst>
          </p:cNvPr>
          <p:cNvSpPr txBox="1"/>
          <p:nvPr/>
        </p:nvSpPr>
        <p:spPr>
          <a:xfrm>
            <a:off x="2301305" y="2375106"/>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3" name="Tekstfelt 32">
            <a:extLst>
              <a:ext uri="{FF2B5EF4-FFF2-40B4-BE49-F238E27FC236}">
                <a16:creationId xmlns:a16="http://schemas.microsoft.com/office/drawing/2014/main" id="{29774675-F275-44F4-90A2-E32B27B2A8D4}"/>
              </a:ext>
            </a:extLst>
          </p:cNvPr>
          <p:cNvSpPr txBox="1"/>
          <p:nvPr/>
        </p:nvSpPr>
        <p:spPr>
          <a:xfrm>
            <a:off x="8381488" y="2371250"/>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 name="Rektangel 1">
            <a:extLst>
              <a:ext uri="{FF2B5EF4-FFF2-40B4-BE49-F238E27FC236}">
                <a16:creationId xmlns:a16="http://schemas.microsoft.com/office/drawing/2014/main" id="{CB42719C-DD82-4897-A1A1-F13ECAF2F27C}"/>
              </a:ext>
            </a:extLst>
          </p:cNvPr>
          <p:cNvSpPr/>
          <p:nvPr/>
        </p:nvSpPr>
        <p:spPr>
          <a:xfrm>
            <a:off x="0" y="6585283"/>
            <a:ext cx="6096000" cy="261610"/>
          </a:xfrm>
          <a:prstGeom prst="rect">
            <a:avLst/>
          </a:prstGeom>
        </p:spPr>
        <p:txBody>
          <a:bodyPr>
            <a:spAutoFit/>
          </a:bodyPr>
          <a:lstStyle/>
          <a:p>
            <a:r>
              <a:rPr lang="da-DK" sz="1100" dirty="0"/>
              <a:t>Kilde: </a:t>
            </a:r>
            <a:r>
              <a:rPr lang="da-DK" sz="1100" dirty="0">
                <a:hlinkClick r:id="rId7"/>
              </a:rPr>
              <a:t>Frida - Database med fødevaredata udgivet DTU Fødevareinstituttet (fooddata.dk)</a:t>
            </a:r>
            <a:endParaRPr lang="da-DK" sz="1100" dirty="0"/>
          </a:p>
        </p:txBody>
      </p:sp>
      <p:cxnSp>
        <p:nvCxnSpPr>
          <p:cNvPr id="21" name="Lige forbindelse 20">
            <a:extLst>
              <a:ext uri="{FF2B5EF4-FFF2-40B4-BE49-F238E27FC236}">
                <a16:creationId xmlns:a16="http://schemas.microsoft.com/office/drawing/2014/main" id="{31844D58-DD5F-4E58-844E-8F3FF85B4AD0}"/>
              </a:ext>
            </a:extLst>
          </p:cNvPr>
          <p:cNvCxnSpPr>
            <a:cxnSpLocks/>
          </p:cNvCxnSpPr>
          <p:nvPr/>
        </p:nvCxnSpPr>
        <p:spPr>
          <a:xfrm>
            <a:off x="1814432" y="489263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7C42AE76-E83C-4DAA-9D76-2881FC45D1CE}"/>
              </a:ext>
            </a:extLst>
          </p:cNvPr>
          <p:cNvCxnSpPr>
            <a:cxnSpLocks/>
          </p:cNvCxnSpPr>
          <p:nvPr/>
        </p:nvCxnSpPr>
        <p:spPr>
          <a:xfrm>
            <a:off x="3643232" y="35006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FF61A6E0-F9F4-4A48-934A-64C4C5878A23}"/>
              </a:ext>
            </a:extLst>
          </p:cNvPr>
          <p:cNvCxnSpPr>
            <a:cxnSpLocks/>
          </p:cNvCxnSpPr>
          <p:nvPr/>
        </p:nvCxnSpPr>
        <p:spPr>
          <a:xfrm>
            <a:off x="7999964" y="471677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54431427-003E-4057-A304-E616F6C02995}"/>
              </a:ext>
            </a:extLst>
          </p:cNvPr>
          <p:cNvCxnSpPr>
            <a:cxnSpLocks/>
          </p:cNvCxnSpPr>
          <p:nvPr/>
        </p:nvCxnSpPr>
        <p:spPr>
          <a:xfrm>
            <a:off x="3118750" y="461957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8FC5FB8A-3FD9-47C4-A812-35506B036753}"/>
              </a:ext>
            </a:extLst>
          </p:cNvPr>
          <p:cNvCxnSpPr>
            <a:cxnSpLocks/>
          </p:cNvCxnSpPr>
          <p:nvPr/>
        </p:nvCxnSpPr>
        <p:spPr>
          <a:xfrm>
            <a:off x="3668542" y="413136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EDE41192-54AF-43EE-9C6E-0CDEDEB912FC}"/>
              </a:ext>
            </a:extLst>
          </p:cNvPr>
          <p:cNvCxnSpPr>
            <a:cxnSpLocks/>
          </p:cNvCxnSpPr>
          <p:nvPr/>
        </p:nvCxnSpPr>
        <p:spPr>
          <a:xfrm>
            <a:off x="9485539" y="44096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7AC59AB7-8104-4FE4-A4C3-B61A0C9F9839}"/>
              </a:ext>
            </a:extLst>
          </p:cNvPr>
          <p:cNvCxnSpPr>
            <a:cxnSpLocks/>
          </p:cNvCxnSpPr>
          <p:nvPr/>
        </p:nvCxnSpPr>
        <p:spPr>
          <a:xfrm>
            <a:off x="9294450" y="35603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A69CBC6E-2007-4783-9A86-12556C3DD752}"/>
              </a:ext>
            </a:extLst>
          </p:cNvPr>
          <p:cNvCxnSpPr>
            <a:cxnSpLocks/>
          </p:cNvCxnSpPr>
          <p:nvPr/>
        </p:nvCxnSpPr>
        <p:spPr>
          <a:xfrm flipV="1">
            <a:off x="1809090" y="4269604"/>
            <a:ext cx="1169755" cy="6049"/>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E7E67F50-CACE-4875-BF53-7A3B690C5F91}"/>
              </a:ext>
            </a:extLst>
          </p:cNvPr>
          <p:cNvCxnSpPr>
            <a:cxnSpLocks/>
          </p:cNvCxnSpPr>
          <p:nvPr/>
        </p:nvCxnSpPr>
        <p:spPr>
          <a:xfrm flipV="1">
            <a:off x="1424514" y="3745096"/>
            <a:ext cx="1169755" cy="6049"/>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CA7B2C3D-92F5-40B9-85C4-80F699FBB528}"/>
              </a:ext>
            </a:extLst>
          </p:cNvPr>
          <p:cNvCxnSpPr>
            <a:cxnSpLocks/>
          </p:cNvCxnSpPr>
          <p:nvPr/>
        </p:nvCxnSpPr>
        <p:spPr>
          <a:xfrm>
            <a:off x="7863128" y="3652134"/>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6001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 name="Tekstfelt 2">
            <a:extLst>
              <a:ext uri="{FF2B5EF4-FFF2-40B4-BE49-F238E27FC236}">
                <a16:creationId xmlns:a16="http://schemas.microsoft.com/office/drawing/2014/main" id="{FF32C992-3859-4AFA-8BC6-7EF55F77939E}"/>
              </a:ext>
            </a:extLst>
          </p:cNvPr>
          <p:cNvSpPr txBox="1"/>
          <p:nvPr/>
        </p:nvSpPr>
        <p:spPr>
          <a:xfrm>
            <a:off x="4770410" y="1690641"/>
            <a:ext cx="2695244" cy="584775"/>
          </a:xfrm>
          <a:prstGeom prst="rect">
            <a:avLst/>
          </a:prstGeom>
          <a:noFill/>
        </p:spPr>
        <p:txBody>
          <a:bodyPr wrap="square" rtlCol="0">
            <a:spAutoFit/>
          </a:bodyPr>
          <a:lstStyle/>
          <a:p>
            <a:r>
              <a:rPr lang="da-DK" sz="3200" dirty="0">
                <a:latin typeface="+mj-lt"/>
              </a:rPr>
              <a:t>Mellemmåltid</a:t>
            </a:r>
          </a:p>
        </p:txBody>
      </p:sp>
      <p:pic>
        <p:nvPicPr>
          <p:cNvPr id="4" name="Billede 3">
            <a:extLst>
              <a:ext uri="{FF2B5EF4-FFF2-40B4-BE49-F238E27FC236}">
                <a16:creationId xmlns:a16="http://schemas.microsoft.com/office/drawing/2014/main" id="{52D39F23-E3B8-45CE-B567-2C8224EA5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091" y="2970205"/>
            <a:ext cx="2467319" cy="2562583"/>
          </a:xfrm>
          <a:prstGeom prst="rect">
            <a:avLst/>
          </a:prstGeom>
        </p:spPr>
      </p:pic>
      <p:pic>
        <p:nvPicPr>
          <p:cNvPr id="6" name="Billede 5">
            <a:extLst>
              <a:ext uri="{FF2B5EF4-FFF2-40B4-BE49-F238E27FC236}">
                <a16:creationId xmlns:a16="http://schemas.microsoft.com/office/drawing/2014/main" id="{0349F535-154C-46B5-84BA-A40DCAD17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904" y="3106830"/>
            <a:ext cx="2581635" cy="2438740"/>
          </a:xfrm>
          <a:prstGeom prst="rect">
            <a:avLst/>
          </a:prstGeom>
        </p:spPr>
      </p:pic>
      <p:pic>
        <p:nvPicPr>
          <p:cNvPr id="8" name="Billede 7">
            <a:extLst>
              <a:ext uri="{FF2B5EF4-FFF2-40B4-BE49-F238E27FC236}">
                <a16:creationId xmlns:a16="http://schemas.microsoft.com/office/drawing/2014/main" id="{43A5F71D-4343-42FB-BB16-F929D1510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0279C3F5-B947-4753-8270-AE57D87EE415}"/>
              </a:ext>
            </a:extLst>
          </p:cNvPr>
          <p:cNvSpPr txBox="1"/>
          <p:nvPr/>
        </p:nvSpPr>
        <p:spPr>
          <a:xfrm>
            <a:off x="3238441" y="6016501"/>
            <a:ext cx="5715118"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Hav gerne et sundt mellemmåltid klar, hvis sulten dukker op i løbet af dagen. Er man ikke sulten, så gem måltidet til senere eller spar kalorierne. </a:t>
            </a:r>
          </a:p>
        </p:txBody>
      </p:sp>
      <p:sp>
        <p:nvSpPr>
          <p:cNvPr id="10" name="Tekstfelt 9">
            <a:extLst>
              <a:ext uri="{FF2B5EF4-FFF2-40B4-BE49-F238E27FC236}">
                <a16:creationId xmlns:a16="http://schemas.microsoft.com/office/drawing/2014/main" id="{88088A9F-BA1A-41BB-91F3-C9B2F8431939}"/>
              </a:ext>
            </a:extLst>
          </p:cNvPr>
          <p:cNvSpPr txBox="1"/>
          <p:nvPr/>
        </p:nvSpPr>
        <p:spPr>
          <a:xfrm>
            <a:off x="4570200" y="3470268"/>
            <a:ext cx="1559302" cy="646331"/>
          </a:xfrm>
          <a:prstGeom prst="rect">
            <a:avLst/>
          </a:prstGeom>
          <a:noFill/>
        </p:spPr>
        <p:txBody>
          <a:bodyPr wrap="square" rtlCol="0">
            <a:spAutoFit/>
          </a:bodyPr>
          <a:lstStyle/>
          <a:p>
            <a:r>
              <a:rPr lang="da-DK" sz="1200" dirty="0"/>
              <a:t>15 g mandler bidrager med 3,1 g protein og 40 mg magnesium </a:t>
            </a:r>
          </a:p>
        </p:txBody>
      </p:sp>
      <p:sp>
        <p:nvSpPr>
          <p:cNvPr id="11" name="Tekstfelt 10">
            <a:extLst>
              <a:ext uri="{FF2B5EF4-FFF2-40B4-BE49-F238E27FC236}">
                <a16:creationId xmlns:a16="http://schemas.microsoft.com/office/drawing/2014/main" id="{2511F79C-F992-49A0-8C32-C80CA105E95D}"/>
              </a:ext>
            </a:extLst>
          </p:cNvPr>
          <p:cNvSpPr txBox="1"/>
          <p:nvPr/>
        </p:nvSpPr>
        <p:spPr>
          <a:xfrm>
            <a:off x="756740" y="3414705"/>
            <a:ext cx="1739608" cy="646331"/>
          </a:xfrm>
          <a:prstGeom prst="rect">
            <a:avLst/>
          </a:prstGeom>
          <a:noFill/>
        </p:spPr>
        <p:txBody>
          <a:bodyPr wrap="square" rtlCol="0">
            <a:spAutoFit/>
          </a:bodyPr>
          <a:lstStyle/>
          <a:p>
            <a:r>
              <a:rPr lang="da-DK" sz="1200" dirty="0"/>
              <a:t>100 g æble bidrager med 2,2 g kostfibre og 8 mg C-vitamin</a:t>
            </a:r>
          </a:p>
        </p:txBody>
      </p:sp>
      <p:sp>
        <p:nvSpPr>
          <p:cNvPr id="12" name="Tekstfelt 11">
            <a:extLst>
              <a:ext uri="{FF2B5EF4-FFF2-40B4-BE49-F238E27FC236}">
                <a16:creationId xmlns:a16="http://schemas.microsoft.com/office/drawing/2014/main" id="{CEDFC590-62F4-4FD6-895A-30CBFC65A2D3}"/>
              </a:ext>
            </a:extLst>
          </p:cNvPr>
          <p:cNvSpPr txBox="1"/>
          <p:nvPr/>
        </p:nvSpPr>
        <p:spPr>
          <a:xfrm>
            <a:off x="6120107" y="3928330"/>
            <a:ext cx="1517192" cy="461665"/>
          </a:xfrm>
          <a:prstGeom prst="rect">
            <a:avLst/>
          </a:prstGeom>
          <a:noFill/>
        </p:spPr>
        <p:txBody>
          <a:bodyPr wrap="square" rtlCol="0">
            <a:spAutoFit/>
          </a:bodyPr>
          <a:lstStyle/>
          <a:p>
            <a:r>
              <a:rPr lang="da-DK" sz="1200" dirty="0"/>
              <a:t>100 g skyr bidrager med 11 g protein </a:t>
            </a:r>
          </a:p>
        </p:txBody>
      </p:sp>
      <p:sp>
        <p:nvSpPr>
          <p:cNvPr id="13" name="Tekstfelt 12">
            <a:extLst>
              <a:ext uri="{FF2B5EF4-FFF2-40B4-BE49-F238E27FC236}">
                <a16:creationId xmlns:a16="http://schemas.microsoft.com/office/drawing/2014/main" id="{F85C66CF-89AD-46FA-8FD9-8168BA1451B9}"/>
              </a:ext>
            </a:extLst>
          </p:cNvPr>
          <p:cNvSpPr txBox="1"/>
          <p:nvPr/>
        </p:nvSpPr>
        <p:spPr>
          <a:xfrm>
            <a:off x="9949556" y="3928330"/>
            <a:ext cx="1739608" cy="646331"/>
          </a:xfrm>
          <a:prstGeom prst="rect">
            <a:avLst/>
          </a:prstGeom>
          <a:noFill/>
        </p:spPr>
        <p:txBody>
          <a:bodyPr wrap="square" rtlCol="0">
            <a:spAutoFit/>
          </a:bodyPr>
          <a:lstStyle/>
          <a:p>
            <a:r>
              <a:rPr lang="da-DK" sz="1200" dirty="0"/>
              <a:t>50 g peberfrugt bidrager med 0,6 g protein og </a:t>
            </a:r>
          </a:p>
          <a:p>
            <a:r>
              <a:rPr lang="da-DK" sz="1200" dirty="0"/>
              <a:t>96 mg C-vitamin</a:t>
            </a:r>
          </a:p>
        </p:txBody>
      </p:sp>
      <p:sp>
        <p:nvSpPr>
          <p:cNvPr id="14" name="Tekstfelt 13">
            <a:extLst>
              <a:ext uri="{FF2B5EF4-FFF2-40B4-BE49-F238E27FC236}">
                <a16:creationId xmlns:a16="http://schemas.microsoft.com/office/drawing/2014/main" id="{5AB6E674-ABAC-475F-923F-74AC26959F16}"/>
              </a:ext>
            </a:extLst>
          </p:cNvPr>
          <p:cNvSpPr txBox="1"/>
          <p:nvPr/>
        </p:nvSpPr>
        <p:spPr>
          <a:xfrm>
            <a:off x="9539264" y="3088023"/>
            <a:ext cx="1739608" cy="461665"/>
          </a:xfrm>
          <a:prstGeom prst="rect">
            <a:avLst/>
          </a:prstGeom>
          <a:noFill/>
        </p:spPr>
        <p:txBody>
          <a:bodyPr wrap="square" rtlCol="0">
            <a:spAutoFit/>
          </a:bodyPr>
          <a:lstStyle/>
          <a:p>
            <a:r>
              <a:rPr lang="da-DK" sz="1200" dirty="0"/>
              <a:t>50 g gulerødder bidrager med 1,4 g kostfibre</a:t>
            </a:r>
          </a:p>
        </p:txBody>
      </p:sp>
      <p:sp>
        <p:nvSpPr>
          <p:cNvPr id="21" name="Tekstfelt 20">
            <a:extLst>
              <a:ext uri="{FF2B5EF4-FFF2-40B4-BE49-F238E27FC236}">
                <a16:creationId xmlns:a16="http://schemas.microsoft.com/office/drawing/2014/main" id="{D983BE6F-5AE3-4ED0-8FC4-9CB0823844EB}"/>
              </a:ext>
            </a:extLst>
          </p:cNvPr>
          <p:cNvSpPr txBox="1"/>
          <p:nvPr/>
        </p:nvSpPr>
        <p:spPr>
          <a:xfrm>
            <a:off x="2622350" y="2628671"/>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22" name="Tekstfelt 21">
            <a:extLst>
              <a:ext uri="{FF2B5EF4-FFF2-40B4-BE49-F238E27FC236}">
                <a16:creationId xmlns:a16="http://schemas.microsoft.com/office/drawing/2014/main" id="{21CC3CC5-DF5A-4BCF-9F14-00916472B676}"/>
              </a:ext>
            </a:extLst>
          </p:cNvPr>
          <p:cNvSpPr txBox="1"/>
          <p:nvPr/>
        </p:nvSpPr>
        <p:spPr>
          <a:xfrm>
            <a:off x="7637299" y="2628671"/>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2" name="Rektangel 1">
            <a:extLst>
              <a:ext uri="{FF2B5EF4-FFF2-40B4-BE49-F238E27FC236}">
                <a16:creationId xmlns:a16="http://schemas.microsoft.com/office/drawing/2014/main" id="{BD403E3D-4BD6-4829-8106-E1E7A6EE4CF9}"/>
              </a:ext>
            </a:extLst>
          </p:cNvPr>
          <p:cNvSpPr/>
          <p:nvPr/>
        </p:nvSpPr>
        <p:spPr>
          <a:xfrm>
            <a:off x="0" y="6566800"/>
            <a:ext cx="6096000" cy="261610"/>
          </a:xfrm>
          <a:prstGeom prst="rect">
            <a:avLst/>
          </a:prstGeom>
        </p:spPr>
        <p:txBody>
          <a:bodyPr>
            <a:spAutoFit/>
          </a:bodyPr>
          <a:lstStyle/>
          <a:p>
            <a:r>
              <a:rPr lang="da-DK" sz="1100" dirty="0"/>
              <a:t>Kilde: </a:t>
            </a:r>
            <a:r>
              <a:rPr lang="da-DK" sz="1100" dirty="0">
                <a:hlinkClick r:id="rId6"/>
              </a:rPr>
              <a:t>Frida - Database med fødevaredata udgivet DTU Fødevareinstituttet (fooddata.dk)</a:t>
            </a:r>
            <a:endParaRPr lang="da-DK" sz="1100" dirty="0"/>
          </a:p>
        </p:txBody>
      </p:sp>
      <p:cxnSp>
        <p:nvCxnSpPr>
          <p:cNvPr id="16" name="Lige forbindelse 15">
            <a:extLst>
              <a:ext uri="{FF2B5EF4-FFF2-40B4-BE49-F238E27FC236}">
                <a16:creationId xmlns:a16="http://schemas.microsoft.com/office/drawing/2014/main" id="{06692030-6845-450C-BA9A-85371FA1587F}"/>
              </a:ext>
            </a:extLst>
          </p:cNvPr>
          <p:cNvCxnSpPr>
            <a:cxnSpLocks/>
          </p:cNvCxnSpPr>
          <p:nvPr/>
        </p:nvCxnSpPr>
        <p:spPr>
          <a:xfrm>
            <a:off x="3787599" y="379343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Lige forbindelse 16">
            <a:extLst>
              <a:ext uri="{FF2B5EF4-FFF2-40B4-BE49-F238E27FC236}">
                <a16:creationId xmlns:a16="http://schemas.microsoft.com/office/drawing/2014/main" id="{7E9CB2E4-E720-4653-B9BD-FF882A663C0E}"/>
              </a:ext>
            </a:extLst>
          </p:cNvPr>
          <p:cNvCxnSpPr>
            <a:cxnSpLocks/>
          </p:cNvCxnSpPr>
          <p:nvPr/>
        </p:nvCxnSpPr>
        <p:spPr>
          <a:xfrm>
            <a:off x="2303091" y="375833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AE9E28E4-5C6B-479A-80F1-84618E3F12BC}"/>
              </a:ext>
            </a:extLst>
          </p:cNvPr>
          <p:cNvCxnSpPr>
            <a:cxnSpLocks/>
          </p:cNvCxnSpPr>
          <p:nvPr/>
        </p:nvCxnSpPr>
        <p:spPr>
          <a:xfrm>
            <a:off x="8779801" y="331990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84090C77-3619-43F8-812A-59606517B979}"/>
              </a:ext>
            </a:extLst>
          </p:cNvPr>
          <p:cNvCxnSpPr>
            <a:cxnSpLocks/>
          </p:cNvCxnSpPr>
          <p:nvPr/>
        </p:nvCxnSpPr>
        <p:spPr>
          <a:xfrm>
            <a:off x="9169719" y="425149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1680506C-F709-40AF-8C53-41E245EAB725}"/>
              </a:ext>
            </a:extLst>
          </p:cNvPr>
          <p:cNvCxnSpPr>
            <a:cxnSpLocks/>
          </p:cNvCxnSpPr>
          <p:nvPr/>
        </p:nvCxnSpPr>
        <p:spPr>
          <a:xfrm>
            <a:off x="7331987" y="4179453"/>
            <a:ext cx="77983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7116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59DE1BB-C208-41F0-A9E7-DCC5C8C8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0112"/>
          </a:xfrm>
          <a:prstGeom prst="rect">
            <a:avLst/>
          </a:prstGeom>
        </p:spPr>
      </p:pic>
      <p:sp>
        <p:nvSpPr>
          <p:cNvPr id="3" name="Tekstfelt 2">
            <a:extLst>
              <a:ext uri="{FF2B5EF4-FFF2-40B4-BE49-F238E27FC236}">
                <a16:creationId xmlns:a16="http://schemas.microsoft.com/office/drawing/2014/main" id="{FF32C992-3859-4AFA-8BC6-7EF55F77939E}"/>
              </a:ext>
            </a:extLst>
          </p:cNvPr>
          <p:cNvSpPr txBox="1"/>
          <p:nvPr/>
        </p:nvSpPr>
        <p:spPr>
          <a:xfrm>
            <a:off x="4896570" y="1679515"/>
            <a:ext cx="2067617" cy="584775"/>
          </a:xfrm>
          <a:prstGeom prst="rect">
            <a:avLst/>
          </a:prstGeom>
          <a:noFill/>
        </p:spPr>
        <p:txBody>
          <a:bodyPr wrap="square" rtlCol="0">
            <a:spAutoFit/>
          </a:bodyPr>
          <a:lstStyle/>
          <a:p>
            <a:r>
              <a:rPr lang="da-DK" sz="3200" dirty="0">
                <a:latin typeface="+mj-lt"/>
              </a:rPr>
              <a:t>Aftensmad</a:t>
            </a:r>
          </a:p>
        </p:txBody>
      </p:sp>
      <p:pic>
        <p:nvPicPr>
          <p:cNvPr id="4" name="Billede 3">
            <a:extLst>
              <a:ext uri="{FF2B5EF4-FFF2-40B4-BE49-F238E27FC236}">
                <a16:creationId xmlns:a16="http://schemas.microsoft.com/office/drawing/2014/main" id="{5176942B-D261-4048-AA25-5FE94A48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711" y="2832971"/>
            <a:ext cx="2667372" cy="2905530"/>
          </a:xfrm>
          <a:prstGeom prst="rect">
            <a:avLst/>
          </a:prstGeom>
        </p:spPr>
      </p:pic>
      <p:pic>
        <p:nvPicPr>
          <p:cNvPr id="6" name="Billede 5">
            <a:extLst>
              <a:ext uri="{FF2B5EF4-FFF2-40B4-BE49-F238E27FC236}">
                <a16:creationId xmlns:a16="http://schemas.microsoft.com/office/drawing/2014/main" id="{B2CB0AA0-3813-4CE2-8B61-3841BEABB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639" y="2815346"/>
            <a:ext cx="2724530" cy="2915057"/>
          </a:xfrm>
          <a:prstGeom prst="rect">
            <a:avLst/>
          </a:prstGeom>
        </p:spPr>
      </p:pic>
      <p:pic>
        <p:nvPicPr>
          <p:cNvPr id="8" name="Billede 7">
            <a:extLst>
              <a:ext uri="{FF2B5EF4-FFF2-40B4-BE49-F238E27FC236}">
                <a16:creationId xmlns:a16="http://schemas.microsoft.com/office/drawing/2014/main" id="{9A01F79C-462D-4349-9AC7-1D8F880D7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1DE2D3DD-9018-43E8-8EDB-06B4375438F0}"/>
              </a:ext>
            </a:extLst>
          </p:cNvPr>
          <p:cNvSpPr txBox="1"/>
          <p:nvPr/>
        </p:nvSpPr>
        <p:spPr>
          <a:xfrm>
            <a:off x="2241238" y="5904558"/>
            <a:ext cx="7378280" cy="73866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Nyd maden mens du spiser den. Spis langsomt og undgå at lave andre ting imens (fx tv eller computer). Er opmærksomheden ikke på måltidet, kommer man ofte til at spise mere, end man har behov for. Spis magert og veltilberedt kød, suppler med bælgfrugter og grøntsager.</a:t>
            </a:r>
          </a:p>
        </p:txBody>
      </p:sp>
      <p:sp>
        <p:nvSpPr>
          <p:cNvPr id="10" name="Tekstfelt 9">
            <a:extLst>
              <a:ext uri="{FF2B5EF4-FFF2-40B4-BE49-F238E27FC236}">
                <a16:creationId xmlns:a16="http://schemas.microsoft.com/office/drawing/2014/main" id="{E2ABB7F9-8FE4-47D1-9FF4-501D0E8F1C2B}"/>
              </a:ext>
            </a:extLst>
          </p:cNvPr>
          <p:cNvSpPr txBox="1"/>
          <p:nvPr/>
        </p:nvSpPr>
        <p:spPr>
          <a:xfrm>
            <a:off x="1289249" y="4183356"/>
            <a:ext cx="1477403" cy="646331"/>
          </a:xfrm>
          <a:prstGeom prst="rect">
            <a:avLst/>
          </a:prstGeom>
          <a:noFill/>
        </p:spPr>
        <p:txBody>
          <a:bodyPr wrap="square" rtlCol="0">
            <a:spAutoFit/>
          </a:bodyPr>
          <a:lstStyle/>
          <a:p>
            <a:r>
              <a:rPr lang="da-DK" sz="1200" dirty="0"/>
              <a:t>100 g hakket oksekød bidrager med 20,5 g protein</a:t>
            </a:r>
          </a:p>
        </p:txBody>
      </p:sp>
      <p:sp>
        <p:nvSpPr>
          <p:cNvPr id="11" name="Tekstfelt 10">
            <a:extLst>
              <a:ext uri="{FF2B5EF4-FFF2-40B4-BE49-F238E27FC236}">
                <a16:creationId xmlns:a16="http://schemas.microsoft.com/office/drawing/2014/main" id="{95D2074E-808F-4AF1-85E5-21789F5276C2}"/>
              </a:ext>
            </a:extLst>
          </p:cNvPr>
          <p:cNvSpPr txBox="1"/>
          <p:nvPr/>
        </p:nvSpPr>
        <p:spPr>
          <a:xfrm>
            <a:off x="4341195" y="3324208"/>
            <a:ext cx="1739608" cy="461665"/>
          </a:xfrm>
          <a:prstGeom prst="rect">
            <a:avLst/>
          </a:prstGeom>
          <a:noFill/>
        </p:spPr>
        <p:txBody>
          <a:bodyPr wrap="square" rtlCol="0">
            <a:spAutoFit/>
          </a:bodyPr>
          <a:lstStyle/>
          <a:p>
            <a:r>
              <a:rPr lang="da-DK" sz="1200" dirty="0"/>
              <a:t>100 g squash bidrager med 1,1 g kostfibre</a:t>
            </a:r>
          </a:p>
        </p:txBody>
      </p:sp>
      <p:sp>
        <p:nvSpPr>
          <p:cNvPr id="12" name="Tekstfelt 11">
            <a:extLst>
              <a:ext uri="{FF2B5EF4-FFF2-40B4-BE49-F238E27FC236}">
                <a16:creationId xmlns:a16="http://schemas.microsoft.com/office/drawing/2014/main" id="{0FDE32B5-432B-4611-9304-28470642AC1C}"/>
              </a:ext>
            </a:extLst>
          </p:cNvPr>
          <p:cNvSpPr txBox="1"/>
          <p:nvPr/>
        </p:nvSpPr>
        <p:spPr>
          <a:xfrm>
            <a:off x="4356182" y="4337960"/>
            <a:ext cx="1739608" cy="646331"/>
          </a:xfrm>
          <a:prstGeom prst="rect">
            <a:avLst/>
          </a:prstGeom>
          <a:noFill/>
        </p:spPr>
        <p:txBody>
          <a:bodyPr wrap="square" rtlCol="0">
            <a:spAutoFit/>
          </a:bodyPr>
          <a:lstStyle/>
          <a:p>
            <a:r>
              <a:rPr lang="da-DK" sz="1200" dirty="0"/>
              <a:t>100 g peberfrugt bidrager med 1,7 g kostfibre</a:t>
            </a:r>
          </a:p>
        </p:txBody>
      </p:sp>
      <p:sp>
        <p:nvSpPr>
          <p:cNvPr id="13" name="Tekstfelt 12">
            <a:extLst>
              <a:ext uri="{FF2B5EF4-FFF2-40B4-BE49-F238E27FC236}">
                <a16:creationId xmlns:a16="http://schemas.microsoft.com/office/drawing/2014/main" id="{D742B232-7B27-40C7-A9D3-9FE83B87DDDA}"/>
              </a:ext>
            </a:extLst>
          </p:cNvPr>
          <p:cNvSpPr txBox="1"/>
          <p:nvPr/>
        </p:nvSpPr>
        <p:spPr>
          <a:xfrm>
            <a:off x="846468" y="3571271"/>
            <a:ext cx="1739608" cy="461665"/>
          </a:xfrm>
          <a:prstGeom prst="rect">
            <a:avLst/>
          </a:prstGeom>
          <a:noFill/>
        </p:spPr>
        <p:txBody>
          <a:bodyPr wrap="square" rtlCol="0">
            <a:spAutoFit/>
          </a:bodyPr>
          <a:lstStyle/>
          <a:p>
            <a:r>
              <a:rPr lang="da-DK" sz="1200" dirty="0"/>
              <a:t>100 g porre bidrager med 2,2 g kostfibre</a:t>
            </a:r>
          </a:p>
        </p:txBody>
      </p:sp>
      <p:sp>
        <p:nvSpPr>
          <p:cNvPr id="14" name="Tekstfelt 13">
            <a:extLst>
              <a:ext uri="{FF2B5EF4-FFF2-40B4-BE49-F238E27FC236}">
                <a16:creationId xmlns:a16="http://schemas.microsoft.com/office/drawing/2014/main" id="{424D1CD5-4D2F-46F4-998A-F9F5D82DC57A}"/>
              </a:ext>
            </a:extLst>
          </p:cNvPr>
          <p:cNvSpPr txBox="1"/>
          <p:nvPr/>
        </p:nvSpPr>
        <p:spPr>
          <a:xfrm>
            <a:off x="9189948" y="4648633"/>
            <a:ext cx="2015200" cy="461665"/>
          </a:xfrm>
          <a:prstGeom prst="rect">
            <a:avLst/>
          </a:prstGeom>
          <a:noFill/>
        </p:spPr>
        <p:txBody>
          <a:bodyPr wrap="square" rtlCol="0">
            <a:spAutoFit/>
          </a:bodyPr>
          <a:lstStyle/>
          <a:p>
            <a:r>
              <a:rPr lang="da-DK" sz="1200" dirty="0"/>
              <a:t>90 g minutkotelet bidrager med 20 g protein </a:t>
            </a:r>
          </a:p>
        </p:txBody>
      </p:sp>
      <p:sp>
        <p:nvSpPr>
          <p:cNvPr id="15" name="Tekstfelt 14">
            <a:extLst>
              <a:ext uri="{FF2B5EF4-FFF2-40B4-BE49-F238E27FC236}">
                <a16:creationId xmlns:a16="http://schemas.microsoft.com/office/drawing/2014/main" id="{F9A6FE3A-00CB-4E0D-8A0A-A2934C067D92}"/>
              </a:ext>
            </a:extLst>
          </p:cNvPr>
          <p:cNvSpPr txBox="1"/>
          <p:nvPr/>
        </p:nvSpPr>
        <p:spPr>
          <a:xfrm>
            <a:off x="6150345" y="4538633"/>
            <a:ext cx="1600081" cy="646331"/>
          </a:xfrm>
          <a:prstGeom prst="rect">
            <a:avLst/>
          </a:prstGeom>
          <a:noFill/>
        </p:spPr>
        <p:txBody>
          <a:bodyPr wrap="square" rtlCol="0">
            <a:spAutoFit/>
          </a:bodyPr>
          <a:lstStyle/>
          <a:p>
            <a:r>
              <a:rPr lang="da-DK" sz="1200" dirty="0"/>
              <a:t>120 g kartofler bidrager med 1,7g kostfibre</a:t>
            </a:r>
          </a:p>
        </p:txBody>
      </p:sp>
      <p:sp>
        <p:nvSpPr>
          <p:cNvPr id="16" name="Tekstfelt 15">
            <a:extLst>
              <a:ext uri="{FF2B5EF4-FFF2-40B4-BE49-F238E27FC236}">
                <a16:creationId xmlns:a16="http://schemas.microsoft.com/office/drawing/2014/main" id="{FA24FE91-EF9A-44FE-9F75-D930DCF12193}"/>
              </a:ext>
            </a:extLst>
          </p:cNvPr>
          <p:cNvSpPr txBox="1"/>
          <p:nvPr/>
        </p:nvSpPr>
        <p:spPr>
          <a:xfrm>
            <a:off x="9785511" y="3465023"/>
            <a:ext cx="1987649" cy="461665"/>
          </a:xfrm>
          <a:prstGeom prst="rect">
            <a:avLst/>
          </a:prstGeom>
          <a:noFill/>
        </p:spPr>
        <p:txBody>
          <a:bodyPr wrap="square" rtlCol="0">
            <a:spAutoFit/>
          </a:bodyPr>
          <a:lstStyle/>
          <a:p>
            <a:r>
              <a:rPr lang="da-DK" sz="1200" dirty="0"/>
              <a:t>100 g blomkål bidrager med 2,4 g kostfibre og 2 g protein</a:t>
            </a:r>
          </a:p>
        </p:txBody>
      </p:sp>
      <p:sp>
        <p:nvSpPr>
          <p:cNvPr id="17" name="Tekstfelt 16">
            <a:extLst>
              <a:ext uri="{FF2B5EF4-FFF2-40B4-BE49-F238E27FC236}">
                <a16:creationId xmlns:a16="http://schemas.microsoft.com/office/drawing/2014/main" id="{52738E43-BC2D-46F7-8400-23F55A3763B4}"/>
              </a:ext>
            </a:extLst>
          </p:cNvPr>
          <p:cNvSpPr txBox="1"/>
          <p:nvPr/>
        </p:nvSpPr>
        <p:spPr>
          <a:xfrm>
            <a:off x="5909846" y="3496271"/>
            <a:ext cx="1411998" cy="646331"/>
          </a:xfrm>
          <a:prstGeom prst="rect">
            <a:avLst/>
          </a:prstGeom>
          <a:noFill/>
        </p:spPr>
        <p:txBody>
          <a:bodyPr wrap="square" rtlCol="0">
            <a:spAutoFit/>
          </a:bodyPr>
          <a:lstStyle/>
          <a:p>
            <a:r>
              <a:rPr lang="da-DK" sz="1200" dirty="0"/>
              <a:t>75 g frikadellesauce bidrager med 3 g fedt</a:t>
            </a:r>
          </a:p>
        </p:txBody>
      </p:sp>
      <p:sp>
        <p:nvSpPr>
          <p:cNvPr id="18" name="Tekstfelt 17">
            <a:extLst>
              <a:ext uri="{FF2B5EF4-FFF2-40B4-BE49-F238E27FC236}">
                <a16:creationId xmlns:a16="http://schemas.microsoft.com/office/drawing/2014/main" id="{176EA678-F586-41EE-A8A6-D1D71E7705DE}"/>
              </a:ext>
            </a:extLst>
          </p:cNvPr>
          <p:cNvSpPr txBox="1"/>
          <p:nvPr/>
        </p:nvSpPr>
        <p:spPr>
          <a:xfrm>
            <a:off x="9909531" y="2972174"/>
            <a:ext cx="1739608" cy="461665"/>
          </a:xfrm>
          <a:prstGeom prst="rect">
            <a:avLst/>
          </a:prstGeom>
          <a:noFill/>
        </p:spPr>
        <p:txBody>
          <a:bodyPr wrap="square" rtlCol="0">
            <a:spAutoFit/>
          </a:bodyPr>
          <a:lstStyle/>
          <a:p>
            <a:r>
              <a:rPr lang="da-DK" sz="1200" dirty="0"/>
              <a:t>100 g broccoli bidrager med 3 g kostfibre</a:t>
            </a:r>
          </a:p>
        </p:txBody>
      </p:sp>
      <p:sp>
        <p:nvSpPr>
          <p:cNvPr id="19" name="Tekstfelt 18">
            <a:extLst>
              <a:ext uri="{FF2B5EF4-FFF2-40B4-BE49-F238E27FC236}">
                <a16:creationId xmlns:a16="http://schemas.microsoft.com/office/drawing/2014/main" id="{F45AD60C-AA56-455E-B085-4E2956E6B9D8}"/>
              </a:ext>
            </a:extLst>
          </p:cNvPr>
          <p:cNvSpPr txBox="1"/>
          <p:nvPr/>
        </p:nvSpPr>
        <p:spPr>
          <a:xfrm>
            <a:off x="9684369" y="4042043"/>
            <a:ext cx="1894428" cy="461665"/>
          </a:xfrm>
          <a:prstGeom prst="rect">
            <a:avLst/>
          </a:prstGeom>
          <a:noFill/>
        </p:spPr>
        <p:txBody>
          <a:bodyPr wrap="square" rtlCol="0">
            <a:spAutoFit/>
          </a:bodyPr>
          <a:lstStyle/>
          <a:p>
            <a:r>
              <a:rPr lang="da-DK" sz="1200" dirty="0"/>
              <a:t>100 g gulerødder bidrager med 2,7 g kostfibre</a:t>
            </a:r>
          </a:p>
        </p:txBody>
      </p:sp>
      <p:sp>
        <p:nvSpPr>
          <p:cNvPr id="30" name="Tekstfelt 29">
            <a:extLst>
              <a:ext uri="{FF2B5EF4-FFF2-40B4-BE49-F238E27FC236}">
                <a16:creationId xmlns:a16="http://schemas.microsoft.com/office/drawing/2014/main" id="{E57A4993-3600-4A01-8260-FC4EB8706B5C}"/>
              </a:ext>
            </a:extLst>
          </p:cNvPr>
          <p:cNvSpPr txBox="1"/>
          <p:nvPr/>
        </p:nvSpPr>
        <p:spPr>
          <a:xfrm>
            <a:off x="2694654" y="2606722"/>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32" name="Tekstfelt 31">
            <a:extLst>
              <a:ext uri="{FF2B5EF4-FFF2-40B4-BE49-F238E27FC236}">
                <a16:creationId xmlns:a16="http://schemas.microsoft.com/office/drawing/2014/main" id="{8FE36F70-CE24-4812-89B5-39ABA1B3A73F}"/>
              </a:ext>
            </a:extLst>
          </p:cNvPr>
          <p:cNvSpPr txBox="1"/>
          <p:nvPr/>
        </p:nvSpPr>
        <p:spPr>
          <a:xfrm>
            <a:off x="7668548" y="2602688"/>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2" name="Rektangel 1">
            <a:extLst>
              <a:ext uri="{FF2B5EF4-FFF2-40B4-BE49-F238E27FC236}">
                <a16:creationId xmlns:a16="http://schemas.microsoft.com/office/drawing/2014/main" id="{26245B69-BA9F-4EA3-8008-FFF059E7270A}"/>
              </a:ext>
            </a:extLst>
          </p:cNvPr>
          <p:cNvSpPr/>
          <p:nvPr/>
        </p:nvSpPr>
        <p:spPr>
          <a:xfrm>
            <a:off x="0" y="6619968"/>
            <a:ext cx="6096000" cy="261610"/>
          </a:xfrm>
          <a:prstGeom prst="rect">
            <a:avLst/>
          </a:prstGeom>
        </p:spPr>
        <p:txBody>
          <a:bodyPr>
            <a:spAutoFit/>
          </a:bodyPr>
          <a:lstStyle/>
          <a:p>
            <a:r>
              <a:rPr lang="da-DK" sz="1100" dirty="0"/>
              <a:t>Kilde: </a:t>
            </a:r>
            <a:r>
              <a:rPr lang="da-DK" sz="1100" dirty="0">
                <a:hlinkClick r:id="rId6"/>
              </a:rPr>
              <a:t>Frida - Database med fødevaredata udgivet DTU Fødevareinstituttet (fooddata.dk)</a:t>
            </a:r>
            <a:endParaRPr lang="da-DK" sz="1100" dirty="0"/>
          </a:p>
        </p:txBody>
      </p:sp>
      <p:cxnSp>
        <p:nvCxnSpPr>
          <p:cNvPr id="21" name="Lige forbindelse 20">
            <a:extLst>
              <a:ext uri="{FF2B5EF4-FFF2-40B4-BE49-F238E27FC236}">
                <a16:creationId xmlns:a16="http://schemas.microsoft.com/office/drawing/2014/main" id="{B91DE00C-9CC8-48A7-90BC-4A23D5E4B8B6}"/>
              </a:ext>
            </a:extLst>
          </p:cNvPr>
          <p:cNvCxnSpPr>
            <a:cxnSpLocks/>
          </p:cNvCxnSpPr>
          <p:nvPr/>
        </p:nvCxnSpPr>
        <p:spPr>
          <a:xfrm>
            <a:off x="3631380" y="353266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0BB75B0E-33BA-4EAB-8CFE-F19D95EF4944}"/>
              </a:ext>
            </a:extLst>
          </p:cNvPr>
          <p:cNvCxnSpPr>
            <a:cxnSpLocks/>
          </p:cNvCxnSpPr>
          <p:nvPr/>
        </p:nvCxnSpPr>
        <p:spPr>
          <a:xfrm>
            <a:off x="2268163" y="43089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F8EA6A5B-7B64-4A10-A483-2DC7E50A5735}"/>
              </a:ext>
            </a:extLst>
          </p:cNvPr>
          <p:cNvCxnSpPr>
            <a:cxnSpLocks/>
          </p:cNvCxnSpPr>
          <p:nvPr/>
        </p:nvCxnSpPr>
        <p:spPr>
          <a:xfrm>
            <a:off x="7095396" y="38101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0465450F-06AE-4757-8F32-66C38D688D6C}"/>
              </a:ext>
            </a:extLst>
          </p:cNvPr>
          <p:cNvCxnSpPr>
            <a:cxnSpLocks/>
          </p:cNvCxnSpPr>
          <p:nvPr/>
        </p:nvCxnSpPr>
        <p:spPr>
          <a:xfrm>
            <a:off x="7199688" y="46648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B6C43B49-F0FE-43A0-B339-6CF139F721BB}"/>
              </a:ext>
            </a:extLst>
          </p:cNvPr>
          <p:cNvCxnSpPr>
            <a:cxnSpLocks/>
          </p:cNvCxnSpPr>
          <p:nvPr/>
        </p:nvCxnSpPr>
        <p:spPr>
          <a:xfrm>
            <a:off x="8481518" y="486179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57DB2308-EB72-477F-9CAA-15CB03686C22}"/>
              </a:ext>
            </a:extLst>
          </p:cNvPr>
          <p:cNvCxnSpPr>
            <a:cxnSpLocks/>
          </p:cNvCxnSpPr>
          <p:nvPr/>
        </p:nvCxnSpPr>
        <p:spPr>
          <a:xfrm>
            <a:off x="3631380" y="464366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4CE5B762-AE68-4ECA-A39E-DD546590098F}"/>
              </a:ext>
            </a:extLst>
          </p:cNvPr>
          <p:cNvCxnSpPr>
            <a:cxnSpLocks/>
          </p:cNvCxnSpPr>
          <p:nvPr/>
        </p:nvCxnSpPr>
        <p:spPr>
          <a:xfrm>
            <a:off x="2204350" y="380262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CBB31BA8-6219-4A4A-8CE0-748BC1BB284A}"/>
              </a:ext>
            </a:extLst>
          </p:cNvPr>
          <p:cNvCxnSpPr>
            <a:cxnSpLocks/>
          </p:cNvCxnSpPr>
          <p:nvPr/>
        </p:nvCxnSpPr>
        <p:spPr>
          <a:xfrm>
            <a:off x="9056283" y="37852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AE2E7168-9A9E-47A8-90B8-9FAA2786C946}"/>
              </a:ext>
            </a:extLst>
          </p:cNvPr>
          <p:cNvCxnSpPr>
            <a:cxnSpLocks/>
          </p:cNvCxnSpPr>
          <p:nvPr/>
        </p:nvCxnSpPr>
        <p:spPr>
          <a:xfrm>
            <a:off x="8969396" y="41724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Lige forbindelse 4">
            <a:extLst>
              <a:ext uri="{FF2B5EF4-FFF2-40B4-BE49-F238E27FC236}">
                <a16:creationId xmlns:a16="http://schemas.microsoft.com/office/drawing/2014/main" id="{A9D51FD0-C593-C6EB-C6EB-8420379BDFFF}"/>
              </a:ext>
            </a:extLst>
          </p:cNvPr>
          <p:cNvCxnSpPr>
            <a:cxnSpLocks/>
          </p:cNvCxnSpPr>
          <p:nvPr/>
        </p:nvCxnSpPr>
        <p:spPr>
          <a:xfrm>
            <a:off x="8183197" y="3337889"/>
            <a:ext cx="1724283"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16780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F7BC2-F44C-4F66-9C59-00334114F5C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35DE782-751A-48AE-A55E-D1F50BC66CC7}">
  <ds:schemaRefs>
    <ds:schemaRef ds:uri="http://schemas.microsoft.com/sharepoint/v3/contenttype/forms"/>
  </ds:schemaRefs>
</ds:datastoreItem>
</file>

<file path=customXml/itemProps3.xml><?xml version="1.0" encoding="utf-8"?>
<ds:datastoreItem xmlns:ds="http://schemas.openxmlformats.org/officeDocument/2006/customXml" ds:itemID="{20DB6C54-CA5C-4B41-87BC-4CA08AB2F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Widescreen</PresentationFormat>
  <Paragraphs>165</Paragraphs>
  <Slides>16</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Calibri Light</vt:lpstr>
      <vt:lpstr>PressSerif-Bold</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Vidste du at… vægttab og -vedligehold  kan bestilles eller downloades gratis her:</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Linea Hejgaard Thulesen</cp:lastModifiedBy>
  <cp:revision>125</cp:revision>
  <dcterms:created xsi:type="dcterms:W3CDTF">2019-03-20T07:53:44Z</dcterms:created>
  <dcterms:modified xsi:type="dcterms:W3CDTF">2022-11-17T13:35:54Z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