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85" r:id="rId5"/>
    <p:sldId id="291" r:id="rId6"/>
    <p:sldId id="293" r:id="rId7"/>
    <p:sldId id="294" r:id="rId8"/>
    <p:sldId id="296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tte Buch Krarup" initials="MBK" lastIdx="1" clrIdx="0">
    <p:extLst>
      <p:ext uri="{19B8F6BF-5375-455C-9EA6-DF929625EA0E}">
        <p15:presenceInfo xmlns:p15="http://schemas.microsoft.com/office/powerpoint/2012/main" userId="S-1-5-21-448769487-3943699621-2193482561-37164" providerId="AD"/>
      </p:ext>
    </p:extLst>
  </p:cmAuthor>
  <p:cmAuthor id="2" name="Signe J. A. Worck" initials="SJAW" lastIdx="3" clrIdx="1">
    <p:extLst>
      <p:ext uri="{19B8F6BF-5375-455C-9EA6-DF929625EA0E}">
        <p15:presenceInfo xmlns:p15="http://schemas.microsoft.com/office/powerpoint/2012/main" userId="S-1-5-21-448769487-3943699621-2193482561-365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8A3F"/>
    <a:srgbClr val="F7F7F7"/>
    <a:srgbClr val="09253A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4" autoAdjust="0"/>
    <p:restoredTop sz="94582"/>
  </p:normalViewPr>
  <p:slideViewPr>
    <p:cSldViewPr snapToGrid="0">
      <p:cViewPr varScale="1">
        <p:scale>
          <a:sx n="64" d="100"/>
          <a:sy n="64" d="100"/>
        </p:scale>
        <p:origin x="96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63EE6-1D77-4672-8CED-F4B7E9D80418}" type="datetimeFigureOut">
              <a:rPr lang="da-DK" smtClean="0"/>
              <a:t>08-04-2022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52F42-F7F5-4C43-A0AB-93D6785C6FB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5799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D86C1-27DE-41F4-BE9C-BD9291A42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57F526B-92CB-40AA-B3A2-8C990CFA9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473292C-3278-4AC4-A34E-EB143BB2F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08-04-2022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37745A6-7D6C-4AFE-A193-C9702144B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D4625B2-2A39-4380-9003-92DBEC768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948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052C-68B7-47FD-B7DE-0BE020BC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C8546A2-B673-4360-9D56-6A89E378D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37E2D69-D877-4F56-875C-682C9A222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08-04-2022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CBFD39-1324-49E1-9A10-D1E34A8D4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C264CBE-8E56-42F0-A1AE-FCC9DDCAE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940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828117A-1453-4B0D-A311-59DC1E204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B835B04-9199-4B07-9BEB-F7D58A5A02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07BE308-94E3-4EAA-B340-2451E7244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08-04-2022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51F0161-6862-40DA-B2F9-D7E9ACA2C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0BDF8F-CE11-4478-8722-B94A48C82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33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DE2181-8484-4BCA-B851-706A6A2D6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BC7B823-1E52-43AE-888F-718BD7DB8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3381169-AD39-4945-9D6A-567483AC3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08-04-2022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C7B306D-01F3-4C99-893C-EC827E7E6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2C383E-721E-485F-9ABB-0A9861258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74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77909B-1E6B-4C05-B75D-F0EA94790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891DA1-8DB3-4E1E-B140-58F815614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2EBAF08-5443-4CC3-B95F-B62C86B5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08-04-2022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39E5D50-EA08-4DC3-8A71-39BDC1727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5DF9671-57EE-4150-A997-A9AF7253B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023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83E6FF-3A31-4B07-AC24-FEF2EBC4E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B5239B5-D541-457E-99C3-8F8879D8F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CA3AB88-C6B6-476E-A867-BAF986176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8E8CE09-E1CE-4E0D-A9C5-78FD01F78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08-04-2022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D0551A1-41F7-45B8-B325-E65345A1B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10ADF20-7C0F-44EF-B5D4-BF929044D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529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8AF0B-CE44-44E6-9618-FEAB8080A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578AD39-7E52-4C4E-BB9D-E7348243D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E293638-E124-4D95-9F86-0861F0C08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CAFB1D3-5A7D-40F0-9144-B5970D594A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DB02CFC-E0BA-4540-B687-182353439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C62F784-D1D5-409F-B707-A6E288569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08-04-2022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28D1E86E-1BEE-441F-B2DC-F1F2789E9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9D7E42B-4E9E-4F05-84B5-E18667F20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745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05DD9D-91D2-4463-AB3B-81E22EFB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6808F0C-F40B-47B1-8F78-1A944D097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08-04-2022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FDAD836-BDDC-4215-9150-402DBBD4D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4E46963-B20B-4DE6-9CE0-233B8AB38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640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0AD0B78-ACB9-4C5D-A6BE-75D451734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08-04-2022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ACE58B5-65BC-4147-865E-7B794374B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42A635AD-C18E-48C3-8788-DC279E9AA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191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74A6E-7B80-472B-B7DA-C3B7F25CD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5721456-F7AD-4BE9-9957-CC3EE24DD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D9AE2B7-D25C-49C1-8254-405DDC2D6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B7F0E50-CDDB-429D-8843-716956651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08-04-2022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645F88D-8A81-4D79-AB83-21E40A61E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B55A75D-FDEC-4699-9CFC-F5CF438A0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942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C85554-387A-45D6-8C7D-911EBB2A7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FA05CDD-CA59-4ADD-8511-711E28834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F834CDF-92B6-414E-88EC-5281FF272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D4B0BED-ED19-47F6-B5A8-46863D2FE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08-04-2022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B374320-A238-44E2-B054-0F51E9DEA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0B2C718-8F68-4DE8-A3C6-7DC8DF4AB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763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3FFA25B-5434-4647-A03F-C5950A8E3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6B2FC5B-0FAD-4AA8-8660-CDEFE10D0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06C5879-1AEB-4791-89DC-10EB46DAF8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4F228-9F4B-4EFA-A79E-4E4A87B13E1F}" type="datetimeFigureOut">
              <a:rPr lang="da-DK" smtClean="0"/>
              <a:t>08-04-2022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E306F78-BAEC-4DB9-B085-F0B01619F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3F93AC2-F3C9-4ACA-91A4-FDBA52504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130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0764D0-46B2-49D8-8080-0C9059716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Gourmetsaltning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89539F5E-9E6F-4FA4-B12E-DEC5F63EAF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00" y="6147413"/>
            <a:ext cx="970594" cy="555315"/>
          </a:xfrm>
          <a:prstGeom prst="rect">
            <a:avLst/>
          </a:prstGeom>
        </p:spPr>
      </p:pic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F5F7D633-C0BA-4264-989B-BBC88441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>
                <a:solidFill>
                  <a:schemeClr val="accent2"/>
                </a:solidFill>
              </a:rPr>
              <a:t>Hvordan?</a:t>
            </a:r>
          </a:p>
          <a:p>
            <a:pPr marL="0" indent="0">
              <a:buNone/>
            </a:pPr>
            <a:r>
              <a:rPr lang="da-DK" dirty="0"/>
              <a:t>3-8 g salt pr. kg kød</a:t>
            </a:r>
          </a:p>
          <a:p>
            <a:pPr marL="0" indent="0">
              <a:buNone/>
            </a:pPr>
            <a:r>
              <a:rPr lang="da-DK" dirty="0"/>
              <a:t>1 døgn for større kødstykker eller ca. 15 min for mindre kødstykker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>
                <a:solidFill>
                  <a:schemeClr val="accent2"/>
                </a:solidFill>
              </a:rPr>
              <a:t>Hvorfor?</a:t>
            </a:r>
            <a:endParaRPr lang="da-DK" dirty="0"/>
          </a:p>
          <a:p>
            <a:r>
              <a:rPr lang="da-DK" dirty="0"/>
              <a:t>Mindre stegesvind</a:t>
            </a:r>
          </a:p>
          <a:p>
            <a:r>
              <a:rPr lang="da-DK" dirty="0"/>
              <a:t>Mere mørt og saftigt kød</a:t>
            </a:r>
          </a:p>
          <a:p>
            <a:r>
              <a:rPr lang="da-DK" dirty="0"/>
              <a:t>Bedre smag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522D49-66F4-4AE0-BDE5-00262201F1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936" y="1825625"/>
            <a:ext cx="4453764" cy="364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4844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1925E6-325C-49FA-B9F8-5E83E17CB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Pandestegning</a:t>
            </a:r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B443AC87-81BD-4A29-ACD7-934EB880AE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17FBCFA2-1781-4A81-8F41-A99D701BA4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00" y="6147413"/>
            <a:ext cx="970594" cy="555315"/>
          </a:xfrm>
          <a:prstGeom prst="rect">
            <a:avLst/>
          </a:prstGeom>
        </p:spPr>
      </p:pic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FBF0DB72-0D41-4E98-89E3-F5ED2BF21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0602" y="1838492"/>
            <a:ext cx="5181600" cy="239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>
                <a:solidFill>
                  <a:schemeClr val="accent2"/>
                </a:solidFill>
              </a:rPr>
              <a:t>Fedtstof til stegning</a:t>
            </a:r>
          </a:p>
          <a:p>
            <a:r>
              <a:rPr lang="da-DK" dirty="0"/>
              <a:t>Brug gerne små mængder, hvis skyen bruges</a:t>
            </a:r>
          </a:p>
          <a:p>
            <a:r>
              <a:rPr lang="da-DK" dirty="0"/>
              <a:t>Brug gerne større mængder, når fedtet kasseres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F665C428-6D65-41BF-904C-450953592A87}"/>
              </a:ext>
            </a:extLst>
          </p:cNvPr>
          <p:cNvSpPr txBox="1"/>
          <p:nvPr/>
        </p:nvSpPr>
        <p:spPr>
          <a:xfrm>
            <a:off x="1028799" y="4694949"/>
            <a:ext cx="1100278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a-DK" sz="2800" dirty="0">
                <a:solidFill>
                  <a:schemeClr val="accent2"/>
                </a:solidFill>
              </a:rPr>
              <a:t>Tips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/>
              <a:t>Der er ingen ernæringsmæssig forskel ved tørstegning og stegning i rigeligt fedtstof.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/>
              <a:t>Kassér stegefedtet, skær fedtkanter af kødet og væg magert kød!</a:t>
            </a:r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C4363B11-C29D-4151-A075-27B1FE84B0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578" y="1825624"/>
            <a:ext cx="4122819" cy="2750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8114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1925E6-325C-49FA-B9F8-5E83E17CB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Ovnstegning</a:t>
            </a:r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B443AC87-81BD-4A29-ACD7-934EB880AE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4214" y="1804821"/>
            <a:ext cx="2994759" cy="1351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dirty="0">
                <a:solidFill>
                  <a:schemeClr val="accent2"/>
                </a:solidFill>
              </a:rPr>
              <a:t>Traditionel stegning:</a:t>
            </a:r>
          </a:p>
          <a:p>
            <a:pPr marL="0" indent="0">
              <a:buNone/>
            </a:pPr>
            <a:r>
              <a:rPr lang="da-DK" sz="2000" dirty="0"/>
              <a:t>Over 150 ⁰C</a:t>
            </a:r>
            <a:br>
              <a:rPr lang="da-DK" sz="2000" dirty="0"/>
            </a:br>
            <a:r>
              <a:rPr lang="da-DK" sz="2000" dirty="0"/>
              <a:t>Men ofte 160 ⁰C - 200 ⁰C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17FBCFA2-1781-4A81-8F41-A99D701BA4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00" y="6147413"/>
            <a:ext cx="970594" cy="555315"/>
          </a:xfrm>
          <a:prstGeom prst="rect">
            <a:avLst/>
          </a:prstGeom>
        </p:spPr>
      </p:pic>
      <p:sp>
        <p:nvSpPr>
          <p:cNvPr id="9" name="Pladsholder til indhold 7">
            <a:extLst>
              <a:ext uri="{FF2B5EF4-FFF2-40B4-BE49-F238E27FC236}">
                <a16:creationId xmlns:a16="http://schemas.microsoft.com/office/drawing/2014/main" id="{AEA080DA-0DCA-45F9-9362-689C93AC0D3A}"/>
              </a:ext>
            </a:extLst>
          </p:cNvPr>
          <p:cNvSpPr txBox="1">
            <a:spLocks/>
          </p:cNvSpPr>
          <p:nvPr/>
        </p:nvSpPr>
        <p:spPr>
          <a:xfrm>
            <a:off x="4786312" y="1806408"/>
            <a:ext cx="2994760" cy="1325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2400" dirty="0">
                <a:solidFill>
                  <a:schemeClr val="accent2"/>
                </a:solidFill>
              </a:rPr>
              <a:t>Langtidsstegning</a:t>
            </a:r>
            <a:r>
              <a:rPr lang="da-DK" dirty="0">
                <a:solidFill>
                  <a:schemeClr val="accent2"/>
                </a:solidFill>
              </a:rPr>
              <a:t>	</a:t>
            </a:r>
            <a:endParaRPr lang="da-DK" dirty="0"/>
          </a:p>
          <a:p>
            <a:pPr marL="0" indent="0">
              <a:buNone/>
            </a:pPr>
            <a:r>
              <a:rPr lang="da-DK" sz="2000" dirty="0"/>
              <a:t>130 ⁰C - 150 ⁰C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8CCC9994-A91E-4DC6-8E5D-B8634A27F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214" y="3156284"/>
            <a:ext cx="2994759" cy="29911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id="{EB328BC3-AAC5-428A-B8DD-49BB9E43F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3156284"/>
            <a:ext cx="2994760" cy="29911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>
            <a:extLst>
              <a:ext uri="{FF2B5EF4-FFF2-40B4-BE49-F238E27FC236}">
                <a16:creationId xmlns:a16="http://schemas.microsoft.com/office/drawing/2014/main" id="{15A2B4DB-BA2D-4A8F-AD5B-F69AF5C59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8410" y="3156284"/>
            <a:ext cx="2994760" cy="29911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Pladsholder til indhold 7">
            <a:extLst>
              <a:ext uri="{FF2B5EF4-FFF2-40B4-BE49-F238E27FC236}">
                <a16:creationId xmlns:a16="http://schemas.microsoft.com/office/drawing/2014/main" id="{CBE25D40-8323-46F9-BCF3-47F5F71316A5}"/>
              </a:ext>
            </a:extLst>
          </p:cNvPr>
          <p:cNvSpPr txBox="1">
            <a:spLocks/>
          </p:cNvSpPr>
          <p:nvPr/>
        </p:nvSpPr>
        <p:spPr>
          <a:xfrm>
            <a:off x="8538410" y="1804821"/>
            <a:ext cx="3147084" cy="1325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2400" dirty="0">
                <a:solidFill>
                  <a:schemeClr val="accent2"/>
                </a:solidFill>
              </a:rPr>
              <a:t>Lavtemperaturstegning</a:t>
            </a:r>
            <a:endParaRPr lang="da-DK" dirty="0"/>
          </a:p>
          <a:p>
            <a:pPr marL="0" indent="0">
              <a:buNone/>
            </a:pPr>
            <a:r>
              <a:rPr lang="da-DK" sz="2000" dirty="0"/>
              <a:t>100 ⁰C</a:t>
            </a:r>
            <a:br>
              <a:rPr lang="da-DK" sz="2000" dirty="0"/>
            </a:br>
            <a:r>
              <a:rPr lang="da-DK" sz="2000" dirty="0"/>
              <a:t>125 ⁰C for nakkefilet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6299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1925E6-325C-49FA-B9F8-5E83E17CB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Hviletid</a:t>
            </a:r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B443AC87-81BD-4A29-ACD7-934EB880A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2322"/>
            <a:ext cx="2054688" cy="4351338"/>
          </a:xfrm>
        </p:spPr>
        <p:txBody>
          <a:bodyPr/>
          <a:lstStyle/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17FBCFA2-1781-4A81-8F41-A99D701BA4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00" y="6147413"/>
            <a:ext cx="970594" cy="555315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93F553EB-B295-4BF5-8926-87BD00CCC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899" y="2305996"/>
            <a:ext cx="766661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D5E816F6-CFCD-4C7C-920A-54F616FA5594}"/>
              </a:ext>
            </a:extLst>
          </p:cNvPr>
          <p:cNvSpPr txBox="1"/>
          <p:nvPr/>
        </p:nvSpPr>
        <p:spPr>
          <a:xfrm>
            <a:off x="2996226" y="1690688"/>
            <a:ext cx="8178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accent2"/>
                </a:solidFill>
              </a:rPr>
              <a:t>Grisekam 	        Kalvekam	    Oksetyndsteg</a:t>
            </a:r>
            <a:r>
              <a:rPr lang="da-DK" sz="2800" dirty="0"/>
              <a:t>	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179CB99C-2925-4434-B735-79C3B2698CFC}"/>
              </a:ext>
            </a:extLst>
          </p:cNvPr>
          <p:cNvSpPr txBox="1"/>
          <p:nvPr/>
        </p:nvSpPr>
        <p:spPr>
          <a:xfrm>
            <a:off x="838200" y="2395556"/>
            <a:ext cx="23238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Skåret i skiver direkte efter tilberedning</a:t>
            </a:r>
          </a:p>
          <a:p>
            <a:endParaRPr lang="da-DK" sz="2400" dirty="0"/>
          </a:p>
          <a:p>
            <a:endParaRPr lang="da-DK" sz="2400" dirty="0"/>
          </a:p>
          <a:p>
            <a:r>
              <a:rPr lang="da-DK" sz="2400" dirty="0"/>
              <a:t>Skåret i skiver efter hviletid på 20 min.         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95590314-FEE2-4CC7-BC9D-00E02D907BF1}"/>
              </a:ext>
            </a:extLst>
          </p:cNvPr>
          <p:cNvSpPr txBox="1"/>
          <p:nvPr/>
        </p:nvSpPr>
        <p:spPr>
          <a:xfrm>
            <a:off x="838200" y="5755778"/>
            <a:ext cx="95609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/>
              <a:t>Centrumtemperatur      65 ⁰C		  60-61 ⁰C 		  60-61 ⁰C </a:t>
            </a:r>
          </a:p>
        </p:txBody>
      </p:sp>
    </p:spTree>
    <p:extLst>
      <p:ext uri="{BB962C8B-B14F-4D97-AF65-F5344CB8AC3E}">
        <p14:creationId xmlns:p14="http://schemas.microsoft.com/office/powerpoint/2010/main" val="93949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1925E6-325C-49FA-B9F8-5E83E17CB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Tildækket/utildækket flæskesteg</a:t>
            </a:r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B443AC87-81BD-4A29-ACD7-934EB880AE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17FBCFA2-1781-4A81-8F41-A99D701BA4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00" y="6147413"/>
            <a:ext cx="970594" cy="555315"/>
          </a:xfrm>
          <a:prstGeom prst="rect">
            <a:avLst/>
          </a:prstGeom>
        </p:spPr>
      </p:pic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FBF0DB72-0D41-4E98-89E3-F5ED2BF21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0602" y="1838492"/>
            <a:ext cx="5181600" cy="2396624"/>
          </a:xfrm>
        </p:spPr>
        <p:txBody>
          <a:bodyPr>
            <a:normAutofit/>
          </a:bodyPr>
          <a:lstStyle/>
          <a:p>
            <a:r>
              <a:rPr lang="da-DK" dirty="0"/>
              <a:t>Sprød svær bliver ikke blød af at være pakket ind i stanniol</a:t>
            </a:r>
          </a:p>
          <a:p>
            <a:r>
              <a:rPr lang="da-DK" dirty="0"/>
              <a:t>Varm flæskesteg smager bedst</a:t>
            </a:r>
          </a:p>
          <a:p>
            <a:r>
              <a:rPr lang="da-DK" dirty="0"/>
              <a:t>Pak stegen ind, hvis den ikke spises straks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B3839DCB-AB5B-4034-B3B6-CEEDD7EB5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201" y="1887142"/>
            <a:ext cx="3810000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4438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525B09B10F20C499DD786774E74B4A0" ma:contentTypeVersion="3" ma:contentTypeDescription="Opret et nyt dokument." ma:contentTypeScope="" ma:versionID="c6cafd04af08801f5d7585a3f546524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2391a9a5862706a061a5fd8fdc5658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5349F2-1A6E-4079-8E3B-CC19CCA120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C06FB1-47BA-467C-AA06-70F0DA07C0B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5A48A02-5A59-48E7-A831-1A4EAC2A20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Gourmetsaltning</vt:lpstr>
      <vt:lpstr>Pandestegning</vt:lpstr>
      <vt:lpstr>Ovnstegning</vt:lpstr>
      <vt:lpstr>Hviletid</vt:lpstr>
      <vt:lpstr>Tildækket/utildækket flæskesteg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Signe J. A. Worck</dc:creator>
  <cp:lastModifiedBy>Linea Hejgaard Thulesen</cp:lastModifiedBy>
  <cp:revision>53</cp:revision>
  <dcterms:created xsi:type="dcterms:W3CDTF">2018-11-29T10:41:33Z</dcterms:created>
  <dcterms:modified xsi:type="dcterms:W3CDTF">2022-04-08T13:59:28Z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0x010100C525B09B10F20C499DD786774E74B4A0</vt:lpwstr>
  </property>
</Properties>
</file>