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2" r:id="rId4"/>
    <p:sldId id="258" r:id="rId5"/>
    <p:sldId id="260" r:id="rId6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llemlayout 3 - Marker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llemlayout 3 - Markerin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llemlayout 3 - Markerin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-data-ax\data\EA\Personer\NAA\K&#248;dforbrug,%20GfK\Opdatering%20af%20GfK-ta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fs-data-ax\data\EA\Personer\NAA\K&#248;dforbrug,%20GfK\Opdatering%20af%20GfK-tal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fs-data-ax\data\EA\Personer\NAA\K&#248;dforbrug,%20GfK\Opdatering%20af%20GfK-tal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'Total '!$A$6</c:f>
              <c:strCache>
                <c:ptCount val="1"/>
                <c:pt idx="0">
                  <c:v>MAT Q4 2015</c:v>
                </c:pt>
              </c:strCache>
            </c:strRef>
          </c:tx>
          <c:dPt>
            <c:idx val="0"/>
            <c:bubble3D val="0"/>
            <c:spPr>
              <a:solidFill>
                <a:srgbClr val="076471"/>
              </a:solidFill>
            </c:spPr>
          </c:dPt>
          <c:dPt>
            <c:idx val="1"/>
            <c:bubble3D val="0"/>
            <c:spPr>
              <a:solidFill>
                <a:srgbClr val="4E808D"/>
              </a:solidFill>
            </c:spPr>
          </c:dPt>
          <c:dPt>
            <c:idx val="2"/>
            <c:bubble3D val="0"/>
            <c:spPr>
              <a:solidFill>
                <a:srgbClr val="7DA3AD"/>
              </a:solidFill>
            </c:spPr>
          </c:dPt>
          <c:dPt>
            <c:idx val="3"/>
            <c:bubble3D val="0"/>
            <c:spPr>
              <a:solidFill>
                <a:srgbClr val="969696"/>
              </a:solidFill>
            </c:spPr>
          </c:dPt>
          <c:dPt>
            <c:idx val="4"/>
            <c:bubble3D val="0"/>
            <c:spPr>
              <a:solidFill>
                <a:srgbClr val="B4CAD2"/>
              </a:solidFill>
            </c:spPr>
          </c:dPt>
          <c:dPt>
            <c:idx val="5"/>
            <c:bubble3D val="0"/>
            <c:spPr>
              <a:solidFill>
                <a:srgbClr val="000000"/>
              </a:solidFill>
            </c:spPr>
          </c:dPt>
          <c:dLbls>
            <c:dLbl>
              <c:idx val="0"/>
              <c:layout>
                <c:manualLayout>
                  <c:x val="2.2222222222222223E-2"/>
                  <c:y val="-0.10185185185185185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Svinekød</a:t>
                    </a:r>
                  </a:p>
                  <a:p>
                    <a:r>
                      <a:rPr lang="en-US" sz="1200"/>
                      <a:t>42%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444444444444445E-2"/>
                  <c:y val="-9.2592592592592587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Oksekød</a:t>
                    </a:r>
                  </a:p>
                  <a:p>
                    <a:r>
                      <a:rPr lang="en-US" sz="1200"/>
                      <a:t>27%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222222222222221E-2"/>
                  <c:y val="7.407407407407407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Kalvekød</a:t>
                    </a:r>
                  </a:p>
                  <a:p>
                    <a:r>
                      <a:rPr lang="en-US" sz="1200"/>
                      <a:t>2%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5555555555555552E-2"/>
                  <c:y val="-3.240777194517351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Andet kød</a:t>
                    </a:r>
                  </a:p>
                  <a:p>
                    <a:r>
                      <a:rPr lang="en-US" sz="1200"/>
                      <a:t>2%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360996523912916E-2"/>
                  <c:y val="-7.9270949248526248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Fjerkræ</a:t>
                    </a:r>
                  </a:p>
                  <a:p>
                    <a:r>
                      <a:rPr lang="en-US" sz="1200"/>
                      <a:t>28%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9.7222222222222238E-2"/>
                  <c:y val="2.31481481481480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2222222222222243E-2"/>
                  <c:y val="-4.16666666666666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rgbClr val="000000"/>
                  </a:solidFill>
                </a:ln>
              </c:spPr>
            </c:leaderLines>
          </c:dLbls>
          <c:cat>
            <c:strRef>
              <c:f>'Total '!$B$5:$F$5</c:f>
              <c:strCache>
                <c:ptCount val="5"/>
                <c:pt idx="0">
                  <c:v>Svinekød</c:v>
                </c:pt>
                <c:pt idx="1">
                  <c:v>Oksekød</c:v>
                </c:pt>
                <c:pt idx="2">
                  <c:v>Kalvekød</c:v>
                </c:pt>
                <c:pt idx="3">
                  <c:v>Andet kød</c:v>
                </c:pt>
                <c:pt idx="4">
                  <c:v>Fjerkræ</c:v>
                </c:pt>
              </c:strCache>
            </c:strRef>
          </c:cat>
          <c:val>
            <c:numRef>
              <c:f>'Total '!$B$6:$F$6</c:f>
              <c:numCache>
                <c:formatCode>0%</c:formatCode>
                <c:ptCount val="5"/>
                <c:pt idx="0">
                  <c:v>0.4176726219217769</c:v>
                </c:pt>
                <c:pt idx="1">
                  <c:v>0.26702076291646548</c:v>
                </c:pt>
                <c:pt idx="2">
                  <c:v>1.5451472718493481E-2</c:v>
                </c:pt>
                <c:pt idx="3">
                  <c:v>2.1245774987928536E-2</c:v>
                </c:pt>
                <c:pt idx="4">
                  <c:v>0.27860936745533554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rgbClr val="F0F0E9"/>
    </a:solidFill>
    <a:ln>
      <a:solidFill>
        <a:schemeClr val="tx1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/>
            </a:pPr>
            <a:r>
              <a:rPr lang="en-US" sz="1100"/>
              <a:t>Oksekød</a:t>
            </a:r>
          </a:p>
        </c:rich>
      </c:tx>
      <c:layout>
        <c:manualLayout>
          <c:xMode val="edge"/>
          <c:yMode val="edge"/>
          <c:x val="0.45926945617153647"/>
          <c:y val="3.80404355943021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867475042455601"/>
          <c:y val="9.4898251551629814E-2"/>
          <c:w val="0.77124724236989528"/>
          <c:h val="0.826947980763673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'Hakket andele '!$A$3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76471"/>
            </a:solidFill>
            <a:ln w="3175">
              <a:solidFill>
                <a:srgbClr val="000000"/>
              </a:solidFill>
            </a:ln>
          </c:spPr>
          <c:invertIfNegative val="0"/>
          <c:cat>
            <c:strRef>
              <c:f>'Hakket andele '!$B$2:$C$2</c:f>
              <c:strCache>
                <c:ptCount val="2"/>
                <c:pt idx="0">
                  <c:v>Oksekød i alt</c:v>
                </c:pt>
                <c:pt idx="1">
                  <c:v>Hakket oksekød</c:v>
                </c:pt>
              </c:strCache>
            </c:strRef>
          </c:cat>
          <c:val>
            <c:numRef>
              <c:f>'Hakket andele '!$B$3:$C$3</c:f>
              <c:numCache>
                <c:formatCode>_ * #,##0_ ;_ * \-#,##0_ ;_ * "-"??_ ;_ @_ </c:formatCode>
                <c:ptCount val="2"/>
                <c:pt idx="0">
                  <c:v>5530</c:v>
                </c:pt>
                <c:pt idx="1">
                  <c:v>3790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519936"/>
        <c:axId val="82521472"/>
      </c:barChart>
      <c:catAx>
        <c:axId val="82519936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 w="12700"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da-DK"/>
          </a:p>
        </c:txPr>
        <c:crossAx val="82521472"/>
        <c:crosses val="autoZero"/>
        <c:auto val="1"/>
        <c:lblAlgn val="ctr"/>
        <c:lblOffset val="100"/>
        <c:noMultiLvlLbl val="0"/>
      </c:catAx>
      <c:valAx>
        <c:axId val="82521472"/>
        <c:scaling>
          <c:orientation val="minMax"/>
          <c:max val="10000"/>
        </c:scaling>
        <c:delete val="0"/>
        <c:axPos val="l"/>
        <c:majorGridlines>
          <c:spPr>
            <a:ln>
              <a:solidFill>
                <a:schemeClr val="bg1"/>
              </a:solidFill>
              <a:prstDash val="solid"/>
            </a:ln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da-DK"/>
          </a:p>
        </c:txPr>
        <c:crossAx val="82519936"/>
        <c:crosses val="autoZero"/>
        <c:crossBetween val="between"/>
      </c:valAx>
      <c:spPr>
        <a:solidFill>
          <a:srgbClr val="E0E0D4"/>
        </a:solidFill>
      </c:spPr>
    </c:plotArea>
    <c:plotVisOnly val="1"/>
    <c:dispBlanksAs val="gap"/>
    <c:showDLblsOverMax val="0"/>
  </c:chart>
  <c:spPr>
    <a:solidFill>
      <a:srgbClr val="F0F0E9"/>
    </a:solidFill>
    <a:ln w="25400">
      <a:noFill/>
    </a:ln>
  </c:spPr>
  <c:txPr>
    <a:bodyPr/>
    <a:lstStyle/>
    <a:p>
      <a:pPr>
        <a:defRPr sz="800">
          <a:latin typeface="Frutiger Cn"/>
          <a:ea typeface="Frutiger Cn"/>
          <a:cs typeface="Frutiger Cn"/>
        </a:defRPr>
      </a:pPr>
      <a:endParaRPr lang="da-DK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/>
            </a:pPr>
            <a:r>
              <a:rPr lang="en-US" sz="1100"/>
              <a:t>Svinekød</a:t>
            </a:r>
          </a:p>
        </c:rich>
      </c:tx>
      <c:layout>
        <c:manualLayout>
          <c:xMode val="edge"/>
          <c:yMode val="edge"/>
          <c:x val="0.42303667648039106"/>
          <c:y val="3.81432613935587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51760221086546"/>
          <c:y val="9.3040069810086418E-2"/>
          <c:w val="0.78466767581379848"/>
          <c:h val="0.83515339761715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'Hakket andele '!$A$7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76471"/>
            </a:solidFill>
            <a:ln w="3175">
              <a:solidFill>
                <a:srgbClr val="000000"/>
              </a:solidFill>
            </a:ln>
          </c:spPr>
          <c:invertIfNegative val="0"/>
          <c:cat>
            <c:strRef>
              <c:f>'Hakket andele '!$B$6:$C$6</c:f>
              <c:strCache>
                <c:ptCount val="2"/>
                <c:pt idx="0">
                  <c:v>Svinekød i alt</c:v>
                </c:pt>
                <c:pt idx="1">
                  <c:v>Hakket svinekød</c:v>
                </c:pt>
              </c:strCache>
            </c:strRef>
          </c:cat>
          <c:val>
            <c:numRef>
              <c:f>'Hakket andele '!$B$7:$C$7</c:f>
              <c:numCache>
                <c:formatCode>_ * #,##0_ ;_ * \-#,##0_ ;_ * "-"??_ ;_ @_ </c:formatCode>
                <c:ptCount val="2"/>
                <c:pt idx="0">
                  <c:v>8650</c:v>
                </c:pt>
                <c:pt idx="1">
                  <c:v>2330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562432"/>
        <c:axId val="82568320"/>
      </c:barChart>
      <c:catAx>
        <c:axId val="8256243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 w="12700">
            <a:solidFill>
              <a:schemeClr val="bg1"/>
            </a:solidFill>
          </a:ln>
        </c:spPr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da-DK"/>
          </a:p>
        </c:txPr>
        <c:crossAx val="82568320"/>
        <c:crosses val="autoZero"/>
        <c:auto val="1"/>
        <c:lblAlgn val="ctr"/>
        <c:lblOffset val="100"/>
        <c:noMultiLvlLbl val="0"/>
      </c:catAx>
      <c:valAx>
        <c:axId val="82568320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solid"/>
            </a:ln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da-DK"/>
          </a:p>
        </c:txPr>
        <c:crossAx val="82562432"/>
        <c:crosses val="autoZero"/>
        <c:crossBetween val="between"/>
      </c:valAx>
      <c:spPr>
        <a:solidFill>
          <a:srgbClr val="E0E0D4"/>
        </a:solidFill>
      </c:spPr>
    </c:plotArea>
    <c:plotVisOnly val="1"/>
    <c:dispBlanksAs val="gap"/>
    <c:showDLblsOverMax val="0"/>
  </c:chart>
  <c:spPr>
    <a:solidFill>
      <a:srgbClr val="F0F0E9"/>
    </a:solidFill>
    <a:ln w="25400">
      <a:noFill/>
    </a:ln>
  </c:spPr>
  <c:txPr>
    <a:bodyPr/>
    <a:lstStyle/>
    <a:p>
      <a:pPr>
        <a:defRPr sz="800">
          <a:latin typeface="Frutiger Cn"/>
          <a:ea typeface="Frutiger Cn"/>
          <a:cs typeface="Frutiger Cn"/>
        </a:defRPr>
      </a:pPr>
      <a:endParaRPr lang="da-DK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0.01903</cdr:x>
      <cdr:y>0.01112</cdr:y>
    </cdr:from>
    <cdr:to>
      <cdr:x>0.43231</cdr:x>
      <cdr:y>0.10722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43865" y="40952"/>
          <a:ext cx="952633" cy="3537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0" tIns="0" rIns="0" bIns="0" rtlCol="0">
          <a:spAutoFit/>
        </a:bodyPr>
        <a:lstStyle xmlns:a="http://schemas.openxmlformats.org/drawingml/2006/main"/>
        <a:p xmlns:a="http://schemas.openxmlformats.org/drawingml/2006/main">
          <a:r>
            <a:rPr lang="da-DK" sz="800">
              <a:latin typeface="Arial" pitchFamily="34" charset="0"/>
              <a:cs typeface="Arial" pitchFamily="34" charset="0"/>
            </a:rPr>
            <a:t>Mængde pr. person, </a:t>
          </a:r>
        </a:p>
        <a:p xmlns:a="http://schemas.openxmlformats.org/drawingml/2006/main">
          <a:r>
            <a:rPr lang="da-DK" sz="800">
              <a:latin typeface="Arial" pitchFamily="34" charset="0"/>
              <a:cs typeface="Arial" pitchFamily="34" charset="0"/>
            </a:rPr>
            <a:t>gram</a:t>
          </a:r>
        </a:p>
        <a:p xmlns:a="http://schemas.openxmlformats.org/drawingml/2006/main">
          <a:endParaRPr lang="da-DK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0.33281</cdr:x>
      <cdr:y>0.06723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0" y="0"/>
          <a:ext cx="958596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0" tIns="0" rIns="0" bIns="0" rtlCol="0">
          <a:spAutoFit/>
        </a:bodyPr>
        <a:lstStyle xmlns:a="http://schemas.openxmlformats.org/drawingml/2006/main"/>
        <a:p xmlns:a="http://schemas.openxmlformats.org/drawingml/2006/main">
          <a:r>
            <a:rPr lang="da-DK" sz="800" dirty="0">
              <a:latin typeface="Arial" pitchFamily="34" charset="0"/>
              <a:cs typeface="Arial" pitchFamily="34" charset="0"/>
            </a:rPr>
            <a:t>Mængde pr. person, </a:t>
          </a:r>
        </a:p>
        <a:p xmlns:a="http://schemas.openxmlformats.org/drawingml/2006/main">
          <a:r>
            <a:rPr lang="da-DK" sz="800" dirty="0">
              <a:latin typeface="Arial" pitchFamily="34" charset="0"/>
              <a:cs typeface="Arial" pitchFamily="34" charset="0"/>
            </a:rPr>
            <a:t>g</a:t>
          </a:r>
          <a:r>
            <a:rPr lang="da-DK" sz="800" dirty="0" smtClean="0">
              <a:latin typeface="Arial" pitchFamily="34" charset="0"/>
              <a:cs typeface="Arial" pitchFamily="34" charset="0"/>
            </a:rPr>
            <a:t>ram </a:t>
          </a:r>
          <a:endParaRPr lang="da-DK" sz="8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ree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" name="Rectangle 102"/>
          <p:cNvSpPr>
            <a:spLocks noChangeArrowheads="1"/>
          </p:cNvSpPr>
          <p:nvPr/>
        </p:nvSpPr>
        <p:spPr bwMode="auto">
          <a:xfrm>
            <a:off x="0" y="1588"/>
            <a:ext cx="9144000" cy="6856412"/>
          </a:xfrm>
          <a:prstGeom prst="rect">
            <a:avLst/>
          </a:prstGeom>
          <a:solidFill>
            <a:srgbClr val="09562C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0688" y="595313"/>
            <a:ext cx="8299450" cy="563562"/>
          </a:xfrm>
        </p:spPr>
        <p:txBody>
          <a:bodyPr anchor="b"/>
          <a:lstStyle>
            <a:lvl1pPr>
              <a:lnSpc>
                <a:spcPct val="75000"/>
              </a:lnSpc>
              <a:defRPr sz="49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-2197100" y="1383535"/>
            <a:ext cx="2016125" cy="177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Underoverskrift 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17 pkt bold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2 linjer med respekt for logo</a:t>
            </a: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r>
              <a:rPr lang="da-DK" sz="1050" b="1" dirty="0" smtClean="0">
                <a:solidFill>
                  <a:schemeClr val="bg1"/>
                </a:solidFill>
              </a:rPr>
              <a:t>Skift farve på forside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&gt;Højreklik på slidet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&gt;L</a:t>
            </a:r>
            <a:r>
              <a:rPr lang="da-DK" sz="1050" b="0" baseline="0" dirty="0" smtClean="0">
                <a:solidFill>
                  <a:schemeClr val="bg1"/>
                </a:solidFill>
              </a:rPr>
              <a:t>ayout</a:t>
            </a:r>
            <a:br>
              <a:rPr lang="da-DK" sz="1050" b="0" baseline="0" dirty="0" smtClean="0">
                <a:solidFill>
                  <a:schemeClr val="bg1"/>
                </a:solidFill>
              </a:rPr>
            </a:br>
            <a:r>
              <a:rPr lang="da-DK" sz="1050" b="0" baseline="0" dirty="0" smtClean="0">
                <a:solidFill>
                  <a:schemeClr val="bg1"/>
                </a:solidFill>
              </a:rPr>
              <a:t>&gt;Vælg forsidelayout</a:t>
            </a:r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-1549400" y="1351785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57"/>
          <p:cNvSpPr txBox="1">
            <a:spLocks noChangeArrowheads="1"/>
          </p:cNvSpPr>
          <p:nvPr/>
        </p:nvSpPr>
        <p:spPr bwMode="auto">
          <a:xfrm>
            <a:off x="-2663825" y="609029"/>
            <a:ext cx="2519362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Overskrift her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Størrelse 49 pkt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</a:t>
            </a:r>
            <a:r>
              <a:rPr lang="da-DK" sz="1050" b="0" dirty="0">
                <a:solidFill>
                  <a:schemeClr val="bg1"/>
                </a:solidFill>
              </a:rPr>
              <a:t>2 </a:t>
            </a:r>
            <a:r>
              <a:rPr lang="da-DK" sz="1050" b="0" dirty="0" smtClean="0">
                <a:solidFill>
                  <a:schemeClr val="bg1"/>
                </a:solidFill>
              </a:rPr>
              <a:t>linjer med respekt for kant</a:t>
            </a:r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4" name="Line 58"/>
          <p:cNvSpPr>
            <a:spLocks noChangeShapeType="1"/>
          </p:cNvSpPr>
          <p:nvPr/>
        </p:nvSpPr>
        <p:spPr bwMode="auto">
          <a:xfrm>
            <a:off x="-1549400" y="582042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05542" y="1262854"/>
            <a:ext cx="6138000" cy="5601600"/>
          </a:xfrm>
          <a:blipFill>
            <a:blip r:embed="rId2"/>
            <a:stretch>
              <a:fillRect/>
            </a:stretch>
          </a:blipFill>
        </p:spPr>
        <p:txBody>
          <a:bodyPr lIns="0" tIns="9000000"/>
          <a:lstStyle>
            <a:lvl1pPr>
              <a:defRPr sz="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566400"/>
            <a:ext cx="5770984" cy="159150"/>
          </a:xfrm>
        </p:spPr>
        <p:txBody>
          <a:bodyPr/>
          <a:lstStyle>
            <a:lvl1pPr>
              <a:defRPr>
                <a:solidFill>
                  <a:srgbClr val="09562C"/>
                </a:solidFill>
              </a:defRPr>
            </a:lvl1pPr>
          </a:lstStyle>
          <a:p>
            <a:fld id="{7F7EECF9-1887-47E6-9D89-F41AC28757B3}" type="datetimeFigureOut">
              <a:rPr lang="da-DK" smtClean="0"/>
              <a:pPr/>
              <a:t>07-03-2016</a:t>
            </a:fld>
            <a:endParaRPr lang="da-DK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457200" y="6382757"/>
            <a:ext cx="5770984" cy="163941"/>
          </a:xfrm>
        </p:spPr>
        <p:txBody>
          <a:bodyPr/>
          <a:lstStyle>
            <a:lvl1pPr>
              <a:defRPr>
                <a:solidFill>
                  <a:srgbClr val="09562C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09562C"/>
                </a:solidFill>
              </a:defRPr>
            </a:lvl1pPr>
          </a:lstStyle>
          <a:p>
            <a:fld id="{ABF8C6E0-870D-4F36-B591-4F93049AEF97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68000" y="5220000"/>
            <a:ext cx="2160000" cy="1625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AutoShape 4"/>
          <p:cNvSpPr>
            <a:spLocks/>
          </p:cNvSpPr>
          <p:nvPr/>
        </p:nvSpPr>
        <p:spPr bwMode="gray">
          <a:xfrm>
            <a:off x="-1958975" y="2996952"/>
            <a:ext cx="1871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</a:pPr>
            <a:r>
              <a:rPr lang="da-DK" sz="1000" b="1" dirty="0" smtClean="0">
                <a:solidFill>
                  <a:schemeClr val="bg1"/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1.	</a:t>
            </a:r>
            <a:r>
              <a:rPr lang="da-DK" sz="1000" b="0" dirty="0" smtClean="0">
                <a:solidFill>
                  <a:schemeClr val="bg1"/>
                </a:solidFill>
              </a:rPr>
              <a:t>Højreklik udenfor slidet og vælg </a:t>
            </a: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’gitter og hjælpelinjer’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2. 	</a:t>
            </a:r>
            <a:r>
              <a:rPr lang="da-DK" sz="1000" b="0" dirty="0" smtClean="0">
                <a:solidFill>
                  <a:schemeClr val="bg1"/>
                </a:solidFill>
              </a:rPr>
              <a:t>Sæt kryds ved ’Vis’ tegnehjælpelinjer på skærmen</a:t>
            </a:r>
          </a:p>
          <a:p>
            <a:pPr algn="r" defTabSz="457200">
              <a:buFontTx/>
              <a:buAutoNum type="arabicPeriod" startAt="3"/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 Vælg ‘OK’</a:t>
            </a:r>
            <a:endParaRPr lang="da-DK" sz="10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1384300"/>
            <a:ext cx="8299450" cy="1027113"/>
          </a:xfrm>
        </p:spPr>
        <p:txBody>
          <a:bodyPr/>
          <a:lstStyle>
            <a:lvl1pPr marL="0" indent="0">
              <a:defRPr sz="17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</p:spTree>
    <p:extLst>
      <p:ext uri="{BB962C8B-B14F-4D97-AF65-F5344CB8AC3E}">
        <p14:creationId xmlns:p14="http://schemas.microsoft.com/office/powerpoint/2010/main" val="3758379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" name="Rectangle 102"/>
          <p:cNvSpPr>
            <a:spLocks noChangeArrowheads="1"/>
          </p:cNvSpPr>
          <p:nvPr/>
        </p:nvSpPr>
        <p:spPr bwMode="auto">
          <a:xfrm>
            <a:off x="0" y="1588"/>
            <a:ext cx="9144000" cy="6856412"/>
          </a:xfrm>
          <a:prstGeom prst="rect">
            <a:avLst/>
          </a:prstGeom>
          <a:solidFill>
            <a:srgbClr val="076471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0688" y="595313"/>
            <a:ext cx="8299450" cy="563562"/>
          </a:xfrm>
        </p:spPr>
        <p:txBody>
          <a:bodyPr anchor="b"/>
          <a:lstStyle>
            <a:lvl1pPr>
              <a:lnSpc>
                <a:spcPct val="75000"/>
              </a:lnSpc>
              <a:defRPr sz="49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  <p:pic>
        <p:nvPicPr>
          <p:cNvPr id="22604" name="Picture 7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69038" y="5220000"/>
            <a:ext cx="2160000" cy="1624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-2197100" y="1383535"/>
            <a:ext cx="2016125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Underoverskrift 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17 pkt bold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2 linjer med respekt for logo</a:t>
            </a: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endParaRPr lang="da-DK" sz="1050" b="1" dirty="0" smtClean="0">
              <a:solidFill>
                <a:schemeClr val="bg1"/>
              </a:solidFill>
            </a:endParaRPr>
          </a:p>
          <a:p>
            <a:pPr algn="r"/>
            <a:r>
              <a:rPr lang="da-DK" sz="1050" b="1" dirty="0" smtClean="0">
                <a:solidFill>
                  <a:schemeClr val="bg1"/>
                </a:solidFill>
              </a:rPr>
              <a:t>Skift farve på forside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&gt;Højreklik på slidet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&gt;L</a:t>
            </a:r>
            <a:r>
              <a:rPr lang="da-DK" sz="1050" b="0" baseline="0" dirty="0" smtClean="0">
                <a:solidFill>
                  <a:schemeClr val="bg1"/>
                </a:solidFill>
              </a:rPr>
              <a:t>ayout</a:t>
            </a:r>
            <a:br>
              <a:rPr lang="da-DK" sz="1050" b="0" baseline="0" dirty="0" smtClean="0">
                <a:solidFill>
                  <a:schemeClr val="bg1"/>
                </a:solidFill>
              </a:rPr>
            </a:br>
            <a:r>
              <a:rPr lang="da-DK" sz="1050" b="0" baseline="0" dirty="0" smtClean="0">
                <a:solidFill>
                  <a:schemeClr val="bg1"/>
                </a:solidFill>
              </a:rPr>
              <a:t>&gt;Vælg forsidelayout</a:t>
            </a:r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-1549400" y="1351785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57"/>
          <p:cNvSpPr txBox="1">
            <a:spLocks noChangeArrowheads="1"/>
          </p:cNvSpPr>
          <p:nvPr/>
        </p:nvSpPr>
        <p:spPr bwMode="auto">
          <a:xfrm>
            <a:off x="-2663825" y="609029"/>
            <a:ext cx="2519362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Overskrift her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Størrelse 49 pkt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</a:t>
            </a:r>
            <a:r>
              <a:rPr lang="da-DK" sz="1050" b="0" dirty="0">
                <a:solidFill>
                  <a:schemeClr val="bg1"/>
                </a:solidFill>
              </a:rPr>
              <a:t>2 </a:t>
            </a:r>
            <a:r>
              <a:rPr lang="da-DK" sz="1050" b="0" dirty="0" smtClean="0">
                <a:solidFill>
                  <a:schemeClr val="bg1"/>
                </a:solidFill>
              </a:rPr>
              <a:t>linjer med respekt for kant</a:t>
            </a:r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4" name="Line 58"/>
          <p:cNvSpPr>
            <a:spLocks noChangeShapeType="1"/>
          </p:cNvSpPr>
          <p:nvPr/>
        </p:nvSpPr>
        <p:spPr bwMode="auto">
          <a:xfrm>
            <a:off x="-1549400" y="582042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AutoShape 4"/>
          <p:cNvSpPr>
            <a:spLocks/>
          </p:cNvSpPr>
          <p:nvPr/>
        </p:nvSpPr>
        <p:spPr bwMode="gray">
          <a:xfrm>
            <a:off x="-1958975" y="2996952"/>
            <a:ext cx="1871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</a:pPr>
            <a:r>
              <a:rPr lang="da-DK" sz="1000" b="1" dirty="0">
                <a:solidFill>
                  <a:schemeClr val="bg1"/>
                </a:solidFill>
                <a:cs typeface="Arial" charset="0"/>
              </a:rPr>
              <a:t>Vis hjælpelinjer som er en hjælp ved placering af </a:t>
            </a:r>
            <a:r>
              <a:rPr lang="da-DK" sz="1000" b="1" dirty="0" smtClean="0">
                <a:solidFill>
                  <a:schemeClr val="bg1"/>
                </a:solidFill>
                <a:cs typeface="Arial" charset="0"/>
              </a:rPr>
              <a:t>billeder</a:t>
            </a:r>
            <a:endParaRPr lang="da-DK" sz="1000" b="1" dirty="0">
              <a:solidFill>
                <a:schemeClr val="bg1"/>
              </a:solidFill>
              <a:cs typeface="Arial" charset="0"/>
            </a:endParaRPr>
          </a:p>
          <a:p>
            <a:pPr algn="r" defTabSz="457200">
              <a:tabLst>
                <a:tab pos="177800" algn="l"/>
              </a:tabLst>
            </a:pPr>
            <a:r>
              <a:rPr lang="da-DK" sz="1000" b="0" dirty="0">
                <a:solidFill>
                  <a:schemeClr val="bg1"/>
                </a:solidFill>
                <a:cs typeface="Arial" charset="0"/>
              </a:rPr>
              <a:t>1.	</a:t>
            </a:r>
            <a:r>
              <a:rPr lang="da-DK" sz="1000" b="0" dirty="0">
                <a:solidFill>
                  <a:schemeClr val="bg1"/>
                </a:solidFill>
              </a:rPr>
              <a:t>Højreklik </a:t>
            </a:r>
            <a:r>
              <a:rPr lang="da-DK" sz="1000" b="0" dirty="0" smtClean="0">
                <a:solidFill>
                  <a:schemeClr val="bg1"/>
                </a:solidFill>
              </a:rPr>
              <a:t>udenfor slidet </a:t>
            </a:r>
            <a:r>
              <a:rPr lang="da-DK" sz="1000" b="0" dirty="0">
                <a:solidFill>
                  <a:schemeClr val="bg1"/>
                </a:solidFill>
              </a:rPr>
              <a:t>og vælg </a:t>
            </a:r>
            <a:r>
              <a:rPr lang="da-DK" sz="1000" b="0" dirty="0">
                <a:solidFill>
                  <a:schemeClr val="bg1"/>
                </a:solidFill>
                <a:cs typeface="Arial" charset="0"/>
              </a:rPr>
              <a:t>’gitter og hjælpelinjer’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>
                <a:solidFill>
                  <a:schemeClr val="bg1"/>
                </a:solidFill>
                <a:cs typeface="Arial" charset="0"/>
              </a:rPr>
              <a:t>2. 	</a:t>
            </a:r>
            <a:r>
              <a:rPr lang="da-DK" sz="1000" b="0" dirty="0">
                <a:solidFill>
                  <a:schemeClr val="bg1"/>
                </a:solidFill>
              </a:rPr>
              <a:t>Sæt kryds ved ’Vis’ tegnehjælpelinjer på skærmen</a:t>
            </a:r>
          </a:p>
          <a:p>
            <a:pPr algn="r" defTabSz="457200">
              <a:buFontTx/>
              <a:buAutoNum type="arabicPeriod" startAt="3"/>
              <a:tabLst>
                <a:tab pos="177800" algn="l"/>
              </a:tabLst>
            </a:pPr>
            <a:r>
              <a:rPr lang="da-DK" sz="1000" b="0" dirty="0">
                <a:solidFill>
                  <a:schemeClr val="bg1"/>
                </a:solidFill>
                <a:cs typeface="Arial" charset="0"/>
              </a:rPr>
              <a:t> Vælg </a:t>
            </a: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‘OK’</a:t>
            </a:r>
            <a:endParaRPr lang="da-DK" sz="10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05542" y="1262854"/>
            <a:ext cx="6138000" cy="5601600"/>
          </a:xfrm>
          <a:blipFill>
            <a:blip r:embed="rId3"/>
            <a:stretch>
              <a:fillRect/>
            </a:stretch>
          </a:blipFill>
        </p:spPr>
        <p:txBody>
          <a:bodyPr lIns="0" tIns="9000000"/>
          <a:lstStyle>
            <a:lvl1pPr>
              <a:defRPr sz="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566400"/>
            <a:ext cx="5770984" cy="1591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7EECF9-1887-47E6-9D89-F41AC28757B3}" type="datetimeFigureOut">
              <a:rPr lang="da-DK" smtClean="0"/>
              <a:pPr/>
              <a:t>07-03-2016</a:t>
            </a:fld>
            <a:endParaRPr lang="da-DK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457200" y="6382757"/>
            <a:ext cx="5770984" cy="16394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F8C6E0-870D-4F36-B591-4F93049AEF9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1384300"/>
            <a:ext cx="8299450" cy="1027113"/>
          </a:xfrm>
        </p:spPr>
        <p:txBody>
          <a:bodyPr/>
          <a:lstStyle>
            <a:lvl1pPr marL="0" indent="0">
              <a:defRPr sz="17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ran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68000" y="5220000"/>
            <a:ext cx="2160000" cy="1619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630" name="Rectangle 102"/>
          <p:cNvSpPr>
            <a:spLocks noChangeArrowheads="1"/>
          </p:cNvSpPr>
          <p:nvPr/>
        </p:nvSpPr>
        <p:spPr bwMode="auto">
          <a:xfrm>
            <a:off x="0" y="1588"/>
            <a:ext cx="9144000" cy="6856412"/>
          </a:xfrm>
          <a:prstGeom prst="rect">
            <a:avLst/>
          </a:prstGeom>
          <a:solidFill>
            <a:srgbClr val="E95D0F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0688" y="595313"/>
            <a:ext cx="8299450" cy="563562"/>
          </a:xfrm>
        </p:spPr>
        <p:txBody>
          <a:bodyPr anchor="b"/>
          <a:lstStyle>
            <a:lvl1pPr>
              <a:lnSpc>
                <a:spcPct val="75000"/>
              </a:lnSpc>
              <a:defRPr sz="49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-2197100" y="1383535"/>
            <a:ext cx="2016125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Underoverskrift 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17 pkt bold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2 linjer med respekt for logo</a:t>
            </a: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r>
              <a:rPr lang="da-DK" sz="1050" b="1" dirty="0" smtClean="0">
                <a:solidFill>
                  <a:schemeClr val="bg1"/>
                </a:solidFill>
              </a:rPr>
              <a:t>Skift farve på forside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&gt;Højreklik på slidet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&gt;L</a:t>
            </a:r>
            <a:r>
              <a:rPr lang="da-DK" sz="1050" b="0" baseline="0" dirty="0" smtClean="0">
                <a:solidFill>
                  <a:schemeClr val="bg1"/>
                </a:solidFill>
              </a:rPr>
              <a:t>ayout</a:t>
            </a:r>
            <a:br>
              <a:rPr lang="da-DK" sz="1050" b="0" baseline="0" dirty="0" smtClean="0">
                <a:solidFill>
                  <a:schemeClr val="bg1"/>
                </a:solidFill>
              </a:rPr>
            </a:br>
            <a:r>
              <a:rPr lang="da-DK" sz="1050" b="0" baseline="0" dirty="0" smtClean="0">
                <a:solidFill>
                  <a:schemeClr val="bg1"/>
                </a:solidFill>
              </a:rPr>
              <a:t>&gt;Vælg forsidelayout</a:t>
            </a:r>
            <a:endParaRPr lang="da-DK" sz="1050" b="0" dirty="0" smtClean="0">
              <a:solidFill>
                <a:schemeClr val="bg1"/>
              </a:solidFill>
            </a:endParaRPr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-1549400" y="1351785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57"/>
          <p:cNvSpPr txBox="1">
            <a:spLocks noChangeArrowheads="1"/>
          </p:cNvSpPr>
          <p:nvPr/>
        </p:nvSpPr>
        <p:spPr bwMode="auto">
          <a:xfrm>
            <a:off x="-2663825" y="609029"/>
            <a:ext cx="2519362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Overskrift her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Størrelse 49 pkt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</a:t>
            </a:r>
            <a:r>
              <a:rPr lang="da-DK" sz="1050" b="0" dirty="0">
                <a:solidFill>
                  <a:schemeClr val="bg1"/>
                </a:solidFill>
              </a:rPr>
              <a:t>2 </a:t>
            </a:r>
            <a:r>
              <a:rPr lang="da-DK" sz="1050" b="0" dirty="0" smtClean="0">
                <a:solidFill>
                  <a:schemeClr val="bg1"/>
                </a:solidFill>
              </a:rPr>
              <a:t>linjer med respekt</a:t>
            </a:r>
            <a:r>
              <a:rPr lang="da-DK" sz="1050" b="0" baseline="0" dirty="0" smtClean="0">
                <a:solidFill>
                  <a:schemeClr val="bg1"/>
                </a:solidFill>
              </a:rPr>
              <a:t> for kant</a:t>
            </a:r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4" name="Line 58"/>
          <p:cNvSpPr>
            <a:spLocks noChangeShapeType="1"/>
          </p:cNvSpPr>
          <p:nvPr/>
        </p:nvSpPr>
        <p:spPr bwMode="auto">
          <a:xfrm>
            <a:off x="-1549400" y="582042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05542" y="1262854"/>
            <a:ext cx="6138000" cy="5601600"/>
          </a:xfrm>
          <a:blipFill>
            <a:blip r:embed="rId3"/>
            <a:stretch>
              <a:fillRect/>
            </a:stretch>
          </a:blipFill>
        </p:spPr>
        <p:txBody>
          <a:bodyPr lIns="0" tIns="9000000"/>
          <a:lstStyle>
            <a:lvl1pPr>
              <a:defRPr sz="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566400"/>
            <a:ext cx="5770984" cy="159150"/>
          </a:xfrm>
        </p:spPr>
        <p:txBody>
          <a:bodyPr/>
          <a:lstStyle>
            <a:lvl1pPr>
              <a:defRPr>
                <a:solidFill>
                  <a:srgbClr val="E95D0F"/>
                </a:solidFill>
              </a:defRPr>
            </a:lvl1pPr>
          </a:lstStyle>
          <a:p>
            <a:fld id="{7F7EECF9-1887-47E6-9D89-F41AC28757B3}" type="datetimeFigureOut">
              <a:rPr lang="da-DK" smtClean="0"/>
              <a:pPr/>
              <a:t>07-03-2016</a:t>
            </a:fld>
            <a:endParaRPr lang="da-DK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457200" y="6382757"/>
            <a:ext cx="5770984" cy="163941"/>
          </a:xfrm>
        </p:spPr>
        <p:txBody>
          <a:bodyPr/>
          <a:lstStyle>
            <a:lvl1pPr>
              <a:defRPr>
                <a:solidFill>
                  <a:srgbClr val="E95D0F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E95D0F"/>
                </a:solidFill>
              </a:defRPr>
            </a:lvl1pPr>
          </a:lstStyle>
          <a:p>
            <a:fld id="{ABF8C6E0-870D-4F36-B591-4F93049AEF9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6" name="AutoShape 4"/>
          <p:cNvSpPr>
            <a:spLocks/>
          </p:cNvSpPr>
          <p:nvPr/>
        </p:nvSpPr>
        <p:spPr bwMode="gray">
          <a:xfrm>
            <a:off x="-1958975" y="2996952"/>
            <a:ext cx="1871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</a:pPr>
            <a:r>
              <a:rPr lang="da-DK" sz="1000" b="1" dirty="0" smtClean="0">
                <a:solidFill>
                  <a:schemeClr val="bg1"/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1.	</a:t>
            </a:r>
            <a:r>
              <a:rPr lang="da-DK" sz="1000" b="0" dirty="0" smtClean="0">
                <a:solidFill>
                  <a:schemeClr val="bg1"/>
                </a:solidFill>
              </a:rPr>
              <a:t>Højreklik udenfor slidet og vælg </a:t>
            </a: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’gitter og hjælpelinjer’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2. 	</a:t>
            </a:r>
            <a:r>
              <a:rPr lang="da-DK" sz="1000" b="0" dirty="0" smtClean="0">
                <a:solidFill>
                  <a:schemeClr val="bg1"/>
                </a:solidFill>
              </a:rPr>
              <a:t>Sæt kryds ved ’Vis’ tegnehjælpelinjer på skærmen</a:t>
            </a:r>
          </a:p>
          <a:p>
            <a:pPr algn="r" defTabSz="457200">
              <a:buFontTx/>
              <a:buAutoNum type="arabicPeriod" startAt="3"/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 Vælg ‘OK’</a:t>
            </a:r>
            <a:endParaRPr lang="da-DK" sz="10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1384300"/>
            <a:ext cx="8299450" cy="1027113"/>
          </a:xfrm>
        </p:spPr>
        <p:txBody>
          <a:bodyPr/>
          <a:lstStyle>
            <a:lvl1pPr marL="0" indent="0">
              <a:defRPr sz="17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</p:spTree>
    <p:extLst>
      <p:ext uri="{BB962C8B-B14F-4D97-AF65-F5344CB8AC3E}">
        <p14:creationId xmlns:p14="http://schemas.microsoft.com/office/powerpoint/2010/main" val="934585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ei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" name="Rectangle 102"/>
          <p:cNvSpPr>
            <a:spLocks noChangeArrowheads="1"/>
          </p:cNvSpPr>
          <p:nvPr/>
        </p:nvSpPr>
        <p:spPr bwMode="auto">
          <a:xfrm>
            <a:off x="0" y="1588"/>
            <a:ext cx="9144000" cy="6856412"/>
          </a:xfrm>
          <a:prstGeom prst="rect">
            <a:avLst/>
          </a:prstGeom>
          <a:solidFill>
            <a:srgbClr val="C8C7B2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0688" y="595313"/>
            <a:ext cx="8299450" cy="563562"/>
          </a:xfrm>
        </p:spPr>
        <p:txBody>
          <a:bodyPr anchor="b"/>
          <a:lstStyle>
            <a:lvl1pPr>
              <a:lnSpc>
                <a:spcPct val="75000"/>
              </a:lnSpc>
              <a:defRPr sz="49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-2197100" y="1383535"/>
            <a:ext cx="2016125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Underoverskrift 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17 pkt bold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2 linjer med respekt for logo</a:t>
            </a: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r>
              <a:rPr lang="da-DK" sz="1050" b="1" dirty="0" smtClean="0">
                <a:solidFill>
                  <a:schemeClr val="bg1"/>
                </a:solidFill>
              </a:rPr>
              <a:t>Skift farve på forside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&gt;Højreklik på slidet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&gt;L</a:t>
            </a:r>
            <a:r>
              <a:rPr lang="da-DK" sz="1050" b="0" baseline="0" dirty="0" smtClean="0">
                <a:solidFill>
                  <a:schemeClr val="bg1"/>
                </a:solidFill>
              </a:rPr>
              <a:t>ayout</a:t>
            </a:r>
            <a:br>
              <a:rPr lang="da-DK" sz="1050" b="0" baseline="0" dirty="0" smtClean="0">
                <a:solidFill>
                  <a:schemeClr val="bg1"/>
                </a:solidFill>
              </a:rPr>
            </a:br>
            <a:r>
              <a:rPr lang="da-DK" sz="1050" b="0" baseline="0" dirty="0" smtClean="0">
                <a:solidFill>
                  <a:schemeClr val="bg1"/>
                </a:solidFill>
              </a:rPr>
              <a:t>&gt;Vælg forsidelayout</a:t>
            </a:r>
            <a:endParaRPr lang="da-DK" sz="1050" b="0" dirty="0" smtClean="0">
              <a:solidFill>
                <a:schemeClr val="bg1"/>
              </a:solidFill>
            </a:endParaRPr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-1549400" y="1351785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57"/>
          <p:cNvSpPr txBox="1">
            <a:spLocks noChangeArrowheads="1"/>
          </p:cNvSpPr>
          <p:nvPr/>
        </p:nvSpPr>
        <p:spPr bwMode="auto">
          <a:xfrm>
            <a:off x="-2663825" y="609029"/>
            <a:ext cx="2519362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Overskrift her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Størrelse 49 pkt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</a:t>
            </a:r>
            <a:r>
              <a:rPr lang="da-DK" sz="1050" b="0" dirty="0">
                <a:solidFill>
                  <a:schemeClr val="bg1"/>
                </a:solidFill>
              </a:rPr>
              <a:t>2 </a:t>
            </a:r>
            <a:r>
              <a:rPr lang="da-DK" sz="1050" b="0" dirty="0" smtClean="0">
                <a:solidFill>
                  <a:schemeClr val="bg1"/>
                </a:solidFill>
              </a:rPr>
              <a:t>linjer med respekt for kant</a:t>
            </a:r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4" name="Line 58"/>
          <p:cNvSpPr>
            <a:spLocks noChangeShapeType="1"/>
          </p:cNvSpPr>
          <p:nvPr/>
        </p:nvSpPr>
        <p:spPr bwMode="auto">
          <a:xfrm>
            <a:off x="-1549400" y="582042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05542" y="1262854"/>
            <a:ext cx="6138000" cy="5601600"/>
          </a:xfrm>
          <a:blipFill>
            <a:blip r:embed="rId2"/>
            <a:stretch>
              <a:fillRect/>
            </a:stretch>
          </a:blipFill>
        </p:spPr>
        <p:txBody>
          <a:bodyPr lIns="0" tIns="9000000"/>
          <a:lstStyle>
            <a:lvl1pPr>
              <a:defRPr sz="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566400"/>
            <a:ext cx="5770984" cy="159150"/>
          </a:xfrm>
        </p:spPr>
        <p:txBody>
          <a:bodyPr/>
          <a:lstStyle>
            <a:lvl1pPr>
              <a:defRPr>
                <a:solidFill>
                  <a:srgbClr val="C8C7B2"/>
                </a:solidFill>
              </a:defRPr>
            </a:lvl1pPr>
          </a:lstStyle>
          <a:p>
            <a:fld id="{7F7EECF9-1887-47E6-9D89-F41AC28757B3}" type="datetimeFigureOut">
              <a:rPr lang="da-DK" smtClean="0"/>
              <a:pPr/>
              <a:t>07-03-2016</a:t>
            </a:fld>
            <a:endParaRPr lang="da-DK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457200" y="6382757"/>
            <a:ext cx="5770984" cy="163941"/>
          </a:xfrm>
        </p:spPr>
        <p:txBody>
          <a:bodyPr/>
          <a:lstStyle>
            <a:lvl1pPr>
              <a:defRPr>
                <a:solidFill>
                  <a:srgbClr val="C8C7B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C8C7B2"/>
                </a:solidFill>
              </a:defRPr>
            </a:lvl1pPr>
          </a:lstStyle>
          <a:p>
            <a:fld id="{ABF8C6E0-870D-4F36-B591-4F93049AEF97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68000" y="5220000"/>
            <a:ext cx="2160000" cy="161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AutoShape 4"/>
          <p:cNvSpPr>
            <a:spLocks/>
          </p:cNvSpPr>
          <p:nvPr/>
        </p:nvSpPr>
        <p:spPr bwMode="gray">
          <a:xfrm>
            <a:off x="-1958975" y="2996952"/>
            <a:ext cx="1871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</a:pPr>
            <a:r>
              <a:rPr lang="da-DK" sz="1000" b="1" dirty="0" smtClean="0">
                <a:solidFill>
                  <a:schemeClr val="bg1"/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1.	</a:t>
            </a:r>
            <a:r>
              <a:rPr lang="da-DK" sz="1000" b="0" dirty="0" smtClean="0">
                <a:solidFill>
                  <a:schemeClr val="bg1"/>
                </a:solidFill>
              </a:rPr>
              <a:t>Højreklik udenfor slidet og vælg </a:t>
            </a: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’gitter og hjælpelinjer’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2. 	</a:t>
            </a:r>
            <a:r>
              <a:rPr lang="da-DK" sz="1000" b="0" dirty="0" smtClean="0">
                <a:solidFill>
                  <a:schemeClr val="bg1"/>
                </a:solidFill>
              </a:rPr>
              <a:t>Sæt kryds ved ’Vis’ tegnehjælpelinjer på skærmen</a:t>
            </a:r>
          </a:p>
          <a:p>
            <a:pPr algn="r" defTabSz="457200">
              <a:buFontTx/>
              <a:buAutoNum type="arabicPeriod" startAt="3"/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 Vælg ‘OK’</a:t>
            </a:r>
            <a:endParaRPr lang="da-DK" sz="10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1384300"/>
            <a:ext cx="8299450" cy="1027113"/>
          </a:xfrm>
        </p:spPr>
        <p:txBody>
          <a:bodyPr/>
          <a:lstStyle>
            <a:lvl1pPr marL="0" indent="0">
              <a:defRPr sz="17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97125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" name="Rectangle 102"/>
          <p:cNvSpPr>
            <a:spLocks noChangeArrowheads="1"/>
          </p:cNvSpPr>
          <p:nvPr/>
        </p:nvSpPr>
        <p:spPr bwMode="auto">
          <a:xfrm>
            <a:off x="0" y="1588"/>
            <a:ext cx="9144000" cy="6856412"/>
          </a:xfrm>
          <a:prstGeom prst="rect">
            <a:avLst/>
          </a:prstGeom>
          <a:solidFill>
            <a:srgbClr val="9DDCF9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0688" y="595313"/>
            <a:ext cx="8299450" cy="563562"/>
          </a:xfrm>
        </p:spPr>
        <p:txBody>
          <a:bodyPr anchor="b"/>
          <a:lstStyle>
            <a:lvl1pPr>
              <a:lnSpc>
                <a:spcPct val="75000"/>
              </a:lnSpc>
              <a:defRPr sz="49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-2197100" y="1383535"/>
            <a:ext cx="2016125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Underoverskrift 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17 pkt bold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2 linjer med respekt for logo</a:t>
            </a: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r>
              <a:rPr lang="da-DK" sz="1050" b="1" dirty="0" smtClean="0">
                <a:solidFill>
                  <a:schemeClr val="bg1"/>
                </a:solidFill>
              </a:rPr>
              <a:t>Skift farve på forside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&gt;Højreklik på slidet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&gt;L</a:t>
            </a:r>
            <a:r>
              <a:rPr lang="da-DK" sz="1050" b="0" baseline="0" dirty="0" smtClean="0">
                <a:solidFill>
                  <a:schemeClr val="bg1"/>
                </a:solidFill>
              </a:rPr>
              <a:t>ayout</a:t>
            </a:r>
            <a:br>
              <a:rPr lang="da-DK" sz="1050" b="0" baseline="0" dirty="0" smtClean="0">
                <a:solidFill>
                  <a:schemeClr val="bg1"/>
                </a:solidFill>
              </a:rPr>
            </a:br>
            <a:r>
              <a:rPr lang="da-DK" sz="1050" b="0" baseline="0" dirty="0" smtClean="0">
                <a:solidFill>
                  <a:schemeClr val="bg1"/>
                </a:solidFill>
              </a:rPr>
              <a:t>&gt;Vælg forsidelayout</a:t>
            </a:r>
            <a:endParaRPr lang="da-DK" sz="1050" b="0" dirty="0" smtClean="0">
              <a:solidFill>
                <a:schemeClr val="bg1"/>
              </a:solidFill>
            </a:endParaRPr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-1549400" y="1351785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57"/>
          <p:cNvSpPr txBox="1">
            <a:spLocks noChangeArrowheads="1"/>
          </p:cNvSpPr>
          <p:nvPr/>
        </p:nvSpPr>
        <p:spPr bwMode="auto">
          <a:xfrm>
            <a:off x="-2663825" y="609029"/>
            <a:ext cx="2519362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Overskrift her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Størrelse 49 pkt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 </a:t>
            </a:r>
            <a:r>
              <a:rPr lang="da-DK" sz="1050" b="0" dirty="0">
                <a:solidFill>
                  <a:schemeClr val="bg1"/>
                </a:solidFill>
              </a:rPr>
              <a:t>2 </a:t>
            </a:r>
            <a:r>
              <a:rPr lang="da-DK" sz="1050" b="0" dirty="0" smtClean="0">
                <a:solidFill>
                  <a:schemeClr val="bg1"/>
                </a:solidFill>
              </a:rPr>
              <a:t>linjer med respekt for kant</a:t>
            </a:r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4" name="Line 58"/>
          <p:cNvSpPr>
            <a:spLocks noChangeShapeType="1"/>
          </p:cNvSpPr>
          <p:nvPr/>
        </p:nvSpPr>
        <p:spPr bwMode="auto">
          <a:xfrm>
            <a:off x="-1549400" y="582042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05542" y="1262854"/>
            <a:ext cx="6138000" cy="5601600"/>
          </a:xfrm>
          <a:blipFill>
            <a:blip r:embed="rId2"/>
            <a:stretch>
              <a:fillRect/>
            </a:stretch>
          </a:blipFill>
        </p:spPr>
        <p:txBody>
          <a:bodyPr lIns="0" tIns="9000000"/>
          <a:lstStyle>
            <a:lvl1pPr>
              <a:defRPr sz="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566400"/>
            <a:ext cx="5770984" cy="159150"/>
          </a:xfrm>
        </p:spPr>
        <p:txBody>
          <a:bodyPr/>
          <a:lstStyle>
            <a:lvl1pPr>
              <a:defRPr>
                <a:solidFill>
                  <a:srgbClr val="9DDCF9"/>
                </a:solidFill>
              </a:defRPr>
            </a:lvl1pPr>
          </a:lstStyle>
          <a:p>
            <a:fld id="{7F7EECF9-1887-47E6-9D89-F41AC28757B3}" type="datetimeFigureOut">
              <a:rPr lang="da-DK" smtClean="0"/>
              <a:pPr/>
              <a:t>07-03-2016</a:t>
            </a:fld>
            <a:endParaRPr lang="da-DK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457200" y="6382757"/>
            <a:ext cx="5770984" cy="163941"/>
          </a:xfrm>
        </p:spPr>
        <p:txBody>
          <a:bodyPr/>
          <a:lstStyle>
            <a:lvl1pPr>
              <a:defRPr>
                <a:solidFill>
                  <a:srgbClr val="9DDCF9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9DDCF9"/>
                </a:solidFill>
              </a:defRPr>
            </a:lvl1pPr>
          </a:lstStyle>
          <a:p>
            <a:fld id="{ABF8C6E0-870D-4F36-B591-4F93049AEF97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68000" y="5220000"/>
            <a:ext cx="2160000" cy="162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AutoShape 4"/>
          <p:cNvSpPr>
            <a:spLocks/>
          </p:cNvSpPr>
          <p:nvPr/>
        </p:nvSpPr>
        <p:spPr bwMode="gray">
          <a:xfrm>
            <a:off x="-1958975" y="2996952"/>
            <a:ext cx="1871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</a:pPr>
            <a:r>
              <a:rPr lang="da-DK" sz="1000" b="1" dirty="0" smtClean="0">
                <a:solidFill>
                  <a:schemeClr val="bg1"/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1.	</a:t>
            </a:r>
            <a:r>
              <a:rPr lang="da-DK" sz="1000" b="0" dirty="0" smtClean="0">
                <a:solidFill>
                  <a:schemeClr val="bg1"/>
                </a:solidFill>
              </a:rPr>
              <a:t>Højreklik udenfor slidet og vælg </a:t>
            </a: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’gitter og hjælpelinjer’</a:t>
            </a:r>
          </a:p>
          <a:p>
            <a:pPr algn="r" defTabSz="457200"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2. 	</a:t>
            </a:r>
            <a:r>
              <a:rPr lang="da-DK" sz="1000" b="0" dirty="0" smtClean="0">
                <a:solidFill>
                  <a:schemeClr val="bg1"/>
                </a:solidFill>
              </a:rPr>
              <a:t>Sæt kryds ved ’Vis’ tegnehjælpelinjer på skærmen</a:t>
            </a:r>
          </a:p>
          <a:p>
            <a:pPr algn="r" defTabSz="457200">
              <a:buFontTx/>
              <a:buAutoNum type="arabicPeriod" startAt="3"/>
              <a:tabLst>
                <a:tab pos="177800" algn="l"/>
              </a:tabLst>
            </a:pPr>
            <a:r>
              <a:rPr lang="da-DK" sz="1000" b="0" dirty="0" smtClean="0">
                <a:solidFill>
                  <a:schemeClr val="bg1"/>
                </a:solidFill>
                <a:cs typeface="Arial" charset="0"/>
              </a:rPr>
              <a:t> Vælg ‘OK’</a:t>
            </a:r>
            <a:endParaRPr lang="da-DK" sz="1000" b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1384300"/>
            <a:ext cx="8299450" cy="1027113"/>
          </a:xfrm>
        </p:spPr>
        <p:txBody>
          <a:bodyPr/>
          <a:lstStyle>
            <a:lvl1pPr marL="0" indent="0">
              <a:defRPr sz="17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</p:spTree>
    <p:extLst>
      <p:ext uri="{BB962C8B-B14F-4D97-AF65-F5344CB8AC3E}">
        <p14:creationId xmlns:p14="http://schemas.microsoft.com/office/powerpoint/2010/main" val="537382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05542" y="1262854"/>
            <a:ext cx="6138000" cy="5601600"/>
          </a:xfrm>
          <a:blipFill>
            <a:blip r:embed="rId2"/>
            <a:stretch>
              <a:fillRect/>
            </a:stretch>
          </a:blipFill>
        </p:spPr>
        <p:txBody>
          <a:bodyPr lIns="0" tIns="9000000"/>
          <a:lstStyle>
            <a:lvl1pPr>
              <a:defRPr sz="6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9144001" cy="6858000"/>
          </a:xfrm>
          <a:solidFill>
            <a:srgbClr val="EAEAEA"/>
          </a:solidFill>
        </p:spPr>
        <p:txBody>
          <a:bodyPr/>
          <a:lstStyle>
            <a:lvl1pPr>
              <a:defRPr sz="1200" b="0"/>
            </a:lvl1pPr>
          </a:lstStyle>
          <a:p>
            <a:r>
              <a:rPr lang="da-DK" smtClean="0"/>
              <a:t>Klik på ikonet for at tilføje et billede</a:t>
            </a:r>
            <a:endParaRPr lang="en-GB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0688" y="595313"/>
            <a:ext cx="8299450" cy="563562"/>
          </a:xfrm>
        </p:spPr>
        <p:txBody>
          <a:bodyPr anchor="b"/>
          <a:lstStyle>
            <a:lvl1pPr>
              <a:lnSpc>
                <a:spcPct val="75000"/>
              </a:lnSpc>
              <a:defRPr sz="49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28625" y="1384300"/>
            <a:ext cx="8299450" cy="1027113"/>
          </a:xfrm>
        </p:spPr>
        <p:txBody>
          <a:bodyPr/>
          <a:lstStyle>
            <a:lvl1pPr marL="0" indent="0">
              <a:defRPr sz="17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-2197100" y="1379985"/>
            <a:ext cx="201612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Underoverskrift 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17 pkt bold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Maks.</a:t>
            </a:r>
            <a:r>
              <a:rPr lang="da-DK" sz="1050" b="0" baseline="0" dirty="0" smtClean="0">
                <a:solidFill>
                  <a:schemeClr val="bg1"/>
                </a:solidFill>
              </a:rPr>
              <a:t> 2</a:t>
            </a:r>
            <a:r>
              <a:rPr lang="da-DK" sz="1050" b="0" dirty="0" smtClean="0">
                <a:solidFill>
                  <a:schemeClr val="bg1"/>
                </a:solidFill>
              </a:rPr>
              <a:t> linjer med respekt for </a:t>
            </a:r>
            <a:r>
              <a:rPr lang="da-DK" sz="1050" b="0" dirty="0" err="1" smtClean="0">
                <a:solidFill>
                  <a:schemeClr val="bg1"/>
                </a:solidFill>
              </a:rPr>
              <a:t>evt</a:t>
            </a:r>
            <a:r>
              <a:rPr lang="da-DK" sz="1050" b="0" dirty="0" smtClean="0">
                <a:solidFill>
                  <a:schemeClr val="bg1"/>
                </a:solidFill>
              </a:rPr>
              <a:t> logo</a:t>
            </a: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endParaRPr lang="da-DK" sz="1050" b="0" dirty="0" smtClean="0">
              <a:solidFill>
                <a:schemeClr val="bg1"/>
              </a:solidFill>
            </a:endParaRPr>
          </a:p>
          <a:p>
            <a:pPr algn="r"/>
            <a:r>
              <a:rPr lang="da-DK" sz="1050" b="1" dirty="0" smtClean="0">
                <a:solidFill>
                  <a:schemeClr val="bg1"/>
                </a:solidFill>
              </a:rPr>
              <a:t>Indsæt billede</a:t>
            </a:r>
            <a:r>
              <a:rPr lang="da-DK" sz="1050" b="0" baseline="0" dirty="0" smtClean="0">
                <a:solidFill>
                  <a:schemeClr val="bg1"/>
                </a:solidFill>
              </a:rPr>
              <a:t/>
            </a:r>
            <a:br>
              <a:rPr lang="da-DK" sz="1050" b="0" baseline="0" dirty="0" smtClean="0">
                <a:solidFill>
                  <a:schemeClr val="bg1"/>
                </a:solidFill>
              </a:rPr>
            </a:br>
            <a:r>
              <a:rPr lang="da-DK" sz="1050" b="0" baseline="0" dirty="0" smtClean="0">
                <a:solidFill>
                  <a:schemeClr val="bg1"/>
                </a:solidFill>
              </a:rPr>
              <a:t>&gt;Klik på billedikonet </a:t>
            </a:r>
            <a:br>
              <a:rPr lang="da-DK" sz="1050" b="0" baseline="0" dirty="0" smtClean="0">
                <a:solidFill>
                  <a:schemeClr val="bg1"/>
                </a:solidFill>
              </a:rPr>
            </a:br>
            <a:r>
              <a:rPr lang="da-DK" sz="1050" b="0" baseline="0" dirty="0" smtClean="0">
                <a:solidFill>
                  <a:schemeClr val="bg1"/>
                </a:solidFill>
              </a:rPr>
              <a:t>og indsæt billede</a:t>
            </a:r>
          </a:p>
          <a:p>
            <a:pPr algn="r"/>
            <a:endParaRPr lang="da-DK" sz="1050" b="1" baseline="0" dirty="0" smtClean="0">
              <a:solidFill>
                <a:schemeClr val="bg1"/>
              </a:solidFill>
            </a:endParaRPr>
          </a:p>
          <a:p>
            <a:pPr algn="r"/>
            <a:r>
              <a:rPr lang="da-DK" sz="1050" b="1" baseline="0" dirty="0" smtClean="0">
                <a:solidFill>
                  <a:schemeClr val="bg1"/>
                </a:solidFill>
              </a:rPr>
              <a:t>Efter indsættelse</a:t>
            </a:r>
          </a:p>
          <a:p>
            <a:pPr algn="r"/>
            <a:r>
              <a:rPr lang="da-DK" sz="1050" b="0" baseline="0" dirty="0" smtClean="0">
                <a:solidFill>
                  <a:schemeClr val="bg1"/>
                </a:solidFill>
              </a:rPr>
              <a:t>&gt;Højreklik på billedet</a:t>
            </a:r>
          </a:p>
          <a:p>
            <a:pPr algn="r"/>
            <a:r>
              <a:rPr lang="da-DK" sz="1050" b="0" baseline="0" dirty="0" smtClean="0">
                <a:solidFill>
                  <a:schemeClr val="bg1"/>
                </a:solidFill>
              </a:rPr>
              <a:t>&gt;Placér bagerst</a:t>
            </a:r>
          </a:p>
          <a:p>
            <a:pPr algn="r"/>
            <a:r>
              <a:rPr lang="da-DK" sz="1050" b="0" baseline="0" dirty="0" smtClean="0">
                <a:solidFill>
                  <a:schemeClr val="bg1"/>
                </a:solidFill>
              </a:rPr>
              <a:t>Nu skal det hvide og gennemsigtige logo fremtræde over det nye billede</a:t>
            </a:r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2" name="Line 56"/>
          <p:cNvSpPr>
            <a:spLocks noChangeShapeType="1"/>
          </p:cNvSpPr>
          <p:nvPr/>
        </p:nvSpPr>
        <p:spPr bwMode="auto">
          <a:xfrm>
            <a:off x="-1549400" y="1348235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33" name="Text Box 57"/>
          <p:cNvSpPr txBox="1">
            <a:spLocks noChangeArrowheads="1"/>
          </p:cNvSpPr>
          <p:nvPr/>
        </p:nvSpPr>
        <p:spPr bwMode="auto">
          <a:xfrm>
            <a:off x="-2663825" y="609029"/>
            <a:ext cx="2519362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a-DK" sz="1050" b="0" dirty="0">
                <a:solidFill>
                  <a:schemeClr val="bg1"/>
                </a:solidFill>
              </a:rPr>
              <a:t>Overskrift her</a:t>
            </a:r>
          </a:p>
          <a:p>
            <a:pPr algn="r"/>
            <a:r>
              <a:rPr lang="da-DK" sz="1050" b="0" dirty="0">
                <a:solidFill>
                  <a:schemeClr val="bg1"/>
                </a:solidFill>
              </a:rPr>
              <a:t>Størrelse 49 pkt hvid</a:t>
            </a:r>
          </a:p>
          <a:p>
            <a:pPr algn="r"/>
            <a:r>
              <a:rPr lang="da-DK" sz="1050" b="0" dirty="0" smtClean="0">
                <a:solidFill>
                  <a:schemeClr val="bg1"/>
                </a:solidFill>
              </a:rPr>
              <a:t>MAKS </a:t>
            </a:r>
            <a:r>
              <a:rPr lang="da-DK" sz="1050" b="0" dirty="0">
                <a:solidFill>
                  <a:schemeClr val="bg1"/>
                </a:solidFill>
              </a:rPr>
              <a:t>2 </a:t>
            </a:r>
            <a:r>
              <a:rPr lang="da-DK" sz="1050" b="0" dirty="0" smtClean="0">
                <a:solidFill>
                  <a:schemeClr val="bg1"/>
                </a:solidFill>
              </a:rPr>
              <a:t>linjer med respekt</a:t>
            </a:r>
            <a:r>
              <a:rPr lang="da-DK" sz="1050" b="0" baseline="0" dirty="0" smtClean="0">
                <a:solidFill>
                  <a:schemeClr val="bg1"/>
                </a:solidFill>
              </a:rPr>
              <a:t> for kant</a:t>
            </a:r>
            <a:endParaRPr lang="da-DK" sz="1050" b="0" dirty="0">
              <a:solidFill>
                <a:schemeClr val="bg1"/>
              </a:solidFill>
            </a:endParaRPr>
          </a:p>
        </p:txBody>
      </p:sp>
      <p:sp>
        <p:nvSpPr>
          <p:cNvPr id="34" name="Line 58"/>
          <p:cNvSpPr>
            <a:spLocks noChangeShapeType="1"/>
          </p:cNvSpPr>
          <p:nvPr/>
        </p:nvSpPr>
        <p:spPr bwMode="auto">
          <a:xfrm>
            <a:off x="-1549400" y="582042"/>
            <a:ext cx="144145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pic>
        <p:nvPicPr>
          <p:cNvPr id="29" name="Picture 41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268000" y="5220000"/>
            <a:ext cx="2160000" cy="162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457200" y="6565345"/>
            <a:ext cx="5760640" cy="192571"/>
          </a:xfrm>
        </p:spPr>
        <p:txBody>
          <a:bodyPr/>
          <a:lstStyle/>
          <a:p>
            <a:fld id="{7F7EECF9-1887-47E6-9D89-F41AC28757B3}" type="datetimeFigureOut">
              <a:rPr lang="da-DK" smtClean="0"/>
              <a:pPr/>
              <a:t>07-03-2016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457200" y="6353096"/>
            <a:ext cx="5770984" cy="198368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BF8C6E0-870D-4F36-B591-4F93049AEF97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00571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-2267950" y="5237224"/>
            <a:ext cx="2160000" cy="1620776"/>
            <a:chOff x="-2267950" y="5237224"/>
            <a:chExt cx="2160000" cy="1620776"/>
          </a:xfrm>
        </p:grpSpPr>
        <p:pic>
          <p:nvPicPr>
            <p:cNvPr id="8" name="Picture 6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7950" y="5237224"/>
              <a:ext cx="2160000" cy="1620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Rectangle 18"/>
            <p:cNvSpPr/>
            <p:nvPr userDrawn="1"/>
          </p:nvSpPr>
          <p:spPr bwMode="auto">
            <a:xfrm>
              <a:off x="-2185433" y="5276980"/>
              <a:ext cx="818456" cy="14888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ECF9-1887-47E6-9D89-F41AC28757B3}" type="datetimeFigureOut">
              <a:rPr lang="da-DK" smtClean="0"/>
              <a:t>07-03-2016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8C6E0-870D-4F36-B591-4F93049AEF97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extBox 17"/>
          <p:cNvSpPr txBox="1"/>
          <p:nvPr/>
        </p:nvSpPr>
        <p:spPr>
          <a:xfrm>
            <a:off x="-2555875" y="2247900"/>
            <a:ext cx="2447925" cy="10502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sz="1050" b="0" noProof="0" dirty="0">
                <a:solidFill>
                  <a:schemeClr val="bg1"/>
                </a:solidFill>
                <a:cs typeface="Arial" charset="0"/>
              </a:rPr>
              <a:t>Brødtekst her</a:t>
            </a:r>
          </a:p>
          <a:p>
            <a:pPr algn="r" eaLnBrk="1" hangingPunct="1">
              <a:spcBef>
                <a:spcPct val="50000"/>
              </a:spcBef>
            </a:pPr>
            <a:r>
              <a:rPr lang="da-DK" sz="1050" b="0" noProof="0" dirty="0">
                <a:solidFill>
                  <a:schemeClr val="bg1"/>
                </a:solidFill>
              </a:rPr>
              <a:t>Brødtekst starter uden </a:t>
            </a:r>
            <a:r>
              <a:rPr lang="da-DK" sz="1050" b="0" noProof="0" dirty="0" smtClean="0">
                <a:solidFill>
                  <a:schemeClr val="bg1"/>
                </a:solidFill>
              </a:rPr>
              <a:t>bullets </a:t>
            </a:r>
            <a:r>
              <a:rPr lang="da-DK" sz="1050" b="0" noProof="0" dirty="0">
                <a:solidFill>
                  <a:schemeClr val="bg1"/>
                </a:solidFill>
              </a:rPr>
              <a:t/>
            </a:r>
            <a:br>
              <a:rPr lang="da-DK" sz="1050" b="0" noProof="0" dirty="0">
                <a:solidFill>
                  <a:schemeClr val="bg1"/>
                </a:solidFill>
              </a:rPr>
            </a:br>
            <a:r>
              <a:rPr lang="da-DK" sz="1050" b="0" noProof="0" dirty="0">
                <a:solidFill>
                  <a:schemeClr val="bg1"/>
                </a:solidFill>
              </a:rPr>
              <a:t>H</a:t>
            </a:r>
            <a:r>
              <a:rPr lang="da-DK" sz="1050" b="0" noProof="0" dirty="0" smtClean="0">
                <a:solidFill>
                  <a:schemeClr val="bg1"/>
                </a:solidFill>
              </a:rPr>
              <a:t>vis </a:t>
            </a:r>
            <a:r>
              <a:rPr lang="da-DK" sz="1050" b="0" noProof="0" dirty="0">
                <a:solidFill>
                  <a:schemeClr val="bg1"/>
                </a:solidFill>
              </a:rPr>
              <a:t>du vil have bullets brug </a:t>
            </a:r>
            <a:br>
              <a:rPr lang="da-DK" sz="1050" b="0" noProof="0" dirty="0">
                <a:solidFill>
                  <a:schemeClr val="bg1"/>
                </a:solidFill>
              </a:rPr>
            </a:br>
            <a:r>
              <a:rPr lang="da-DK" sz="1050" b="0" noProof="0" dirty="0" smtClean="0">
                <a:solidFill>
                  <a:schemeClr val="bg1"/>
                </a:solidFill>
              </a:rPr>
              <a:t>‘Forøge </a:t>
            </a:r>
            <a:r>
              <a:rPr lang="da-DK" sz="1050" b="0" noProof="0" dirty="0">
                <a:solidFill>
                  <a:schemeClr val="bg1"/>
                </a:solidFill>
              </a:rPr>
              <a:t>/ Formindske </a:t>
            </a:r>
            <a:r>
              <a:rPr lang="da-DK" sz="1050" b="0" noProof="0" dirty="0" smtClean="0">
                <a:solidFill>
                  <a:schemeClr val="bg1"/>
                </a:solidFill>
              </a:rPr>
              <a:t>indryk’ </a:t>
            </a:r>
            <a:r>
              <a:rPr lang="da-DK" sz="1050" b="0" noProof="0" dirty="0">
                <a:solidFill>
                  <a:schemeClr val="bg1"/>
                </a:solidFill>
              </a:rPr>
              <a:t>for </a:t>
            </a:r>
            <a:r>
              <a:rPr lang="da-DK" sz="1050" b="0" noProof="0" dirty="0" smtClean="0">
                <a:solidFill>
                  <a:schemeClr val="bg1"/>
                </a:solidFill>
              </a:rPr>
              <a:t/>
            </a:r>
            <a:br>
              <a:rPr lang="da-DK" sz="1050" b="0" noProof="0" dirty="0" smtClean="0">
                <a:solidFill>
                  <a:schemeClr val="bg1"/>
                </a:solidFill>
              </a:rPr>
            </a:br>
            <a:r>
              <a:rPr lang="da-DK" sz="1050" b="0" noProof="0" dirty="0" smtClean="0">
                <a:solidFill>
                  <a:schemeClr val="bg1"/>
                </a:solidFill>
              </a:rPr>
              <a:t>at få </a:t>
            </a:r>
            <a:r>
              <a:rPr lang="da-DK" sz="1050" b="0" noProof="0" dirty="0">
                <a:solidFill>
                  <a:schemeClr val="bg1"/>
                </a:solidFill>
              </a:rPr>
              <a:t>de forskellige niveauer frem</a:t>
            </a:r>
          </a:p>
          <a:p>
            <a:pPr algn="r" eaLnBrk="1" hangingPunct="1"/>
            <a:endParaRPr lang="da-DK" sz="1050" b="0" noProof="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Line 42"/>
          <p:cNvSpPr>
            <a:spLocks noChangeShapeType="1"/>
          </p:cNvSpPr>
          <p:nvPr/>
        </p:nvSpPr>
        <p:spPr bwMode="auto">
          <a:xfrm>
            <a:off x="-2124075" y="2235200"/>
            <a:ext cx="2016125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 noProof="0"/>
          </a:p>
        </p:txBody>
      </p:sp>
      <p:pic>
        <p:nvPicPr>
          <p:cNvPr id="13" name="Picture 14" descr="fke3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4275" y="3213246"/>
            <a:ext cx="428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 rot="16200000" flipH="1">
            <a:off x="-1202532" y="3241028"/>
            <a:ext cx="219075" cy="1825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1202532" y="3241028"/>
            <a:ext cx="219075" cy="1825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63" y="3211659"/>
            <a:ext cx="4476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/>
        </p:nvCxnSpPr>
        <p:spPr>
          <a:xfrm rot="16200000" flipH="1">
            <a:off x="-364332" y="3241028"/>
            <a:ext cx="219075" cy="1825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-364332" y="3241028"/>
            <a:ext cx="219075" cy="1825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75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78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7F7EECF9-1887-47E6-9D89-F41AC28757B3}" type="datetimeFigureOut">
              <a:rPr lang="da-DK" smtClean="0"/>
              <a:pPr/>
              <a:t>07-03-2016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BF8C6E0-870D-4F36-B591-4F93049AEF97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188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1366838"/>
            <a:ext cx="716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i master</a:t>
            </a:r>
            <a:endParaRPr lang="da-DK" noProof="0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2247900"/>
            <a:ext cx="7161213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 smtClean="0"/>
          </a:p>
        </p:txBody>
      </p:sp>
      <p:sp>
        <p:nvSpPr>
          <p:cNvPr id="38950" name="Rectangle 38"/>
          <p:cNvSpPr>
            <a:spLocks noChangeArrowheads="1"/>
          </p:cNvSpPr>
          <p:nvPr/>
        </p:nvSpPr>
        <p:spPr bwMode="auto">
          <a:xfrm>
            <a:off x="8893175" y="0"/>
            <a:ext cx="252413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a-DK" noProof="0"/>
          </a:p>
        </p:txBody>
      </p:sp>
      <p:sp>
        <p:nvSpPr>
          <p:cNvPr id="38968" name="Rectangle 56"/>
          <p:cNvSpPr>
            <a:spLocks noChangeArrowheads="1"/>
          </p:cNvSpPr>
          <p:nvPr/>
        </p:nvSpPr>
        <p:spPr bwMode="auto">
          <a:xfrm>
            <a:off x="0" y="3429000"/>
            <a:ext cx="228600" cy="2971800"/>
          </a:xfrm>
          <a:prstGeom prst="rect">
            <a:avLst/>
          </a:prstGeom>
          <a:solidFill>
            <a:srgbClr val="06626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 noProof="0">
              <a:ea typeface="ＭＳ Ｐゴシック" charset="-128"/>
            </a:endParaRPr>
          </a:p>
        </p:txBody>
      </p:sp>
      <p:pic>
        <p:nvPicPr>
          <p:cNvPr id="1088" name="Picture 61" descr="Landbrugofoedevarer600ubund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175" y="152400"/>
            <a:ext cx="1165225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392113"/>
            <a:ext cx="5770984" cy="19257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EECF9-1887-47E6-9D89-F41AC28757B3}" type="datetimeFigureOut">
              <a:rPr lang="da-DK" smtClean="0"/>
              <a:pPr/>
              <a:t>07-03-2016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179864"/>
            <a:ext cx="5770984" cy="19836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43888" y="6364612"/>
            <a:ext cx="67151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8C6E0-870D-4F36-B591-4F93049AEF9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5" name="Text Box 43"/>
          <p:cNvSpPr txBox="1">
            <a:spLocks noChangeArrowheads="1"/>
          </p:cNvSpPr>
          <p:nvPr/>
        </p:nvSpPr>
        <p:spPr bwMode="auto">
          <a:xfrm>
            <a:off x="-915863" y="1366838"/>
            <a:ext cx="807913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sz="1050" b="0" noProof="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26" name="Line 44"/>
          <p:cNvSpPr>
            <a:spLocks noChangeShapeType="1"/>
          </p:cNvSpPr>
          <p:nvPr/>
        </p:nvSpPr>
        <p:spPr bwMode="auto">
          <a:xfrm>
            <a:off x="-1044575" y="1341438"/>
            <a:ext cx="936625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 noProof="0"/>
          </a:p>
        </p:txBody>
      </p:sp>
      <p:sp>
        <p:nvSpPr>
          <p:cNvPr id="31" name="Rectangle 83"/>
          <p:cNvSpPr>
            <a:spLocks noChangeArrowheads="1"/>
          </p:cNvSpPr>
          <p:nvPr/>
        </p:nvSpPr>
        <p:spPr bwMode="auto">
          <a:xfrm>
            <a:off x="0" y="228600"/>
            <a:ext cx="228600" cy="3200400"/>
          </a:xfrm>
          <a:prstGeom prst="rect">
            <a:avLst/>
          </a:prstGeom>
          <a:solidFill>
            <a:srgbClr val="0C542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 noProof="0"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rgbClr val="408B94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chemeClr val="bg2"/>
          </a:solidFill>
          <a:latin typeface="Arial" charset="0"/>
        </a:defRPr>
      </a:lvl2pPr>
      <a:lvl3pPr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chemeClr val="bg2"/>
          </a:solidFill>
          <a:latin typeface="Arial" charset="0"/>
        </a:defRPr>
      </a:lvl3pPr>
      <a:lvl4pPr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chemeClr val="bg2"/>
          </a:solidFill>
          <a:latin typeface="Arial" charset="0"/>
        </a:defRPr>
      </a:lvl4pPr>
      <a:lvl5pPr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lnSpc>
          <a:spcPct val="81000"/>
        </a:lnSpc>
        <a:spcBef>
          <a:spcPct val="0"/>
        </a:spcBef>
        <a:spcAft>
          <a:spcPct val="0"/>
        </a:spcAft>
        <a:defRPr sz="3700" b="1">
          <a:solidFill>
            <a:schemeClr val="bg2"/>
          </a:solidFill>
          <a:latin typeface="Arial" charset="0"/>
        </a:defRPr>
      </a:lvl9pPr>
    </p:titleStyle>
    <p:bodyStyle>
      <a:lvl1pPr marL="357188" indent="-357188" algn="l" rtl="0" eaLnBrk="1" fontAlgn="base" hangingPunct="1">
        <a:lnSpc>
          <a:spcPct val="91000"/>
        </a:lnSpc>
        <a:spcBef>
          <a:spcPct val="20000"/>
        </a:spcBef>
        <a:spcAft>
          <a:spcPct val="0"/>
        </a:spcAft>
        <a:defRPr sz="2200" b="1">
          <a:solidFill>
            <a:srgbClr val="076471"/>
          </a:solidFill>
          <a:latin typeface="+mn-lt"/>
          <a:ea typeface="+mn-ea"/>
          <a:cs typeface="+mn-cs"/>
        </a:defRPr>
      </a:lvl1pPr>
      <a:lvl2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1900">
          <a:solidFill>
            <a:schemeClr val="tx1"/>
          </a:solidFill>
          <a:latin typeface="+mn-lt"/>
        </a:defRPr>
      </a:lvl2pPr>
      <a:lvl3pPr marL="582613" indent="-249238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993775" indent="-411163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Font typeface="Arial" charset="0"/>
        <a:buChar char="—"/>
        <a:defRPr sz="1900">
          <a:solidFill>
            <a:schemeClr val="tx1"/>
          </a:solidFill>
          <a:latin typeface="+mn-lt"/>
        </a:defRPr>
      </a:lvl4pPr>
      <a:lvl5pPr marL="1266825" indent="-265113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5pPr>
      <a:lvl6pPr marL="2190750" indent="-2667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6pPr>
      <a:lvl7pPr marL="2647950" indent="-2667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7pPr>
      <a:lvl8pPr marL="3105150" indent="-2667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8pPr>
      <a:lvl9pPr marL="3562350" indent="-2667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Markedsandele for fersk kød og fjerkræ </a:t>
            </a:r>
            <a:endParaRPr lang="da-DK" dirty="0"/>
          </a:p>
        </p:txBody>
      </p:sp>
      <p:sp>
        <p:nvSpPr>
          <p:cNvPr id="8" name="Tekstboks 7"/>
          <p:cNvSpPr txBox="1"/>
          <p:nvPr/>
        </p:nvSpPr>
        <p:spPr>
          <a:xfrm>
            <a:off x="1043608" y="6237312"/>
            <a:ext cx="7848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b="0" dirty="0" smtClean="0"/>
              <a:t>Kilde: </a:t>
            </a:r>
            <a:r>
              <a:rPr lang="da-DK" sz="1000" b="0" dirty="0" err="1" smtClean="0"/>
              <a:t>GfK</a:t>
            </a:r>
            <a:r>
              <a:rPr lang="da-DK" sz="1000" b="0" dirty="0" smtClean="0"/>
              <a:t> </a:t>
            </a:r>
            <a:r>
              <a:rPr lang="da-DK" sz="1000" b="0" dirty="0" err="1" smtClean="0"/>
              <a:t>Consumerscan</a:t>
            </a:r>
            <a:r>
              <a:rPr lang="da-DK" sz="1000" b="0" dirty="0" smtClean="0"/>
              <a:t>. </a:t>
            </a:r>
          </a:p>
          <a:p>
            <a:r>
              <a:rPr lang="da-DK" sz="1000" b="0" dirty="0" err="1" smtClean="0"/>
              <a:t>GfK’s</a:t>
            </a:r>
            <a:r>
              <a:rPr lang="da-DK" sz="1000" b="0" dirty="0" smtClean="0"/>
              <a:t> </a:t>
            </a:r>
            <a:r>
              <a:rPr lang="da-DK" sz="1000" b="0" dirty="0"/>
              <a:t>tal dækker forbrug i hjemmet og dermed ikke hvad der købes af restauranter, institutioner o.l. </a:t>
            </a:r>
            <a:endParaRPr lang="da-DK" sz="1000" b="0" dirty="0" smtClean="0"/>
          </a:p>
          <a:p>
            <a:r>
              <a:rPr lang="da-DK" sz="1000" b="0" dirty="0" smtClean="0"/>
              <a:t>Husstandenes </a:t>
            </a:r>
            <a:r>
              <a:rPr lang="da-DK" sz="1000" b="0" dirty="0"/>
              <a:t>indberettede tal er anslået til at indeholde ca. 80 % af det reelle indkøb</a:t>
            </a:r>
            <a:r>
              <a:rPr lang="da-DK" sz="1000" b="0" dirty="0" smtClean="0"/>
              <a:t>. Tallene er for MAT Q4 2015 og dækker året 2015. </a:t>
            </a:r>
            <a:endParaRPr lang="da-DK" sz="1000" b="0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289519"/>
              </p:ext>
            </p:extLst>
          </p:nvPr>
        </p:nvGraphicFramePr>
        <p:xfrm>
          <a:off x="1079500" y="2247900"/>
          <a:ext cx="7161213" cy="400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635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3CDD-FA84-4CAF-B5CF-0DAD458037C9}" type="slidenum">
              <a:rPr lang="da-DK" noProof="0" smtClean="0"/>
              <a:pPr/>
              <a:t>2</a:t>
            </a:fld>
            <a:endParaRPr lang="da-DK" noProof="0"/>
          </a:p>
        </p:txBody>
      </p:sp>
      <p:sp>
        <p:nvSpPr>
          <p:cNvPr id="19" name="Tekstboks 18"/>
          <p:cNvSpPr txBox="1"/>
          <p:nvPr/>
        </p:nvSpPr>
        <p:spPr>
          <a:xfrm>
            <a:off x="2699792" y="458112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63%</a:t>
            </a:r>
            <a:endParaRPr lang="da-DK" sz="1400" dirty="0"/>
          </a:p>
        </p:txBody>
      </p:sp>
      <p:sp>
        <p:nvSpPr>
          <p:cNvPr id="11" name="Tekstboks 10"/>
          <p:cNvSpPr txBox="1"/>
          <p:nvPr/>
        </p:nvSpPr>
        <p:spPr>
          <a:xfrm>
            <a:off x="971600" y="6360422"/>
            <a:ext cx="720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b="0" dirty="0" smtClean="0"/>
              <a:t>Kilde: GfK </a:t>
            </a:r>
            <a:r>
              <a:rPr lang="da-DK" sz="1000" b="0" dirty="0" err="1" smtClean="0"/>
              <a:t>Consumerscan</a:t>
            </a:r>
            <a:r>
              <a:rPr lang="da-DK" sz="1000" b="0" dirty="0" smtClean="0"/>
              <a:t>. </a:t>
            </a:r>
            <a:endParaRPr lang="da-DK" sz="1000" b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Hakket køds andel af totalt kødindkøb pr. person opgjort i mængde (gram)</a:t>
            </a:r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784041"/>
              </p:ext>
            </p:extLst>
          </p:nvPr>
        </p:nvGraphicFramePr>
        <p:xfrm>
          <a:off x="1691680" y="2564904"/>
          <a:ext cx="288032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boks 2"/>
          <p:cNvSpPr txBox="1"/>
          <p:nvPr/>
        </p:nvSpPr>
        <p:spPr>
          <a:xfrm>
            <a:off x="3563888" y="4396461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69 %</a:t>
            </a:r>
            <a:endParaRPr lang="da-DK" b="1" dirty="0"/>
          </a:p>
        </p:txBody>
      </p:sp>
      <p:graphicFrame>
        <p:nvGraphicFramePr>
          <p:cNvPr id="12" name="Diagra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292257"/>
              </p:ext>
            </p:extLst>
          </p:nvPr>
        </p:nvGraphicFramePr>
        <p:xfrm>
          <a:off x="5117417" y="2565207"/>
          <a:ext cx="2880320" cy="3662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kstboks 21"/>
          <p:cNvSpPr txBox="1"/>
          <p:nvPr/>
        </p:nvSpPr>
        <p:spPr>
          <a:xfrm>
            <a:off x="6948264" y="479747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27 %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43740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568952" cy="457200"/>
          </a:xfrm>
        </p:spPr>
        <p:txBody>
          <a:bodyPr/>
          <a:lstStyle/>
          <a:p>
            <a:pPr algn="ctr"/>
            <a:r>
              <a:rPr lang="da-DK" sz="3600" dirty="0"/>
              <a:t>Udskæringers andel af svinekød i </a:t>
            </a:r>
            <a:r>
              <a:rPr lang="da-DK" sz="3600" dirty="0" smtClean="0"/>
              <a:t>2015</a:t>
            </a:r>
            <a:endParaRPr lang="da-DK" sz="3600" dirty="0"/>
          </a:p>
        </p:txBody>
      </p:sp>
      <p:sp>
        <p:nvSpPr>
          <p:cNvPr id="5" name="Tekstboks 4"/>
          <p:cNvSpPr txBox="1"/>
          <p:nvPr/>
        </p:nvSpPr>
        <p:spPr>
          <a:xfrm>
            <a:off x="755576" y="6598949"/>
            <a:ext cx="720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 smtClean="0"/>
              <a:t>Kilde: GfK </a:t>
            </a:r>
            <a:r>
              <a:rPr lang="da-DK" sz="900" b="0" dirty="0" err="1" smtClean="0"/>
              <a:t>Consumerscan</a:t>
            </a:r>
            <a:endParaRPr lang="da-DK" sz="900" b="0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688599"/>
              </p:ext>
            </p:extLst>
          </p:nvPr>
        </p:nvGraphicFramePr>
        <p:xfrm>
          <a:off x="683568" y="1700808"/>
          <a:ext cx="8136904" cy="4423954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2661604"/>
                <a:gridCol w="430349"/>
                <a:gridCol w="670797"/>
                <a:gridCol w="3689742"/>
                <a:gridCol w="684412"/>
              </a:tblGrid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Nakke i alt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8,0%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Skinke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5,5%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Nakkekam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 dirty="0">
                          <a:effectLst/>
                        </a:rPr>
                        <a:t>0,1%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   Skinkesteg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 dirty="0">
                          <a:effectLst/>
                        </a:rPr>
                        <a:t>0,6%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Nakkefilet / Pulled Pork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6,0%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   </a:t>
                      </a:r>
                      <a:r>
                        <a:rPr lang="da-DK" sz="1050" u="none" strike="noStrike" dirty="0" err="1">
                          <a:effectLst/>
                        </a:rPr>
                        <a:t>Skinkemignon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0,1%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Nakkekotelet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1,7%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Skinkeculotte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0,5%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Nakke øvrige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0,1%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Skinkeschnitzler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2,8%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Tern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1,0%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Kam i alt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14,6%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Strimler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0,3%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Svinekam m/u svær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6,0%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Skinke øvr.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0,2%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Svinefilet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0,9%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Svinekotelet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7,3%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Medister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9,2%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Medaillon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0,3%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Saute skiver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0,0%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Hakket svinekød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26,9%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Kam øvr.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0,0%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   Hakket svinekød - max. 7 fedtprocent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 dirty="0">
                          <a:effectLst/>
                        </a:rPr>
                        <a:t>2,2%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Hakket svinekød - max. 8-12 fedtprocent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11,2%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Svinebryst i alt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12,8%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Hakket svinekød - 13+ fedtprocent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 dirty="0">
                          <a:effectLst/>
                        </a:rPr>
                        <a:t>1,3%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20482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Ribbenssteg / Kogeflæsk / Stegeflæsk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4,7%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Hakket svinekød - uoplyst fedtprocent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1,5%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Revlsben/spareribs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3,4%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1050" u="none" strike="noStrike" dirty="0">
                          <a:effectLst/>
                        </a:rPr>
                        <a:t>      </a:t>
                      </a:r>
                      <a:r>
                        <a:rPr lang="da-DK" sz="1050" u="none" strike="noStrike" dirty="0" smtClean="0">
                          <a:effectLst/>
                        </a:rPr>
                        <a:t>Hakket </a:t>
                      </a:r>
                      <a:r>
                        <a:rPr lang="da-DK" sz="1050" u="none" strike="noStrike" dirty="0">
                          <a:effectLst/>
                        </a:rPr>
                        <a:t>kalve- og svinekød (kun svineandel medregnet)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10,8%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Stegeflæsk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4,3%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Svinebryst øvr.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0,5%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Røgvarer i alt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8,3%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3"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   Hamburgerryg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5,7%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Mørbrad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10,6%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Røget skinke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2,2%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 dirty="0">
                          <a:effectLst/>
                        </a:rPr>
                        <a:t> 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Røgvarer øvr.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0,5%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Alt andet svinekød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2,8%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5713"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 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Storkøb af svin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1,2%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8745" marR="8745" marT="874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225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568952" cy="457200"/>
          </a:xfrm>
        </p:spPr>
        <p:txBody>
          <a:bodyPr/>
          <a:lstStyle/>
          <a:p>
            <a:pPr algn="ctr"/>
            <a:r>
              <a:rPr lang="da-DK" sz="3600" dirty="0"/>
              <a:t>Udskæringers andel af </a:t>
            </a:r>
            <a:r>
              <a:rPr lang="da-DK" sz="3600" dirty="0" smtClean="0"/>
              <a:t>oksekød </a:t>
            </a:r>
            <a:r>
              <a:rPr lang="da-DK" sz="3600" dirty="0"/>
              <a:t>i </a:t>
            </a:r>
            <a:r>
              <a:rPr lang="da-DK" sz="3600" dirty="0" smtClean="0"/>
              <a:t>2015</a:t>
            </a:r>
            <a:endParaRPr lang="da-DK" sz="3600" dirty="0"/>
          </a:p>
        </p:txBody>
      </p:sp>
      <p:sp>
        <p:nvSpPr>
          <p:cNvPr id="6" name="Tekstboks 5"/>
          <p:cNvSpPr txBox="1"/>
          <p:nvPr/>
        </p:nvSpPr>
        <p:spPr>
          <a:xfrm>
            <a:off x="755576" y="6598949"/>
            <a:ext cx="720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 smtClean="0"/>
              <a:t>Kilde: GfK </a:t>
            </a:r>
            <a:r>
              <a:rPr lang="da-DK" sz="900" b="0" dirty="0" err="1" smtClean="0"/>
              <a:t>Consumerscan</a:t>
            </a:r>
            <a:endParaRPr lang="da-DK" sz="900" b="0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70896"/>
              </p:ext>
            </p:extLst>
          </p:nvPr>
        </p:nvGraphicFramePr>
        <p:xfrm>
          <a:off x="755576" y="2132856"/>
          <a:ext cx="5155317" cy="2784304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3424861"/>
                <a:gridCol w="865228"/>
                <a:gridCol w="865228"/>
              </a:tblGrid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Oksesteg total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>
                          <a:effectLst/>
                        </a:rPr>
                        <a:t> </a:t>
                      </a:r>
                      <a:endParaRPr lang="da-DK" sz="1050" b="1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16,1%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   Oksefilet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 dirty="0">
                          <a:effectLst/>
                        </a:rPr>
                        <a:t>2,2%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   Oksemørbrad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1,6%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Culotte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2,7%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   Cuvette</a:t>
                      </a:r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2,7%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Oksebryst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0,2%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Roastbeef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1,6%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>
                          <a:effectLst/>
                        </a:rPr>
                        <a:t>      Øvrig oksesteg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u="none" strike="noStrike">
                          <a:effectLst/>
                        </a:rPr>
                        <a:t>4,7%</a:t>
                      </a:r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Bøffer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 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10,1%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Tern / strimler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 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2,7%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Hakket oksekød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 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68,5%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050" b="0" i="0" u="none" strike="noStrike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74019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Oksekød øvrige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 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2,5%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139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568952" cy="457200"/>
          </a:xfrm>
        </p:spPr>
        <p:txBody>
          <a:bodyPr/>
          <a:lstStyle/>
          <a:p>
            <a:pPr algn="ctr"/>
            <a:r>
              <a:rPr lang="da-DK" sz="3600" dirty="0"/>
              <a:t>Udskæringers andel af </a:t>
            </a:r>
            <a:r>
              <a:rPr lang="da-DK" sz="3600" dirty="0" smtClean="0"/>
              <a:t>kalvekød </a:t>
            </a:r>
            <a:r>
              <a:rPr lang="da-DK" sz="3600" dirty="0"/>
              <a:t>i </a:t>
            </a:r>
            <a:r>
              <a:rPr lang="da-DK" sz="3600" dirty="0" smtClean="0"/>
              <a:t>2015</a:t>
            </a:r>
            <a:endParaRPr lang="da-DK" sz="3600" dirty="0"/>
          </a:p>
        </p:txBody>
      </p:sp>
      <p:sp>
        <p:nvSpPr>
          <p:cNvPr id="6" name="Tekstboks 5"/>
          <p:cNvSpPr txBox="1"/>
          <p:nvPr/>
        </p:nvSpPr>
        <p:spPr>
          <a:xfrm>
            <a:off x="899592" y="6509666"/>
            <a:ext cx="720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 smtClean="0"/>
              <a:t>Kilde: GfK </a:t>
            </a:r>
            <a:r>
              <a:rPr lang="da-DK" sz="900" b="0" dirty="0" err="1" smtClean="0"/>
              <a:t>Consumerscan</a:t>
            </a:r>
            <a:endParaRPr lang="da-DK" sz="900" b="0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082593"/>
              </p:ext>
            </p:extLst>
          </p:nvPr>
        </p:nvGraphicFramePr>
        <p:xfrm>
          <a:off x="755576" y="2060848"/>
          <a:ext cx="3866069" cy="950505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3079750"/>
                <a:gridCol w="786319"/>
              </a:tblGrid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b="1" u="none" strike="noStrike" dirty="0">
                          <a:effectLst/>
                        </a:rPr>
                        <a:t>   Kalvesteg total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34%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</a:t>
                      </a:r>
                      <a:r>
                        <a:rPr lang="da-DK" sz="1050" b="1" u="none" strike="noStrike" dirty="0">
                          <a:effectLst/>
                        </a:rPr>
                        <a:t>Kalvebøffer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47%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da-DK" sz="1050" u="none" strike="noStrike" dirty="0">
                          <a:effectLst/>
                        </a:rPr>
                        <a:t>   </a:t>
                      </a:r>
                      <a:r>
                        <a:rPr lang="da-DK" sz="1050" b="1" u="none" strike="noStrike" dirty="0">
                          <a:effectLst/>
                        </a:rPr>
                        <a:t>Kalvekød</a:t>
                      </a:r>
                      <a:r>
                        <a:rPr lang="da-DK" sz="1050" u="none" strike="noStrike" dirty="0">
                          <a:effectLst/>
                        </a:rPr>
                        <a:t> </a:t>
                      </a:r>
                      <a:r>
                        <a:rPr lang="da-DK" sz="1050" b="1" u="none" strike="noStrike" dirty="0">
                          <a:effectLst/>
                        </a:rPr>
                        <a:t>øvrigt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50" b="1" u="none" strike="noStrike" dirty="0">
                          <a:effectLst/>
                        </a:rPr>
                        <a:t>19%</a:t>
                      </a:r>
                      <a:endParaRPr lang="da-DK" sz="1050" b="1" i="0" u="none" strike="noStrike" dirty="0">
                        <a:solidFill>
                          <a:srgbClr val="191919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768341"/>
      </p:ext>
    </p:extLst>
  </p:cSld>
  <p:clrMapOvr>
    <a:masterClrMapping/>
  </p:clrMapOvr>
</p:sld>
</file>

<file path=ppt/theme/theme1.xml><?xml version="1.0" encoding="utf-8"?>
<a:theme xmlns:a="http://schemas.openxmlformats.org/drawingml/2006/main" name="Præsentation2">
  <a:themeElements>
    <a:clrScheme name="Landbrug og Fødevarer">
      <a:dk1>
        <a:srgbClr val="191919"/>
      </a:dk1>
      <a:lt1>
        <a:srgbClr val="FFFFFF"/>
      </a:lt1>
      <a:dk2>
        <a:srgbClr val="191919"/>
      </a:dk2>
      <a:lt2>
        <a:srgbClr val="FDFDFD"/>
      </a:lt2>
      <a:accent1>
        <a:srgbClr val="4E808D"/>
      </a:accent1>
      <a:accent2>
        <a:srgbClr val="7DA3AD"/>
      </a:accent2>
      <a:accent3>
        <a:srgbClr val="9DDCF9"/>
      </a:accent3>
      <a:accent4>
        <a:srgbClr val="4F734A"/>
      </a:accent4>
      <a:accent5>
        <a:srgbClr val="7C9877"/>
      </a:accent5>
      <a:accent6>
        <a:srgbClr val="B4C5B0"/>
      </a:accent6>
      <a:hlink>
        <a:srgbClr val="0000FF"/>
      </a:hlink>
      <a:folHlink>
        <a:srgbClr val="800080"/>
      </a:folHlink>
    </a:clrScheme>
    <a:fontScheme name="1_Tekst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1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Override1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Landbrug &amp; Fødevarer</Template>
  <TotalTime>331</TotalTime>
  <Words>426</Words>
  <Application>Microsoft Office PowerPoint</Application>
  <PresentationFormat>Skærmshow (4:3)</PresentationFormat>
  <Paragraphs>178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Præsentation2</vt:lpstr>
      <vt:lpstr>Markedsandele for fersk kød og fjerkræ </vt:lpstr>
      <vt:lpstr>Hakket køds andel af totalt kødindkøb pr. person opgjort i mængde (gram)</vt:lpstr>
      <vt:lpstr>Udskæringers andel af svinekød i 2015</vt:lpstr>
      <vt:lpstr>Udskæringers andel af oksekød i 2015</vt:lpstr>
      <vt:lpstr>Udskæringers andel af kalvekød i 2015</vt:lpstr>
    </vt:vector>
  </TitlesOfParts>
  <Company>LF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Charlotte Clausen</dc:creator>
  <cp:lastModifiedBy>Martin Eriksen</cp:lastModifiedBy>
  <cp:revision>29</cp:revision>
  <cp:lastPrinted>2014-07-28T12:29:06Z</cp:lastPrinted>
  <dcterms:created xsi:type="dcterms:W3CDTF">2014-07-24T07:11:09Z</dcterms:created>
  <dcterms:modified xsi:type="dcterms:W3CDTF">2016-03-07T10:33:05Z</dcterms:modified>
</cp:coreProperties>
</file>