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85" r:id="rId5"/>
    <p:sldId id="296" r:id="rId6"/>
    <p:sldId id="291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tte Buch Krarup" initials="MBK" lastIdx="1" clrIdx="0">
    <p:extLst>
      <p:ext uri="{19B8F6BF-5375-455C-9EA6-DF929625EA0E}">
        <p15:presenceInfo xmlns:p15="http://schemas.microsoft.com/office/powerpoint/2012/main" userId="S-1-5-21-448769487-3943699621-2193482561-37164" providerId="AD"/>
      </p:ext>
    </p:extLst>
  </p:cmAuthor>
  <p:cmAuthor id="2" name="Signe J. A. Worck" initials="SJAW" lastIdx="3" clrIdx="1">
    <p:extLst>
      <p:ext uri="{19B8F6BF-5375-455C-9EA6-DF929625EA0E}">
        <p15:presenceInfo xmlns:p15="http://schemas.microsoft.com/office/powerpoint/2012/main" userId="S-1-5-21-448769487-3943699621-2193482561-365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A3F"/>
    <a:srgbClr val="F7F7F7"/>
    <a:srgbClr val="09253A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4" autoAdjust="0"/>
    <p:restoredTop sz="94582"/>
  </p:normalViewPr>
  <p:slideViewPr>
    <p:cSldViewPr snapToGrid="0">
      <p:cViewPr varScale="1">
        <p:scale>
          <a:sx n="108" d="100"/>
          <a:sy n="108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63EE6-1D77-4672-8CED-F4B7E9D80418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52F42-F7F5-4C43-A0AB-93D6785C6F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579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D86C1-27DE-41F4-BE9C-BD9291A42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57F526B-92CB-40AA-B3A2-8C990CFA9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73292C-3278-4AC4-A34E-EB143BB2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37745A6-7D6C-4AFE-A193-C9702144B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D4625B2-2A39-4380-9003-92DBEC76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948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052C-68B7-47FD-B7DE-0BE020BC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C8546A2-B673-4360-9D56-6A89E378D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7E2D69-D877-4F56-875C-682C9A22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CBFD39-1324-49E1-9A10-D1E34A8D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C264CBE-8E56-42F0-A1AE-FCC9DDCA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940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828117A-1453-4B0D-A311-59DC1E2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B835B04-9199-4B07-9BEB-F7D58A5A0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7BE308-94E3-4EAA-B340-2451E724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1F0161-6862-40DA-B2F9-D7E9ACA2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0BDF8F-CE11-4478-8722-B94A48C8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33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E2181-8484-4BCA-B851-706A6A2D6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BC7B823-1E52-43AE-888F-718BD7DB8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3381169-AD39-4945-9D6A-567483AC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C7B306D-01F3-4C99-893C-EC827E7E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2C383E-721E-485F-9ABB-0A986125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4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7909B-1E6B-4C05-B75D-F0EA94790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891DA1-8DB3-4E1E-B140-58F815614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2EBAF08-5443-4CC3-B95F-B62C86B5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39E5D50-EA08-4DC3-8A71-39BDC172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5DF9671-57EE-4150-A997-A9AF7253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23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3E6FF-3A31-4B07-AC24-FEF2EBC4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B5239B5-D541-457E-99C3-8F8879D8F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CA3AB88-C6B6-476E-A867-BAF986176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8E8CE09-E1CE-4E0D-A9C5-78FD01F7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D0551A1-41F7-45B8-B325-E65345A1B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0ADF20-7C0F-44EF-B5D4-BF929044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529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8AF0B-CE44-44E6-9618-FEAB8080A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578AD39-7E52-4C4E-BB9D-E7348243D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E293638-E124-4D95-9F86-0861F0C08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CAFB1D3-5A7D-40F0-9144-B5970D594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DB02CFC-E0BA-4540-B687-182353439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C62F784-D1D5-409F-B707-A6E288569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8D1E86E-1BEE-441F-B2DC-F1F2789E9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D7E42B-4E9E-4F05-84B5-E18667F2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745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5DD9D-91D2-4463-AB3B-81E22EFB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6808F0C-F40B-47B1-8F78-1A944D097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FDAD836-BDDC-4215-9150-402DBBD4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E46963-B20B-4DE6-9CE0-233B8AB38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640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0AD0B78-ACB9-4C5D-A6BE-75D451734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ACE58B5-65BC-4147-865E-7B794374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2A635AD-C18E-48C3-8788-DC279E9AA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191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74A6E-7B80-472B-B7DA-C3B7F25C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5721456-F7AD-4BE9-9957-CC3EE24DD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D9AE2B7-D25C-49C1-8254-405DDC2D6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B7F0E50-CDDB-429D-8843-716956651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45F88D-8A81-4D79-AB83-21E40A61E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55A75D-FDEC-4699-9CFC-F5CF438A0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942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85554-387A-45D6-8C7D-911EBB2A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FA05CDD-CA59-4ADD-8511-711E28834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F834CDF-92B6-414E-88EC-5281FF272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D4B0BED-ED19-47F6-B5A8-46863D2FE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B374320-A238-44E2-B054-0F51E9DEA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0B2C718-8F68-4DE8-A3C6-7DC8DF4AB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763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3FFA25B-5434-4647-A03F-C5950A8E3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6B2FC5B-0FAD-4AA8-8660-CDEFE10D0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6C5879-1AEB-4791-89DC-10EB46DAF8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4F228-9F4B-4EFA-A79E-4E4A87B13E1F}" type="datetimeFigureOut">
              <a:rPr lang="da-DK" smtClean="0"/>
              <a:t>21-04-2022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E306F78-BAEC-4DB9-B085-F0B01619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3F93AC2-F3C9-4ACA-91A4-FDBA52504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30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ltomkost.dk/test-dig-selv/maal-dit-bmi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ltomkost.dk/test-dig-selv/maal-dit-bmi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764D0-46B2-49D8-8080-0C905971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er overvægt/fedme?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89539F5E-9E6F-4FA4-B12E-DEC5F63EA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0F6D871A-0417-4E13-B905-CBDFA9BF7AF6}"/>
              </a:ext>
            </a:extLst>
          </p:cNvPr>
          <p:cNvSpPr txBox="1"/>
          <p:nvPr/>
        </p:nvSpPr>
        <p:spPr>
          <a:xfrm>
            <a:off x="314706" y="6147413"/>
            <a:ext cx="3465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Kilde</a:t>
            </a:r>
            <a:r>
              <a:rPr lang="da-DK"/>
              <a:t>: </a:t>
            </a:r>
            <a:r>
              <a:rPr lang="da-DK">
                <a:hlinkClick r:id="rId3"/>
              </a:rPr>
              <a:t>BMI - Alt om kost.dk</a:t>
            </a:r>
            <a:endParaRPr lang="da-DK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Pladsholder til indhold 6">
                <a:extLst>
                  <a:ext uri="{FF2B5EF4-FFF2-40B4-BE49-F238E27FC236}">
                    <a16:creationId xmlns:a16="http://schemas.microsoft.com/office/drawing/2014/main" id="{F5F7D633-C0BA-4264-989B-BBC884411A4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a-DK" dirty="0">
                    <a:solidFill>
                      <a:schemeClr val="accent2"/>
                    </a:solidFill>
                  </a:rPr>
                  <a:t>BMI (Body Mass Index) </a:t>
                </a:r>
                <a:r>
                  <a:rPr lang="da-DK" dirty="0"/>
                  <a:t>kan bruges som en rettesnor til at vurdere, om du har en passende vægt i forhold til din højde. </a:t>
                </a:r>
              </a:p>
              <a:p>
                <a:pPr marL="0" indent="0">
                  <a:buNone/>
                </a:pPr>
                <a:br>
                  <a:rPr lang="da-DK" dirty="0"/>
                </a:br>
                <a:r>
                  <a:rPr lang="da-DK" dirty="0"/>
                  <a:t>Udregning af BMI: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</a:rPr>
                      <m:t>𝐵𝑀𝐼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æ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𝑔𝑡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ø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𝑗𝑑𝑒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 ∗ 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ø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𝑗𝑑𝑒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a-DK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da-DK" dirty="0"/>
                  <a:t> </a:t>
                </a:r>
              </a:p>
              <a:p>
                <a:pPr marL="0" indent="0" algn="ctr">
                  <a:buNone/>
                </a:pPr>
                <a:endParaRPr lang="da-DK" dirty="0"/>
              </a:p>
              <a:p>
                <a:pPr marL="0" indent="0">
                  <a:buNone/>
                </a:pPr>
                <a:r>
                  <a:rPr lang="da-DK" dirty="0"/>
                  <a:t>Eksempel: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𝐵𝑀𝐼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65 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𝑘𝑔</m:t>
                          </m:r>
                        </m:num>
                        <m:den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1,70 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1,70 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=22,5</m:t>
                      </m:r>
                    </m:oMath>
                  </m:oMathPara>
                </a14:m>
                <a:endParaRPr lang="da-DK" dirty="0"/>
              </a:p>
            </p:txBody>
          </p:sp>
        </mc:Choice>
        <mc:Fallback>
          <p:sp>
            <p:nvSpPr>
              <p:cNvPr id="7" name="Pladsholder til indhold 6">
                <a:extLst>
                  <a:ext uri="{FF2B5EF4-FFF2-40B4-BE49-F238E27FC236}">
                    <a16:creationId xmlns:a16="http://schemas.microsoft.com/office/drawing/2014/main" id="{F5F7D633-C0BA-4264-989B-BBC884411A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84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0764D0-46B2-49D8-8080-0C905971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BMI 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89539F5E-9E6F-4FA4-B12E-DEC5F63EA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0F6D871A-0417-4E13-B905-CBDFA9BF7AF6}"/>
              </a:ext>
            </a:extLst>
          </p:cNvPr>
          <p:cNvSpPr txBox="1"/>
          <p:nvPr/>
        </p:nvSpPr>
        <p:spPr>
          <a:xfrm>
            <a:off x="314706" y="6147413"/>
            <a:ext cx="3465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Kilde: </a:t>
            </a:r>
            <a:r>
              <a:rPr lang="da-DK" dirty="0">
                <a:hlinkClick r:id="rId3"/>
              </a:rPr>
              <a:t>BMI - Alt om kost.dk</a:t>
            </a:r>
            <a:endParaRPr lang="da-DK" dirty="0"/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F5F7D633-C0BA-4264-989B-BBC884411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>
                <a:solidFill>
                  <a:schemeClr val="accent2"/>
                </a:solidFill>
              </a:rPr>
              <a:t>BMI &lt; 18,5 </a:t>
            </a:r>
            <a:r>
              <a:rPr lang="da-DK" dirty="0"/>
              <a:t>		Undervægtig</a:t>
            </a:r>
          </a:p>
          <a:p>
            <a:pPr marL="0" indent="0">
              <a:buNone/>
            </a:pPr>
            <a:r>
              <a:rPr lang="da-DK" dirty="0">
                <a:solidFill>
                  <a:schemeClr val="accent2"/>
                </a:solidFill>
              </a:rPr>
              <a:t>BMI 18,5-24,9</a:t>
            </a:r>
            <a:r>
              <a:rPr lang="da-DK" dirty="0"/>
              <a:t>	Normalvægtig</a:t>
            </a:r>
          </a:p>
          <a:p>
            <a:pPr marL="0" indent="0">
              <a:buNone/>
            </a:pPr>
            <a:r>
              <a:rPr lang="da-DK" dirty="0">
                <a:solidFill>
                  <a:schemeClr val="accent2"/>
                </a:solidFill>
              </a:rPr>
              <a:t>BMI 25-29,9</a:t>
            </a:r>
            <a:r>
              <a:rPr lang="da-DK" dirty="0"/>
              <a:t>		Overvægtig</a:t>
            </a:r>
          </a:p>
          <a:p>
            <a:pPr marL="0" indent="0">
              <a:buNone/>
            </a:pPr>
            <a:r>
              <a:rPr lang="da-DK" dirty="0">
                <a:solidFill>
                  <a:schemeClr val="accent2"/>
                </a:solidFill>
              </a:rPr>
              <a:t>BMI &gt; 30 </a:t>
            </a:r>
            <a:r>
              <a:rPr lang="da-DK" dirty="0"/>
              <a:t>		Fed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Det skal dog bemærkes at BMI ikke tager højde for muskelmasse eller fordelingen af fedt på kroppen. Derfor skal du blot bruge BMI som en rettesnor. </a:t>
            </a:r>
          </a:p>
        </p:txBody>
      </p:sp>
    </p:spTree>
    <p:extLst>
      <p:ext uri="{BB962C8B-B14F-4D97-AF65-F5344CB8AC3E}">
        <p14:creationId xmlns:p14="http://schemas.microsoft.com/office/powerpoint/2010/main" val="549223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1925E6-325C-49FA-B9F8-5E83E17CB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BMI-skema for voksne</a:t>
            </a:r>
          </a:p>
        </p:txBody>
      </p:sp>
      <p:sp>
        <p:nvSpPr>
          <p:cNvPr id="8" name="Pladsholder til indhold 7">
            <a:extLst>
              <a:ext uri="{FF2B5EF4-FFF2-40B4-BE49-F238E27FC236}">
                <a16:creationId xmlns:a16="http://schemas.microsoft.com/office/drawing/2014/main" id="{B443AC87-81BD-4A29-ACD7-934EB880AE3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17FBCFA2-1781-4A81-8F41-A99D701BA4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pic>
        <p:nvPicPr>
          <p:cNvPr id="9" name="Picture 1027" descr="bmi">
            <a:extLst>
              <a:ext uri="{FF2B5EF4-FFF2-40B4-BE49-F238E27FC236}">
                <a16:creationId xmlns:a16="http://schemas.microsoft.com/office/drawing/2014/main" id="{9964CB66-7211-43C6-8883-139F1F32830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50"/>
          <a:stretch/>
        </p:blipFill>
        <p:spPr bwMode="auto">
          <a:xfrm>
            <a:off x="838200" y="1690688"/>
            <a:ext cx="9546771" cy="4939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11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25B09B10F20C499DD786774E74B4A0" ma:contentTypeVersion="3" ma:contentTypeDescription="Opret et nyt dokument." ma:contentTypeScope="" ma:versionID="c6cafd04af08801f5d7585a3f546524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2391a9a5862706a061a5fd8fdc5658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5349F2-1A6E-4079-8E3B-CC19CCA120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C06FB1-47BA-467C-AA06-70F0DA07C0B4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5A48A02-5A59-48E7-A831-1A4EAC2A20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Office-tema</vt:lpstr>
      <vt:lpstr>Hvad er overvægt/fedme?</vt:lpstr>
      <vt:lpstr>BMI </vt:lpstr>
      <vt:lpstr>BMI-skema for voksne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Signe J. A. Worck</dc:creator>
  <cp:lastModifiedBy>Linea Hejgaard Thulesen</cp:lastModifiedBy>
  <cp:revision>52</cp:revision>
  <dcterms:created xsi:type="dcterms:W3CDTF">2018-11-29T10:41:33Z</dcterms:created>
  <dcterms:modified xsi:type="dcterms:W3CDTF">2022-04-21T08:39:47Z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0x010100C525B09B10F20C499DD786774E74B4A0</vt:lpwstr>
  </property>
</Properties>
</file>