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90" r:id="rId6"/>
    <p:sldId id="263" r:id="rId7"/>
    <p:sldId id="264" r:id="rId8"/>
    <p:sldId id="281" r:id="rId9"/>
    <p:sldId id="284" r:id="rId10"/>
    <p:sldId id="286" r:id="rId11"/>
    <p:sldId id="258" r:id="rId12"/>
    <p:sldId id="259" r:id="rId13"/>
    <p:sldId id="260" r:id="rId14"/>
    <p:sldId id="261" r:id="rId15"/>
    <p:sldId id="262" r:id="rId16"/>
    <p:sldId id="280" r:id="rId17"/>
    <p:sldId id="291" r:id="rId18"/>
    <p:sldId id="295" r:id="rId19"/>
    <p:sldId id="293" r:id="rId20"/>
    <p:sldId id="289" r:id="rId21"/>
    <p:sldId id="277" r:id="rId22"/>
    <p:sldId id="288" r:id="rId23"/>
    <p:sldId id="279"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ne J. A. Worck" initials="SJAW" lastIdx="1" clrIdx="0">
    <p:extLst>
      <p:ext uri="{19B8F6BF-5375-455C-9EA6-DF929625EA0E}">
        <p15:presenceInfo xmlns:p15="http://schemas.microsoft.com/office/powerpoint/2012/main" userId="S::sjaw@lf.dk::ecc6f1b5-ddb3-4dad-be76-b872c41356ec" providerId="AD"/>
      </p:ext>
    </p:extLst>
  </p:cmAuthor>
  <p:cmAuthor id="2" name="Mette Buch Krarup" initials="MBK" lastIdx="7" clrIdx="1">
    <p:extLst>
      <p:ext uri="{19B8F6BF-5375-455C-9EA6-DF929625EA0E}">
        <p15:presenceInfo xmlns:p15="http://schemas.microsoft.com/office/powerpoint/2012/main" userId="S-1-5-21-448769487-3943699621-2193482561-37164" providerId="AD"/>
      </p:ext>
    </p:extLst>
  </p:cmAuthor>
  <p:cmAuthor id="3" name="Mette Buch Krarup" initials="mebk" lastIdx="9" clrIdx="2"/>
  <p:cmAuthor id="4" name="Puk Maia Ingemann Holm" initials="PMIH" lastIdx="9" clrIdx="3">
    <p:extLst>
      <p:ext uri="{19B8F6BF-5375-455C-9EA6-DF929625EA0E}">
        <p15:presenceInfo xmlns:p15="http://schemas.microsoft.com/office/powerpoint/2012/main" userId="S::PMIH@lf.dk::4b297fe5-3ac4-4722-8e3d-f46f1df0a98e" providerId="AD"/>
      </p:ext>
    </p:extLst>
  </p:cmAuthor>
  <p:cmAuthor id="5" name="Ulla Bahne" initials="UB" lastIdx="50" clrIdx="4"/>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76EFB-8544-4BE1-8ECF-5F59A568480C}" v="5" dt="2025-01-17T12:48:0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66" autoAdjust="0"/>
    <p:restoredTop sz="85938" autoAdjust="0"/>
  </p:normalViewPr>
  <p:slideViewPr>
    <p:cSldViewPr snapToGrid="0">
      <p:cViewPr varScale="1">
        <p:scale>
          <a:sx n="94" d="100"/>
          <a:sy n="94" d="100"/>
        </p:scale>
        <p:origin x="102" y="1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uk Maia Holm-Søndergaard" userId="4b297fe5-3ac4-4722-8e3d-f46f1df0a98e" providerId="ADAL" clId="{29E76EFB-8544-4BE1-8ECF-5F59A568480C}"/>
    <pc:docChg chg="undo custSel modSld">
      <pc:chgData name="Puk Maia Holm-Søndergaard" userId="4b297fe5-3ac4-4722-8e3d-f46f1df0a98e" providerId="ADAL" clId="{29E76EFB-8544-4BE1-8ECF-5F59A568480C}" dt="2025-01-17T12:48:22.733" v="340" actId="1076"/>
      <pc:docMkLst>
        <pc:docMk/>
      </pc:docMkLst>
      <pc:sldChg chg="modSp mod">
        <pc:chgData name="Puk Maia Holm-Søndergaard" userId="4b297fe5-3ac4-4722-8e3d-f46f1df0a98e" providerId="ADAL" clId="{29E76EFB-8544-4BE1-8ECF-5F59A568480C}" dt="2025-01-17T12:36:18.946" v="2" actId="20577"/>
        <pc:sldMkLst>
          <pc:docMk/>
          <pc:sldMk cId="1464095029" sldId="264"/>
        </pc:sldMkLst>
        <pc:spChg chg="mod">
          <ac:chgData name="Puk Maia Holm-Søndergaard" userId="4b297fe5-3ac4-4722-8e3d-f46f1df0a98e" providerId="ADAL" clId="{29E76EFB-8544-4BE1-8ECF-5F59A568480C}" dt="2025-01-17T12:36:18.946" v="2" actId="20577"/>
          <ac:spMkLst>
            <pc:docMk/>
            <pc:sldMk cId="1464095029" sldId="264"/>
            <ac:spMk id="7" creationId="{B219D471-4478-4219-97BB-438D0926D13A}"/>
          </ac:spMkLst>
        </pc:spChg>
      </pc:sldChg>
      <pc:sldChg chg="modSp mod">
        <pc:chgData name="Puk Maia Holm-Søndergaard" userId="4b297fe5-3ac4-4722-8e3d-f46f1df0a98e" providerId="ADAL" clId="{29E76EFB-8544-4BE1-8ECF-5F59A568480C}" dt="2025-01-17T12:48:22.733" v="340" actId="1076"/>
        <pc:sldMkLst>
          <pc:docMk/>
          <pc:sldMk cId="2806263166" sldId="277"/>
        </pc:sldMkLst>
        <pc:spChg chg="mod">
          <ac:chgData name="Puk Maia Holm-Søndergaard" userId="4b297fe5-3ac4-4722-8e3d-f46f1df0a98e" providerId="ADAL" clId="{29E76EFB-8544-4BE1-8ECF-5F59A568480C}" dt="2025-01-17T12:48:22.733" v="340" actId="1076"/>
          <ac:spMkLst>
            <pc:docMk/>
            <pc:sldMk cId="2806263166" sldId="277"/>
            <ac:spMk id="2" creationId="{AD23E7E6-BD4F-D444-BA27-F1E71384D0F1}"/>
          </ac:spMkLst>
        </pc:spChg>
      </pc:sldChg>
      <pc:sldChg chg="delSp modSp mod">
        <pc:chgData name="Puk Maia Holm-Søndergaard" userId="4b297fe5-3ac4-4722-8e3d-f46f1df0a98e" providerId="ADAL" clId="{29E76EFB-8544-4BE1-8ECF-5F59A568480C}" dt="2025-01-17T12:43:54.336" v="110" actId="478"/>
        <pc:sldMkLst>
          <pc:docMk/>
          <pc:sldMk cId="2200360954" sldId="280"/>
        </pc:sldMkLst>
        <pc:spChg chg="mod">
          <ac:chgData name="Puk Maia Holm-Søndergaard" userId="4b297fe5-3ac4-4722-8e3d-f46f1df0a98e" providerId="ADAL" clId="{29E76EFB-8544-4BE1-8ECF-5F59A568480C}" dt="2025-01-17T12:43:49.328" v="109" actId="1038"/>
          <ac:spMkLst>
            <pc:docMk/>
            <pc:sldMk cId="2200360954" sldId="280"/>
            <ac:spMk id="2" creationId="{05ECFB55-02EA-414C-B7A3-EC6F14F37D10}"/>
          </ac:spMkLst>
        </pc:spChg>
        <pc:spChg chg="mod">
          <ac:chgData name="Puk Maia Holm-Søndergaard" userId="4b297fe5-3ac4-4722-8e3d-f46f1df0a98e" providerId="ADAL" clId="{29E76EFB-8544-4BE1-8ECF-5F59A568480C}" dt="2025-01-17T12:43:49.328" v="109" actId="1038"/>
          <ac:spMkLst>
            <pc:docMk/>
            <pc:sldMk cId="2200360954" sldId="280"/>
            <ac:spMk id="5" creationId="{852ACAC8-2D4A-A5BF-C162-B338A9BC3F85}"/>
          </ac:spMkLst>
        </pc:spChg>
        <pc:spChg chg="mod">
          <ac:chgData name="Puk Maia Holm-Søndergaard" userId="4b297fe5-3ac4-4722-8e3d-f46f1df0a98e" providerId="ADAL" clId="{29E76EFB-8544-4BE1-8ECF-5F59A568480C}" dt="2025-01-17T12:43:49.328" v="109" actId="1038"/>
          <ac:spMkLst>
            <pc:docMk/>
            <pc:sldMk cId="2200360954" sldId="280"/>
            <ac:spMk id="6" creationId="{CFA5E898-B08A-564D-AE31-08276758A483}"/>
          </ac:spMkLst>
        </pc:spChg>
        <pc:spChg chg="mod">
          <ac:chgData name="Puk Maia Holm-Søndergaard" userId="4b297fe5-3ac4-4722-8e3d-f46f1df0a98e" providerId="ADAL" clId="{29E76EFB-8544-4BE1-8ECF-5F59A568480C}" dt="2025-01-17T12:43:49.328" v="109" actId="1038"/>
          <ac:spMkLst>
            <pc:docMk/>
            <pc:sldMk cId="2200360954" sldId="280"/>
            <ac:spMk id="7" creationId="{6503F057-885F-B121-995A-0E5C2E134752}"/>
          </ac:spMkLst>
        </pc:spChg>
        <pc:spChg chg="mod">
          <ac:chgData name="Puk Maia Holm-Søndergaard" userId="4b297fe5-3ac4-4722-8e3d-f46f1df0a98e" providerId="ADAL" clId="{29E76EFB-8544-4BE1-8ECF-5F59A568480C}" dt="2025-01-17T12:43:49.328" v="109" actId="1038"/>
          <ac:spMkLst>
            <pc:docMk/>
            <pc:sldMk cId="2200360954" sldId="280"/>
            <ac:spMk id="9" creationId="{7A7A2997-8E6C-5E0A-5539-942788A2FC82}"/>
          </ac:spMkLst>
        </pc:spChg>
        <pc:spChg chg="mod">
          <ac:chgData name="Puk Maia Holm-Søndergaard" userId="4b297fe5-3ac4-4722-8e3d-f46f1df0a98e" providerId="ADAL" clId="{29E76EFB-8544-4BE1-8ECF-5F59A568480C}" dt="2025-01-17T12:43:49.328" v="109" actId="1038"/>
          <ac:spMkLst>
            <pc:docMk/>
            <pc:sldMk cId="2200360954" sldId="280"/>
            <ac:spMk id="11" creationId="{2BE55E81-5315-2063-8DEC-3D04D07204D2}"/>
          </ac:spMkLst>
        </pc:spChg>
        <pc:spChg chg="mod">
          <ac:chgData name="Puk Maia Holm-Søndergaard" userId="4b297fe5-3ac4-4722-8e3d-f46f1df0a98e" providerId="ADAL" clId="{29E76EFB-8544-4BE1-8ECF-5F59A568480C}" dt="2025-01-17T12:43:49.328" v="109" actId="1038"/>
          <ac:spMkLst>
            <pc:docMk/>
            <pc:sldMk cId="2200360954" sldId="280"/>
            <ac:spMk id="17" creationId="{CA505877-3E48-1E47-9BD2-5B0AD169B60D}"/>
          </ac:spMkLst>
        </pc:spChg>
        <pc:spChg chg="mod">
          <ac:chgData name="Puk Maia Holm-Søndergaard" userId="4b297fe5-3ac4-4722-8e3d-f46f1df0a98e" providerId="ADAL" clId="{29E76EFB-8544-4BE1-8ECF-5F59A568480C}" dt="2025-01-17T12:43:49.328" v="109" actId="1038"/>
          <ac:spMkLst>
            <pc:docMk/>
            <pc:sldMk cId="2200360954" sldId="280"/>
            <ac:spMk id="18" creationId="{049BD5B7-784A-0747-89D6-33514B66E6B4}"/>
          </ac:spMkLst>
        </pc:spChg>
        <pc:spChg chg="mod">
          <ac:chgData name="Puk Maia Holm-Søndergaard" userId="4b297fe5-3ac4-4722-8e3d-f46f1df0a98e" providerId="ADAL" clId="{29E76EFB-8544-4BE1-8ECF-5F59A568480C}" dt="2025-01-17T12:43:49.328" v="109" actId="1038"/>
          <ac:spMkLst>
            <pc:docMk/>
            <pc:sldMk cId="2200360954" sldId="280"/>
            <ac:spMk id="19" creationId="{D96CA0DA-4A24-6641-8CA4-9CF3F9C5DE26}"/>
          </ac:spMkLst>
        </pc:spChg>
        <pc:graphicFrameChg chg="mod">
          <ac:chgData name="Puk Maia Holm-Søndergaard" userId="4b297fe5-3ac4-4722-8e3d-f46f1df0a98e" providerId="ADAL" clId="{29E76EFB-8544-4BE1-8ECF-5F59A568480C}" dt="2025-01-17T12:43:49.328" v="109" actId="1038"/>
          <ac:graphicFrameMkLst>
            <pc:docMk/>
            <pc:sldMk cId="2200360954" sldId="280"/>
            <ac:graphicFrameMk id="4" creationId="{38654AC3-B8E2-6A40-861D-4CC2D38FF7B4}"/>
          </ac:graphicFrameMkLst>
        </pc:graphicFrameChg>
        <pc:graphicFrameChg chg="del mod">
          <ac:chgData name="Puk Maia Holm-Søndergaard" userId="4b297fe5-3ac4-4722-8e3d-f46f1df0a98e" providerId="ADAL" clId="{29E76EFB-8544-4BE1-8ECF-5F59A568480C}" dt="2025-01-17T12:43:54.336" v="110" actId="478"/>
          <ac:graphicFrameMkLst>
            <pc:docMk/>
            <pc:sldMk cId="2200360954" sldId="280"/>
            <ac:graphicFrameMk id="14" creationId="{CD0816B5-B3FA-3944-B7F7-CF7A5907760B}"/>
          </ac:graphicFrameMkLst>
        </pc:graphicFrameChg>
        <pc:picChg chg="mod">
          <ac:chgData name="Puk Maia Holm-Søndergaard" userId="4b297fe5-3ac4-4722-8e3d-f46f1df0a98e" providerId="ADAL" clId="{29E76EFB-8544-4BE1-8ECF-5F59A568480C}" dt="2025-01-17T12:43:15.925" v="14" actId="1035"/>
          <ac:picMkLst>
            <pc:docMk/>
            <pc:sldMk cId="2200360954" sldId="280"/>
            <ac:picMk id="8" creationId="{67C69190-992A-BF44-8EFC-D70942E04EDE}"/>
          </ac:picMkLst>
        </pc:picChg>
        <pc:picChg chg="mod">
          <ac:chgData name="Puk Maia Holm-Søndergaard" userId="4b297fe5-3ac4-4722-8e3d-f46f1df0a98e" providerId="ADAL" clId="{29E76EFB-8544-4BE1-8ECF-5F59A568480C}" dt="2025-01-17T12:43:15.925" v="14" actId="1035"/>
          <ac:picMkLst>
            <pc:docMk/>
            <pc:sldMk cId="2200360954" sldId="280"/>
            <ac:picMk id="16" creationId="{750B6D3D-82C4-4CD7-835A-E87A973393BB}"/>
          </ac:picMkLst>
        </pc:picChg>
      </pc:sldChg>
      <pc:sldChg chg="modSp mod">
        <pc:chgData name="Puk Maia Holm-Søndergaard" userId="4b297fe5-3ac4-4722-8e3d-f46f1df0a98e" providerId="ADAL" clId="{29E76EFB-8544-4BE1-8ECF-5F59A568480C}" dt="2025-01-17T12:36:54.433" v="7" actId="20577"/>
        <pc:sldMkLst>
          <pc:docMk/>
          <pc:sldMk cId="1119552752" sldId="284"/>
        </pc:sldMkLst>
        <pc:spChg chg="mod">
          <ac:chgData name="Puk Maia Holm-Søndergaard" userId="4b297fe5-3ac4-4722-8e3d-f46f1df0a98e" providerId="ADAL" clId="{29E76EFB-8544-4BE1-8ECF-5F59A568480C}" dt="2025-01-17T12:36:54.433" v="7" actId="20577"/>
          <ac:spMkLst>
            <pc:docMk/>
            <pc:sldMk cId="1119552752" sldId="284"/>
            <ac:spMk id="3" creationId="{4D39AA74-E7EF-4265-8E21-39B8AF6FE8F4}"/>
          </ac:spMkLst>
        </pc:spChg>
      </pc:sldChg>
      <pc:sldChg chg="modSp mod">
        <pc:chgData name="Puk Maia Holm-Søndergaard" userId="4b297fe5-3ac4-4722-8e3d-f46f1df0a98e" providerId="ADAL" clId="{29E76EFB-8544-4BE1-8ECF-5F59A568480C}" dt="2025-01-17T12:37:51.371" v="8" actId="20577"/>
        <pc:sldMkLst>
          <pc:docMk/>
          <pc:sldMk cId="4002181970" sldId="286"/>
        </pc:sldMkLst>
        <pc:spChg chg="mod">
          <ac:chgData name="Puk Maia Holm-Søndergaard" userId="4b297fe5-3ac4-4722-8e3d-f46f1df0a98e" providerId="ADAL" clId="{29E76EFB-8544-4BE1-8ECF-5F59A568480C}" dt="2025-01-17T12:37:51.371" v="8" actId="20577"/>
          <ac:spMkLst>
            <pc:docMk/>
            <pc:sldMk cId="4002181970" sldId="286"/>
            <ac:spMk id="3" creationId="{4D39AA74-E7EF-4265-8E21-39B8AF6FE8F4}"/>
          </ac:spMkLst>
        </pc:spChg>
      </pc:sldChg>
      <pc:sldChg chg="modSp mod">
        <pc:chgData name="Puk Maia Holm-Søndergaard" userId="4b297fe5-3ac4-4722-8e3d-f46f1df0a98e" providerId="ADAL" clId="{29E76EFB-8544-4BE1-8ECF-5F59A568480C}" dt="2025-01-17T12:47:06.165" v="335" actId="1036"/>
        <pc:sldMkLst>
          <pc:docMk/>
          <pc:sldMk cId="2569133569" sldId="289"/>
        </pc:sldMkLst>
        <pc:picChg chg="mod">
          <ac:chgData name="Puk Maia Holm-Søndergaard" userId="4b297fe5-3ac4-4722-8e3d-f46f1df0a98e" providerId="ADAL" clId="{29E76EFB-8544-4BE1-8ECF-5F59A568480C}" dt="2025-01-17T12:47:06.165" v="335" actId="1036"/>
          <ac:picMkLst>
            <pc:docMk/>
            <pc:sldMk cId="2569133569" sldId="289"/>
            <ac:picMk id="9" creationId="{807EC4F7-19CE-460D-AD34-D8C0A1A0D1E8}"/>
          </ac:picMkLst>
        </pc:picChg>
        <pc:picChg chg="mod">
          <ac:chgData name="Puk Maia Holm-Søndergaard" userId="4b297fe5-3ac4-4722-8e3d-f46f1df0a98e" providerId="ADAL" clId="{29E76EFB-8544-4BE1-8ECF-5F59A568480C}" dt="2025-01-17T12:47:02.866" v="334" actId="14100"/>
          <ac:picMkLst>
            <pc:docMk/>
            <pc:sldMk cId="2569133569" sldId="289"/>
            <ac:picMk id="15" creationId="{C6BC0C2E-4F47-409E-A638-14EDECCB9D54}"/>
          </ac:picMkLst>
        </pc:picChg>
      </pc:sldChg>
      <pc:sldChg chg="addSp modSp mod">
        <pc:chgData name="Puk Maia Holm-Søndergaard" userId="4b297fe5-3ac4-4722-8e3d-f46f1df0a98e" providerId="ADAL" clId="{29E76EFB-8544-4BE1-8ECF-5F59A568480C}" dt="2025-01-17T12:44:28.446" v="204"/>
        <pc:sldMkLst>
          <pc:docMk/>
          <pc:sldMk cId="1960916095" sldId="291"/>
        </pc:sldMkLst>
        <pc:picChg chg="mod">
          <ac:chgData name="Puk Maia Holm-Søndergaard" userId="4b297fe5-3ac4-4722-8e3d-f46f1df0a98e" providerId="ADAL" clId="{29E76EFB-8544-4BE1-8ECF-5F59A568480C}" dt="2025-01-17T12:44:10.324" v="170" actId="1038"/>
          <ac:picMkLst>
            <pc:docMk/>
            <pc:sldMk cId="1960916095" sldId="291"/>
            <ac:picMk id="3" creationId="{7F3BC383-53F3-C94B-AB40-BCF01F9896C9}"/>
          </ac:picMkLst>
        </pc:picChg>
        <pc:picChg chg="add mod">
          <ac:chgData name="Puk Maia Holm-Søndergaard" userId="4b297fe5-3ac4-4722-8e3d-f46f1df0a98e" providerId="ADAL" clId="{29E76EFB-8544-4BE1-8ECF-5F59A568480C}" dt="2025-01-17T12:44:28.446" v="204"/>
          <ac:picMkLst>
            <pc:docMk/>
            <pc:sldMk cId="1960916095" sldId="291"/>
            <ac:picMk id="5" creationId="{701B9C36-FDBD-D482-4916-2E010FEC0E19}"/>
          </ac:picMkLst>
        </pc:picChg>
      </pc:sldChg>
      <pc:sldChg chg="addSp modSp mod">
        <pc:chgData name="Puk Maia Holm-Søndergaard" userId="4b297fe5-3ac4-4722-8e3d-f46f1df0a98e" providerId="ADAL" clId="{29E76EFB-8544-4BE1-8ECF-5F59A568480C}" dt="2025-01-17T12:46:49.193" v="333" actId="20577"/>
        <pc:sldMkLst>
          <pc:docMk/>
          <pc:sldMk cId="3659621164" sldId="293"/>
        </pc:sldMkLst>
        <pc:spChg chg="mod">
          <ac:chgData name="Puk Maia Holm-Søndergaard" userId="4b297fe5-3ac4-4722-8e3d-f46f1df0a98e" providerId="ADAL" clId="{29E76EFB-8544-4BE1-8ECF-5F59A568480C}" dt="2025-01-17T12:45:38.359" v="282" actId="1038"/>
          <ac:spMkLst>
            <pc:docMk/>
            <pc:sldMk cId="3659621164" sldId="293"/>
            <ac:spMk id="2" creationId="{FFC8D8E4-43F5-D640-A5A0-DBE4EF50DD69}"/>
          </ac:spMkLst>
        </pc:spChg>
        <pc:spChg chg="mod">
          <ac:chgData name="Puk Maia Holm-Søndergaard" userId="4b297fe5-3ac4-4722-8e3d-f46f1df0a98e" providerId="ADAL" clId="{29E76EFB-8544-4BE1-8ECF-5F59A568480C}" dt="2025-01-17T12:46:49.193" v="333" actId="20577"/>
          <ac:spMkLst>
            <pc:docMk/>
            <pc:sldMk cId="3659621164" sldId="293"/>
            <ac:spMk id="3" creationId="{A7465E0F-18C2-C24C-8E01-6113B116A194}"/>
          </ac:spMkLst>
        </pc:spChg>
        <pc:picChg chg="add mod">
          <ac:chgData name="Puk Maia Holm-Søndergaard" userId="4b297fe5-3ac4-4722-8e3d-f46f1df0a98e" providerId="ADAL" clId="{29E76EFB-8544-4BE1-8ECF-5F59A568480C}" dt="2025-01-17T12:45:09.607" v="241"/>
          <ac:picMkLst>
            <pc:docMk/>
            <pc:sldMk cId="3659621164" sldId="293"/>
            <ac:picMk id="4" creationId="{D5936C50-FC28-144B-E7F7-F3569A8A62B7}"/>
          </ac:picMkLst>
        </pc:picChg>
        <pc:picChg chg="add mod">
          <ac:chgData name="Puk Maia Holm-Søndergaard" userId="4b297fe5-3ac4-4722-8e3d-f46f1df0a98e" providerId="ADAL" clId="{29E76EFB-8544-4BE1-8ECF-5F59A568480C}" dt="2025-01-17T12:45:20.324" v="242"/>
          <ac:picMkLst>
            <pc:docMk/>
            <pc:sldMk cId="3659621164" sldId="293"/>
            <ac:picMk id="5" creationId="{0A60606E-1BA3-65F0-A9CE-AC05E3141BA3}"/>
          </ac:picMkLst>
        </pc:picChg>
      </pc:sldChg>
      <pc:sldChg chg="addSp modSp mod">
        <pc:chgData name="Puk Maia Holm-Søndergaard" userId="4b297fe5-3ac4-4722-8e3d-f46f1df0a98e" providerId="ADAL" clId="{29E76EFB-8544-4BE1-8ECF-5F59A568480C}" dt="2025-01-17T12:44:36.207" v="205"/>
        <pc:sldMkLst>
          <pc:docMk/>
          <pc:sldMk cId="1181439277" sldId="295"/>
        </pc:sldMkLst>
        <pc:picChg chg="add mod">
          <ac:chgData name="Puk Maia Holm-Søndergaard" userId="4b297fe5-3ac4-4722-8e3d-f46f1df0a98e" providerId="ADAL" clId="{29E76EFB-8544-4BE1-8ECF-5F59A568480C}" dt="2025-01-17T12:44:36.207" v="205"/>
          <ac:picMkLst>
            <pc:docMk/>
            <pc:sldMk cId="1181439277" sldId="295"/>
            <ac:picMk id="3" creationId="{62042525-24E3-4DC6-D527-BE736C6BE92A}"/>
          </ac:picMkLst>
        </pc:picChg>
        <pc:picChg chg="mod">
          <ac:chgData name="Puk Maia Holm-Søndergaard" userId="4b297fe5-3ac4-4722-8e3d-f46f1df0a98e" providerId="ADAL" clId="{29E76EFB-8544-4BE1-8ECF-5F59A568480C}" dt="2025-01-17T12:44:20.570" v="203" actId="1035"/>
          <ac:picMkLst>
            <pc:docMk/>
            <pc:sldMk cId="1181439277" sldId="295"/>
            <ac:picMk id="5" creationId="{990A459F-9A8B-6848-8FB0-E78BDED3E5A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fs-data-ax\data\Handel,%20Marked%20&amp;%20Ernaering\ME\Ern&#230;ring\Linea\Puk\VDA\PowerPoint%20til%20VDA\Diagramm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a-DK" dirty="0"/>
              <a:t>Anbefalet</a:t>
            </a:r>
            <a:r>
              <a:rPr lang="da-DK" baseline="0" dirty="0"/>
              <a:t> makronæringsstoffordeling - 9000 kJ</a:t>
            </a:r>
            <a:endParaRPr lang="da-DK" dirty="0"/>
          </a:p>
        </c:rich>
      </c:tx>
      <c:layout>
        <c:manualLayout>
          <c:xMode val="edge"/>
          <c:yMode val="edge"/>
          <c:x val="0.14351601002036554"/>
          <c:y val="1.266395416512799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pieChart>
        <c:varyColors val="0"/>
        <c:ser>
          <c:idx val="0"/>
          <c:order val="0"/>
          <c:spPr>
            <a:solidFill>
              <a:schemeClr val="accent1"/>
            </a:solidFill>
            <a:ln w="19050">
              <a:solidFill>
                <a:schemeClr val="lt1"/>
              </a:solidFill>
            </a:ln>
            <a:effectLst/>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95E-4117-AA66-472430BDA91F}"/>
              </c:ext>
            </c:extLst>
          </c:dPt>
          <c:dPt>
            <c:idx val="1"/>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3-895E-4117-AA66-472430BDA91F}"/>
              </c:ext>
            </c:extLst>
          </c:dPt>
          <c:dPt>
            <c:idx val="2"/>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5-895E-4117-AA66-472430BDA91F}"/>
              </c:ext>
            </c:extLst>
          </c:dPt>
          <c:dPt>
            <c:idx val="3"/>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7-895E-4117-AA66-472430BDA91F}"/>
              </c:ext>
            </c:extLst>
          </c:dPt>
          <c:cat>
            <c:strRef>
              <c:f>'65+'!$A$2:$A$5</c:f>
              <c:strCache>
                <c:ptCount val="4"/>
                <c:pt idx="0">
                  <c:v>Protein</c:v>
                </c:pt>
                <c:pt idx="1">
                  <c:v>Fedt</c:v>
                </c:pt>
                <c:pt idx="2">
                  <c:v>Mættet fedt</c:v>
                </c:pt>
                <c:pt idx="3">
                  <c:v>Kulhydrat</c:v>
                </c:pt>
              </c:strCache>
            </c:strRef>
          </c:cat>
          <c:val>
            <c:numRef>
              <c:f>'65+'!$B$2:$B$5</c:f>
              <c:numCache>
                <c:formatCode>General</c:formatCode>
                <c:ptCount val="4"/>
                <c:pt idx="0">
                  <c:v>15</c:v>
                </c:pt>
                <c:pt idx="1">
                  <c:v>23</c:v>
                </c:pt>
                <c:pt idx="2">
                  <c:v>10</c:v>
                </c:pt>
                <c:pt idx="3">
                  <c:v>52</c:v>
                </c:pt>
              </c:numCache>
            </c:numRef>
          </c:val>
          <c:extLst>
            <c:ext xmlns:c16="http://schemas.microsoft.com/office/drawing/2014/chart" uri="{C3380CC4-5D6E-409C-BE32-E72D297353CC}">
              <c16:uniqueId val="{00000008-895E-4117-AA66-472430BDA91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5" dt="2024-12-03T05:46:37.546" idx="26">
    <p:pos x="6458" y="1598"/>
    <p:text>Slettet til kJ og kcal indsat nye som i MB</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4E8A-3D8E-4D83-A5B3-73ED77E6AA1B}" type="datetimeFigureOut">
              <a:rPr lang="da-DK" smtClean="0"/>
              <a:t>17-01-2025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DE163-C871-40E7-AA7B-52BA741749B6}" type="slidenum">
              <a:rPr lang="da-DK" smtClean="0"/>
              <a:t>‹nr.›</a:t>
            </a:fld>
            <a:endParaRPr lang="da-DK"/>
          </a:p>
        </p:txBody>
      </p:sp>
    </p:spTree>
    <p:extLst>
      <p:ext uri="{BB962C8B-B14F-4D97-AF65-F5344CB8AC3E}">
        <p14:creationId xmlns:p14="http://schemas.microsoft.com/office/powerpoint/2010/main" val="308416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od.dtu.dk/english/-/media/Institutter/Foedevareinstituttet/Publikationer/Pub-2020/Rapport-Raad-om-baeredygtig-kost.ashx?la=da&amp;hash=E3D5BD3F878A3C25C3DB48FD914A0AF7A55E8239"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ood.dtu.dk/-/media/institutter/foedevareinstituttet/publikationer/pub-2024/de-officielle-kostraad-ift-nnr-202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1</a:t>
            </a:fld>
            <a:endParaRPr lang="da-DK"/>
          </a:p>
        </p:txBody>
      </p:sp>
    </p:spTree>
    <p:extLst>
      <p:ext uri="{BB962C8B-B14F-4D97-AF65-F5344CB8AC3E}">
        <p14:creationId xmlns:p14="http://schemas.microsoft.com/office/powerpoint/2010/main" val="541138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20</a:t>
            </a:fld>
            <a:endParaRPr lang="da-DK"/>
          </a:p>
        </p:txBody>
      </p:sp>
    </p:spTree>
    <p:extLst>
      <p:ext uri="{BB962C8B-B14F-4D97-AF65-F5344CB8AC3E}">
        <p14:creationId xmlns:p14="http://schemas.microsoft.com/office/powerpoint/2010/main" val="2526948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tilgængelige Vidste du at… ark tager udgangspunkt i De officielle Kostråd fra 2023. Sammensætning af makronæringsstoffer på arket matcher de gældende De officielle Kostråd og Nordiske Næringsstofanbefalinger 2023 (NNR). </a:t>
            </a:r>
            <a:endParaRPr lang="da-DK" b="1" dirty="0">
              <a:solidFill>
                <a:schemeClr val="tx1"/>
              </a:solidFill>
            </a:endParaRPr>
          </a:p>
          <a:p>
            <a:r>
              <a:rPr lang="da-DK" b="0" dirty="0">
                <a:solidFill>
                  <a:schemeClr val="tx1"/>
                </a:solidFill>
              </a:rPr>
              <a:t>Vidste du at ….arkene er blevet opdateret juni 2024, efter opdatering af det faglige grundlag for De Officielle Kostråd i forhold til NNR2023</a:t>
            </a:r>
            <a:endParaRPr lang="da-DK" sz="1200" b="0" i="0" kern="1200" dirty="0">
              <a:solidFill>
                <a:schemeClr val="tx1"/>
              </a:solidFill>
              <a:effectLst/>
              <a:latin typeface="+mn-lt"/>
              <a:ea typeface="+mn-ea"/>
              <a:cs typeface="+mn-cs"/>
            </a:endParaRPr>
          </a:p>
          <a:p>
            <a:r>
              <a:rPr lang="da-DK" sz="1200" b="1" i="0" u="none" strike="noStrike" kern="1200" dirty="0">
                <a:solidFill>
                  <a:schemeClr val="tx1"/>
                </a:solidFill>
                <a:effectLst/>
                <a:latin typeface="+mn-lt"/>
                <a:ea typeface="+mn-ea"/>
                <a:cs typeface="+mn-cs"/>
                <a:hlinkClick r:id="rId3" tooltip="Åbner i ny fane"/>
              </a:rPr>
              <a:t>Råd om bæredygtig sund kost - fagligt grundlag for et supplement til De officielle Kostråd, DTU Fødevareinstituttet 2020</a:t>
            </a:r>
            <a:br>
              <a:rPr lang="da-DK" sz="1200" b="1" i="0" u="none" strike="noStrike" kern="1200" dirty="0">
                <a:solidFill>
                  <a:schemeClr val="tx1"/>
                </a:solidFill>
                <a:effectLst/>
                <a:latin typeface="+mn-lt"/>
                <a:ea typeface="+mn-ea"/>
                <a:cs typeface="+mn-cs"/>
                <a:hlinkClick r:id="rId3" tooltip="Åbner i ny fane"/>
              </a:rPr>
            </a:br>
            <a:r>
              <a:rPr lang="da-DK" sz="1200" b="0" i="0" kern="1200" dirty="0">
                <a:solidFill>
                  <a:schemeClr val="tx1"/>
                </a:solidFill>
                <a:effectLst/>
                <a:latin typeface="+mn-lt"/>
                <a:ea typeface="+mn-ea"/>
                <a:cs typeface="+mn-cs"/>
              </a:rPr>
              <a:t>DTU Fødevareinstituttet udarbejdede i 2020 et fagligt grundlag for revidering af De officielle Kostråd med fokus på, hvordan vi kan spise både sundt og mere bæredygtigt. Med afsæt i den såkaldte EAT-Lancet kost har DTU udarbejdet en tilpasset planterig kost målrettet danske forhold. Denne kost holder sig inden for rammerne af NNR 2012 og evidensgrundlaget fra 2013. </a:t>
            </a:r>
          </a:p>
          <a:p>
            <a:r>
              <a:rPr lang="da-DK" sz="1200" b="1" i="0" u="none" strike="noStrike" kern="1200" dirty="0">
                <a:solidFill>
                  <a:schemeClr val="tx1"/>
                </a:solidFill>
                <a:effectLst/>
                <a:latin typeface="+mn-lt"/>
                <a:ea typeface="+mn-ea"/>
                <a:cs typeface="+mn-cs"/>
                <a:hlinkClick r:id="rId4" tooltip="Åbner i ny fane, pdf"/>
              </a:rPr>
              <a:t>Opdatering af det faglige grundlag for De officielle Kostråd i forhold til NNR 2023 – Planterig kost 2-70 år, DTU Fødevareinstituttet 2024</a:t>
            </a:r>
            <a:br>
              <a:rPr lang="da-DK" sz="1200" b="1" i="0" u="none" strike="noStrike" kern="1200" dirty="0">
                <a:solidFill>
                  <a:schemeClr val="tx1"/>
                </a:solidFill>
                <a:effectLst/>
                <a:latin typeface="+mn-lt"/>
                <a:ea typeface="+mn-ea"/>
                <a:cs typeface="+mn-cs"/>
                <a:hlinkClick r:id="rId4" tooltip="Åbner i ny fane, pdf"/>
              </a:rPr>
            </a:br>
            <a:r>
              <a:rPr lang="da-DK" sz="1200" b="0" i="0" kern="1200" dirty="0">
                <a:solidFill>
                  <a:schemeClr val="tx1"/>
                </a:solidFill>
                <a:effectLst/>
                <a:latin typeface="+mn-lt"/>
                <a:ea typeface="+mn-ea"/>
                <a:cs typeface="+mn-cs"/>
              </a:rPr>
              <a:t>I 2023 udkom en ny NNR med opdaterede værdier for næringsstofbehov samt råd om fødevareindtag, der også integrerer miljømæssig bæredygtighed. Dette var anledningen til, at DTU Fødevareinstituttet i 2024 opdaterede det faglige grundlag for De officielle Kostråd. De officielle Kostråd er således i overensstemmelse med NNR 2023.  </a:t>
            </a:r>
          </a:p>
          <a:p>
            <a:r>
              <a:rPr lang="da-DK" b="1" dirty="0">
                <a:solidFill>
                  <a:schemeClr val="tx1"/>
                </a:solidFill>
              </a:rPr>
              <a:t> </a:t>
            </a:r>
          </a:p>
        </p:txBody>
      </p:sp>
      <p:sp>
        <p:nvSpPr>
          <p:cNvPr id="4" name="Pladsholder til slidenummer 3"/>
          <p:cNvSpPr>
            <a:spLocks noGrp="1"/>
          </p:cNvSpPr>
          <p:nvPr>
            <p:ph type="sldNum" sz="quarter" idx="10"/>
          </p:nvPr>
        </p:nvSpPr>
        <p:spPr/>
        <p:txBody>
          <a:bodyPr/>
          <a:lstStyle/>
          <a:p>
            <a:fld id="{11B54451-047F-44AB-8E93-8357977DEAAF}" type="slidenum">
              <a:rPr lang="da-DK" smtClean="0"/>
              <a:t>2</a:t>
            </a:fld>
            <a:endParaRPr lang="da-DK"/>
          </a:p>
        </p:txBody>
      </p:sp>
    </p:spTree>
    <p:extLst>
      <p:ext uri="{BB962C8B-B14F-4D97-AF65-F5344CB8AC3E}">
        <p14:creationId xmlns:p14="http://schemas.microsoft.com/office/powerpoint/2010/main" val="160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Fødevarestyrelsen anbefaler følgende kosttilskud til dig over 70 år:</a:t>
            </a:r>
          </a:p>
          <a:p>
            <a:r>
              <a:rPr lang="da-DK" sz="1200" b="0" i="0" kern="1200" dirty="0">
                <a:solidFill>
                  <a:schemeClr val="tx1"/>
                </a:solidFill>
                <a:effectLst/>
                <a:latin typeface="+mn-lt"/>
                <a:ea typeface="+mn-ea"/>
                <a:cs typeface="+mn-cs"/>
              </a:rPr>
              <a:t>20 µg vitamin D om dagen (hele året).</a:t>
            </a:r>
          </a:p>
          <a:p>
            <a:r>
              <a:rPr lang="da-DK" sz="1200" b="0" i="0" kern="1200" dirty="0">
                <a:solidFill>
                  <a:schemeClr val="tx1"/>
                </a:solidFill>
                <a:effectLst/>
                <a:latin typeface="+mn-lt"/>
                <a:ea typeface="+mn-ea"/>
                <a:cs typeface="+mn-cs"/>
              </a:rPr>
              <a:t>800 – 1000 mg calcium (kalk) om dagen (hele året). Det gælder uanset, om du spiser mælk og mælkeprodukter eller ej.</a:t>
            </a:r>
          </a:p>
          <a:p>
            <a:r>
              <a:rPr lang="da-DK" sz="1200" b="0" i="0" kern="1200" dirty="0">
                <a:solidFill>
                  <a:schemeClr val="tx1"/>
                </a:solidFill>
                <a:effectLst/>
                <a:latin typeface="+mn-lt"/>
                <a:ea typeface="+mn-ea"/>
                <a:cs typeface="+mn-cs"/>
              </a:rPr>
              <a:t>Vitamin D er særligt vigtigt for, at kroppen kan optage calcium (kalk). Mangel på vitamin D kan svække dine knogler og muskler.</a:t>
            </a:r>
          </a:p>
          <a:p>
            <a:r>
              <a:rPr lang="da-DK" dirty="0" err="1"/>
              <a:t>https</a:t>
            </a:r>
            <a:r>
              <a:rPr lang="da-DK" dirty="0"/>
              <a:t>://</a:t>
            </a:r>
            <a:r>
              <a:rPr lang="da-DK" dirty="0" err="1"/>
              <a:t>foedevarestyrelsen.dk</a:t>
            </a:r>
            <a:r>
              <a:rPr lang="da-DK" dirty="0"/>
              <a:t>/kost-og-</a:t>
            </a:r>
            <a:r>
              <a:rPr lang="da-DK" dirty="0" err="1"/>
              <a:t>foedevarer</a:t>
            </a:r>
            <a:r>
              <a:rPr lang="da-DK" dirty="0"/>
              <a:t>/alt-om-mad/de-officielle-</a:t>
            </a:r>
            <a:r>
              <a:rPr lang="da-DK" dirty="0" err="1"/>
              <a:t>kostraad</a:t>
            </a:r>
            <a:r>
              <a:rPr lang="da-DK" dirty="0"/>
              <a:t>/</a:t>
            </a:r>
            <a:r>
              <a:rPr lang="da-DK" dirty="0" err="1"/>
              <a:t>kostraad</a:t>
            </a:r>
            <a:r>
              <a:rPr lang="da-DK" dirty="0"/>
              <a:t>-til-dig/over-70-aar</a:t>
            </a:r>
          </a:p>
        </p:txBody>
      </p:sp>
      <p:sp>
        <p:nvSpPr>
          <p:cNvPr id="4" name="Pladsholder til slidenummer 3"/>
          <p:cNvSpPr>
            <a:spLocks noGrp="1"/>
          </p:cNvSpPr>
          <p:nvPr>
            <p:ph type="sldNum" sz="quarter" idx="5"/>
          </p:nvPr>
        </p:nvSpPr>
        <p:spPr/>
        <p:txBody>
          <a:bodyPr/>
          <a:lstStyle/>
          <a:p>
            <a:fld id="{1F6DE163-C871-40E7-AA7B-52BA741749B6}" type="slidenum">
              <a:rPr lang="da-DK" smtClean="0"/>
              <a:t>5</a:t>
            </a:fld>
            <a:endParaRPr lang="da-DK"/>
          </a:p>
        </p:txBody>
      </p:sp>
    </p:spTree>
    <p:extLst>
      <p:ext uri="{BB962C8B-B14F-4D97-AF65-F5344CB8AC3E}">
        <p14:creationId xmlns:p14="http://schemas.microsoft.com/office/powerpoint/2010/main" val="332251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b="0" i="0" kern="1200" dirty="0">
                <a:solidFill>
                  <a:schemeClr val="tx1"/>
                </a:solidFill>
                <a:effectLst/>
                <a:latin typeface="+mn-lt"/>
                <a:ea typeface="+mn-ea"/>
                <a:cs typeface="+mn-cs"/>
              </a:rPr>
              <a:t>Hvis du ikke spiser ost er 350 ml mager mælk eller mælkeprodukter om dagen passende. Varier med magre proteinrige mælkeprodukter som skyr og ylette flere gange om ugen.</a:t>
            </a:r>
          </a:p>
          <a:p>
            <a:r>
              <a:rPr lang="da-DK" sz="1200" b="0" i="0" kern="1200" dirty="0">
                <a:solidFill>
                  <a:schemeClr val="tx1"/>
                </a:solidFill>
                <a:effectLst/>
                <a:latin typeface="+mn-lt"/>
                <a:ea typeface="+mn-ea"/>
                <a:cs typeface="+mn-cs"/>
              </a:rPr>
              <a:t>Kilde: </a:t>
            </a:r>
            <a:r>
              <a:rPr lang="da-DK" sz="1200" b="0" i="0" kern="1200" dirty="0" err="1">
                <a:solidFill>
                  <a:schemeClr val="tx1"/>
                </a:solidFill>
                <a:effectLst/>
                <a:latin typeface="+mn-lt"/>
                <a:ea typeface="+mn-ea"/>
                <a:cs typeface="+mn-cs"/>
              </a:rPr>
              <a:t>https</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foedevarestyrelsen.dk</a:t>
            </a:r>
            <a:r>
              <a:rPr lang="da-DK" sz="1200" b="0" i="0" kern="1200" dirty="0">
                <a:solidFill>
                  <a:schemeClr val="tx1"/>
                </a:solidFill>
                <a:effectLst/>
                <a:latin typeface="+mn-lt"/>
                <a:ea typeface="+mn-ea"/>
                <a:cs typeface="+mn-cs"/>
              </a:rPr>
              <a:t>/kost-og-</a:t>
            </a:r>
            <a:r>
              <a:rPr lang="da-DK" sz="1200" b="0" i="0" kern="1200" dirty="0" err="1">
                <a:solidFill>
                  <a:schemeClr val="tx1"/>
                </a:solidFill>
                <a:effectLst/>
                <a:latin typeface="+mn-lt"/>
                <a:ea typeface="+mn-ea"/>
                <a:cs typeface="+mn-cs"/>
              </a:rPr>
              <a:t>foedevarer</a:t>
            </a:r>
            <a:r>
              <a:rPr lang="da-DK" sz="1200" b="0" i="0" kern="1200" dirty="0">
                <a:solidFill>
                  <a:schemeClr val="tx1"/>
                </a:solidFill>
                <a:effectLst/>
                <a:latin typeface="+mn-lt"/>
                <a:ea typeface="+mn-ea"/>
                <a:cs typeface="+mn-cs"/>
              </a:rPr>
              <a:t>/alt-om-mad/de-officielle-</a:t>
            </a:r>
            <a:r>
              <a:rPr lang="da-DK" sz="1200" b="0" i="0" kern="1200" dirty="0" err="1">
                <a:solidFill>
                  <a:schemeClr val="tx1"/>
                </a:solidFill>
                <a:effectLst/>
                <a:latin typeface="+mn-lt"/>
                <a:ea typeface="+mn-ea"/>
                <a:cs typeface="+mn-cs"/>
              </a:rPr>
              <a:t>kostraad</a:t>
            </a:r>
            <a:r>
              <a:rPr lang="da-DK" sz="1200" b="0" i="0" kern="1200" dirty="0">
                <a:solidFill>
                  <a:schemeClr val="tx1"/>
                </a:solidFill>
                <a:effectLst/>
                <a:latin typeface="+mn-lt"/>
                <a:ea typeface="+mn-ea"/>
                <a:cs typeface="+mn-cs"/>
              </a:rPr>
              <a:t>/</a:t>
            </a:r>
            <a:r>
              <a:rPr lang="da-DK" sz="1200" b="0" i="0" kern="1200" dirty="0" err="1">
                <a:solidFill>
                  <a:schemeClr val="tx1"/>
                </a:solidFill>
                <a:effectLst/>
                <a:latin typeface="+mn-lt"/>
                <a:ea typeface="+mn-ea"/>
                <a:cs typeface="+mn-cs"/>
              </a:rPr>
              <a:t>kostraad</a:t>
            </a:r>
            <a:r>
              <a:rPr lang="da-DK" sz="1200" b="0" i="0" kern="1200" dirty="0">
                <a:solidFill>
                  <a:schemeClr val="tx1"/>
                </a:solidFill>
                <a:effectLst/>
                <a:latin typeface="+mn-lt"/>
                <a:ea typeface="+mn-ea"/>
                <a:cs typeface="+mn-cs"/>
              </a:rPr>
              <a:t>-til-dig/over-70-aar</a:t>
            </a:r>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8</a:t>
            </a:fld>
            <a:endParaRPr lang="da-DK"/>
          </a:p>
        </p:txBody>
      </p:sp>
    </p:spTree>
    <p:extLst>
      <p:ext uri="{BB962C8B-B14F-4D97-AF65-F5344CB8AC3E}">
        <p14:creationId xmlns:p14="http://schemas.microsoft.com/office/powerpoint/2010/main" val="2740540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Hvis man spiser fisk flere gange om ugen, mindskes risikoen for hjerte-kar-sygdomme. De sunde Omega-3-fedtsyrer har en lang række gavnlige effekter på hjertet og kredsløbet og det betyder, at du mindsker risikoen for åreforkalkning, dannelse af blodpropper og forhøjet blodtryk. S</a:t>
            </a:r>
            <a:r>
              <a:rPr lang="da-DK" b="0" dirty="0"/>
              <a:t>piser du fisk, så erstatter du mættet fedt fra dyreriget med umættet fedt </a:t>
            </a:r>
          </a:p>
          <a:p>
            <a:r>
              <a:rPr lang="da-DK" b="1" dirty="0"/>
              <a:t>De officielle anbefalinger </a:t>
            </a:r>
          </a:p>
          <a:p>
            <a:r>
              <a:rPr lang="da-DK" dirty="0"/>
              <a:t>Spis 350 g. fisk om ugen, heraf 200 g fede fisk. Fede fisk er fx sild, makrel, laks og ørred. Hvis du har fået konstateret en hjerte-kar-sygdom, bør du spise 300 g fede fisk om ugen ud af de 350 g (Kilde: Hjerteforeningen)</a:t>
            </a:r>
          </a:p>
          <a:p>
            <a:r>
              <a:rPr lang="da-DK" b="1" dirty="0"/>
              <a:t>Hvorfor skal vi spise fisk?</a:t>
            </a:r>
          </a:p>
          <a:p>
            <a:r>
              <a:rPr lang="da-DK" dirty="0"/>
              <a:t>Fisk og skaldyr er gode for din sundhed. 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r>
              <a:rPr lang="da-DK" b="1" dirty="0"/>
              <a:t>Hvorfor er D-vitamin vigtig? </a:t>
            </a:r>
            <a:r>
              <a:rPr lang="en-GB" sz="1200" b="1" i="0" u="none" strike="noStrike" kern="1200" dirty="0" err="1">
                <a:solidFill>
                  <a:schemeClr val="tx1"/>
                </a:solidFill>
                <a:effectLst/>
                <a:latin typeface="+mn-lt"/>
                <a:ea typeface="+mn-ea"/>
                <a:cs typeface="+mn-cs"/>
              </a:rPr>
              <a:t>Funktion</a:t>
            </a:r>
            <a:r>
              <a:rPr lang="en-GB" sz="1200" i="0" u="none" strike="noStrike" kern="1200" dirty="0">
                <a:solidFill>
                  <a:schemeClr val="tx1"/>
                </a:solidFill>
                <a:effectLst/>
                <a:latin typeface="+mn-lt"/>
                <a:ea typeface="+mn-ea"/>
                <a:cs typeface="+mn-cs"/>
              </a:rPr>
              <a:t>:</a:t>
            </a:r>
            <a:r>
              <a:rPr lang="da-DK" dirty="0"/>
              <a:t> </a:t>
            </a:r>
            <a:r>
              <a:rPr lang="en-GB" sz="1200" i="0" u="none" strike="noStrike" kern="1200" dirty="0" err="1">
                <a:solidFill>
                  <a:schemeClr val="tx1"/>
                </a:solidFill>
                <a:effectLst/>
                <a:latin typeface="+mn-lt"/>
                <a:ea typeface="+mn-ea"/>
                <a:cs typeface="+mn-cs"/>
              </a:rPr>
              <a:t>Knoglemetabolisme</a:t>
            </a:r>
            <a:r>
              <a:rPr lang="en-GB" sz="1200" i="0" u="none" strike="noStrike" kern="1200" dirty="0">
                <a:solidFill>
                  <a:schemeClr val="tx1"/>
                </a:solidFill>
                <a:effectLst/>
                <a:latin typeface="+mn-lt"/>
                <a:ea typeface="+mn-ea"/>
                <a:cs typeface="+mn-cs"/>
              </a:rPr>
              <a:t>, </a:t>
            </a:r>
            <a:r>
              <a:rPr lang="en-GB" sz="1200" i="0" u="none" strike="noStrike" kern="1200" dirty="0" err="1">
                <a:solidFill>
                  <a:schemeClr val="tx1"/>
                </a:solidFill>
                <a:effectLst/>
                <a:latin typeface="+mn-lt"/>
                <a:ea typeface="+mn-ea"/>
                <a:cs typeface="+mn-cs"/>
              </a:rPr>
              <a:t>kalcium</a:t>
            </a:r>
            <a:r>
              <a:rPr lang="en-GB" sz="1200" i="0" u="none" strike="noStrike" kern="1200" dirty="0">
                <a:solidFill>
                  <a:schemeClr val="tx1"/>
                </a:solidFill>
                <a:effectLst/>
                <a:latin typeface="+mn-lt"/>
                <a:ea typeface="+mn-ea"/>
                <a:cs typeface="+mn-cs"/>
              </a:rPr>
              <a:t> </a:t>
            </a:r>
            <a:r>
              <a:rPr lang="en-GB" sz="1200" i="0" u="none" strike="noStrike" kern="1200" dirty="0" err="1">
                <a:solidFill>
                  <a:schemeClr val="tx1"/>
                </a:solidFill>
                <a:effectLst/>
                <a:latin typeface="+mn-lt"/>
                <a:ea typeface="+mn-ea"/>
                <a:cs typeface="+mn-cs"/>
              </a:rPr>
              <a:t>optagelse</a:t>
            </a:r>
            <a:r>
              <a:rPr lang="en-GB" sz="1200" i="0" u="none" strike="noStrike" kern="1200" dirty="0">
                <a:solidFill>
                  <a:schemeClr val="tx1"/>
                </a:solidFill>
                <a:effectLst/>
                <a:latin typeface="+mn-lt"/>
                <a:ea typeface="+mn-ea"/>
                <a:cs typeface="+mn-cs"/>
              </a:rPr>
              <a:t> og </a:t>
            </a:r>
            <a:r>
              <a:rPr lang="en-GB" sz="1200" i="0" u="none" strike="noStrike" kern="1200" dirty="0" err="1">
                <a:solidFill>
                  <a:schemeClr val="tx1"/>
                </a:solidFill>
                <a:effectLst/>
                <a:latin typeface="+mn-lt"/>
                <a:ea typeface="+mn-ea"/>
                <a:cs typeface="+mn-cs"/>
              </a:rPr>
              <a:t>homeostase</a:t>
            </a:r>
            <a:r>
              <a:rPr lang="en-GB" sz="1200" i="0" u="none" strike="noStrike" kern="1200" dirty="0">
                <a:solidFill>
                  <a:schemeClr val="tx1"/>
                </a:solidFill>
                <a:effectLst/>
                <a:latin typeface="+mn-lt"/>
                <a:ea typeface="+mn-ea"/>
                <a:cs typeface="+mn-cs"/>
              </a:rPr>
              <a:t>, renin prod., insulin secretion. </a:t>
            </a:r>
            <a:r>
              <a:rPr lang="en-GB" sz="1200" b="1" i="0" u="none" strike="noStrike" kern="1200" dirty="0">
                <a:solidFill>
                  <a:schemeClr val="tx1"/>
                </a:solidFill>
                <a:effectLst/>
                <a:latin typeface="+mn-lt"/>
                <a:ea typeface="+mn-ea"/>
                <a:cs typeface="+mn-cs"/>
              </a:rPr>
              <a:t>D-</a:t>
            </a:r>
            <a:r>
              <a:rPr lang="en-GB" sz="1200" b="1" i="0" u="none" strike="noStrike" kern="1200" dirty="0" err="1">
                <a:solidFill>
                  <a:schemeClr val="tx1"/>
                </a:solidFill>
                <a:effectLst/>
                <a:latin typeface="+mn-lt"/>
                <a:ea typeface="+mn-ea"/>
                <a:cs typeface="+mn-cs"/>
              </a:rPr>
              <a:t>vitaminmangel</a:t>
            </a:r>
            <a:r>
              <a:rPr lang="en-GB" sz="1200" b="1" i="0" u="none" strike="noStrike" kern="1200" dirty="0">
                <a:solidFill>
                  <a:schemeClr val="tx1"/>
                </a:solidFill>
                <a:effectLst/>
                <a:latin typeface="+mn-lt"/>
                <a:ea typeface="+mn-ea"/>
                <a:cs typeface="+mn-cs"/>
              </a:rPr>
              <a:t> </a:t>
            </a:r>
            <a:r>
              <a:rPr lang="en-GB" sz="1200" b="1" i="0" u="none" strike="noStrike" kern="1200" dirty="0" err="1">
                <a:solidFill>
                  <a:schemeClr val="tx1"/>
                </a:solidFill>
                <a:effectLst/>
                <a:latin typeface="+mn-lt"/>
                <a:ea typeface="+mn-ea"/>
                <a:cs typeface="+mn-cs"/>
              </a:rPr>
              <a:t>resulterer</a:t>
            </a:r>
            <a:r>
              <a:rPr lang="en-GB" b="1" dirty="0"/>
              <a:t>:</a:t>
            </a:r>
            <a:r>
              <a:rPr lang="da-DK" dirty="0"/>
              <a:t> </a:t>
            </a:r>
            <a:r>
              <a:rPr lang="en-GB" sz="1200" b="0" i="0" u="none" strike="noStrike" kern="1200" dirty="0">
                <a:solidFill>
                  <a:schemeClr val="tx1"/>
                </a:solidFill>
                <a:effectLst/>
                <a:latin typeface="+mn-lt"/>
                <a:ea typeface="+mn-ea"/>
                <a:cs typeface="+mn-cs"/>
              </a:rPr>
              <a:t>Calcium malabsorption, </a:t>
            </a:r>
            <a:r>
              <a:rPr lang="en-GB" sz="1200" b="0" i="0" u="none" strike="noStrike" kern="1200" dirty="0" err="1">
                <a:solidFill>
                  <a:schemeClr val="tx1"/>
                </a:solidFill>
                <a:effectLst/>
                <a:latin typeface="+mn-lt"/>
                <a:ea typeface="+mn-ea"/>
                <a:cs typeface="+mn-cs"/>
              </a:rPr>
              <a:t>knoglerelaterede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sygdomme</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muskelsvaghed</a:t>
            </a:r>
            <a:r>
              <a:rPr lang="en-GB" sz="1200" b="0" i="0" u="none" strike="noStrike" kern="1200" dirty="0">
                <a:solidFill>
                  <a:schemeClr val="tx1"/>
                </a:solidFill>
                <a:effectLst/>
                <a:latin typeface="+mn-lt"/>
                <a:ea typeface="+mn-ea"/>
                <a:cs typeface="+mn-cs"/>
              </a:rPr>
              <a:t>, CVD, </a:t>
            </a:r>
            <a:r>
              <a:rPr lang="en-GB" sz="1200" b="0" i="0" u="none" strike="noStrike" kern="1200" dirty="0" err="1">
                <a:solidFill>
                  <a:schemeClr val="tx1"/>
                </a:solidFill>
                <a:effectLst/>
                <a:latin typeface="+mn-lt"/>
                <a:ea typeface="+mn-ea"/>
                <a:cs typeface="+mn-cs"/>
              </a:rPr>
              <a:t>metabolisk</a:t>
            </a:r>
            <a:r>
              <a:rPr lang="en-GB" sz="1200" b="0" i="0" u="none" strike="noStrike" kern="1200" dirty="0">
                <a:solidFill>
                  <a:schemeClr val="tx1"/>
                </a:solidFill>
                <a:effectLst/>
                <a:latin typeface="+mn-lt"/>
                <a:ea typeface="+mn-ea"/>
                <a:cs typeface="+mn-cs"/>
              </a:rPr>
              <a:t> </a:t>
            </a:r>
            <a:r>
              <a:rPr lang="en-GB" sz="1200" b="0" i="0" u="none" strike="noStrike" kern="1200" dirty="0" err="1">
                <a:solidFill>
                  <a:schemeClr val="tx1"/>
                </a:solidFill>
                <a:effectLst/>
                <a:latin typeface="+mn-lt"/>
                <a:ea typeface="+mn-ea"/>
                <a:cs typeface="+mn-cs"/>
              </a:rPr>
              <a:t>syndrom</a:t>
            </a:r>
            <a:r>
              <a:rPr lang="en-GB" sz="1200" b="0" i="0" u="none" strike="noStrike" kern="1200" dirty="0">
                <a:solidFill>
                  <a:schemeClr val="tx1"/>
                </a:solidFill>
                <a:effectLst/>
                <a:latin typeface="+mn-lt"/>
                <a:ea typeface="+mn-ea"/>
                <a:cs typeface="+mn-cs"/>
              </a:rPr>
              <a:t> og total </a:t>
            </a:r>
            <a:r>
              <a:rPr lang="en-GB" sz="1200" b="0" i="0" u="none" strike="noStrike" kern="1200" dirty="0" err="1">
                <a:solidFill>
                  <a:schemeClr val="tx1"/>
                </a:solidFill>
                <a:effectLst/>
                <a:latin typeface="+mn-lt"/>
                <a:ea typeface="+mn-ea"/>
                <a:cs typeface="+mn-cs"/>
              </a:rPr>
              <a:t>dødelighed</a:t>
            </a:r>
            <a:endParaRPr lang="da-DK" sz="1200" b="0" i="0" u="none" strike="noStrike" kern="1200" dirty="0">
              <a:solidFill>
                <a:schemeClr val="tx1"/>
              </a:solidFill>
              <a:effectLst/>
              <a:latin typeface="+mn-lt"/>
              <a:ea typeface="+mn-ea"/>
              <a:cs typeface="+mn-cs"/>
            </a:endParaRPr>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10</a:t>
            </a:fld>
            <a:endParaRPr lang="da-DK"/>
          </a:p>
        </p:txBody>
      </p:sp>
    </p:spTree>
    <p:extLst>
      <p:ext uri="{BB962C8B-B14F-4D97-AF65-F5344CB8AC3E}">
        <p14:creationId xmlns:p14="http://schemas.microsoft.com/office/powerpoint/2010/main" val="2072018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ltLang="da-DK" dirty="0"/>
              <a:t>Kropssammensætningen hos ældre ændre sig: </a:t>
            </a:r>
            <a:r>
              <a:rPr lang="da-DK" altLang="da-DK" dirty="0">
                <a:cs typeface="Arial" panose="020B0604020202020204" pitchFamily="34" charset="0"/>
              </a:rPr>
              <a:t>Kroppens væskeindhold falder. Muskelmasse og muskelstyrke svækkes. Kalkindhold falder. Fedtindhold stiger. </a:t>
            </a:r>
            <a:endParaRPr lang="da-DK" altLang="da-DK" dirty="0"/>
          </a:p>
          <a:p>
            <a:endParaRPr lang="da-DK" altLang="da-DK" dirty="0"/>
          </a:p>
          <a:p>
            <a:r>
              <a:rPr lang="da-DK" altLang="da-DK" dirty="0"/>
              <a:t>Ældre der spiser og drikker som da de var yngre, vil tage på i vægt. Det skyldes bl.a.: </a:t>
            </a:r>
            <a:r>
              <a:rPr lang="da-DK" altLang="da-DK" sz="1200" dirty="0"/>
              <a:t>Nedsat energibehov. Ændring i kropsmassen. Ændring i energibehov. Det er derfor ikke normalt at ældre taber i vægt og årsagen skal kortlægges. </a:t>
            </a:r>
          </a:p>
          <a:p>
            <a:endParaRPr lang="da-DK" altLang="da-DK" dirty="0"/>
          </a:p>
          <a:p>
            <a:r>
              <a:rPr lang="da-DK" altLang="da-DK" sz="1200" dirty="0"/>
              <a:t>Ældre med utilsigtet vægttab (fx ved sygdom) vil ofte tabe muskler. Vægttabet kan ikke sammenlignes med et almindeligt vægttab af fedt!. Overvægtige skal IKKE tabe i vægt i forbindelse med sygdom.</a:t>
            </a:r>
          </a:p>
          <a:p>
            <a:endParaRPr lang="da-DK" altLang="da-DK" sz="1200" dirty="0"/>
          </a:p>
          <a:p>
            <a:r>
              <a:rPr lang="da-DK" altLang="da-DK" sz="1200" dirty="0"/>
              <a:t>Derfor er det vigtigt at have fokus på ældres ernæring: Øget levealder. Livskvalitet i de sidste leveår. Fysisk sundhed og velvære. Mere energi. Færre infektioner. Hurtigere sårheling. Bedre muskelfunktion. Lavere medicinforbrug. Færre komplikationer og mildere og kortere sygdomsforløb. En hospitals indlæggelse koster gennemsnitligt om dagen 5000 Kr. ( Kilde: Jakob Kjellberg)</a:t>
            </a:r>
            <a:endParaRPr lang="da-DK" altLang="da-DK" dirty="0"/>
          </a:p>
          <a:p>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12</a:t>
            </a:fld>
            <a:endParaRPr lang="da-DK"/>
          </a:p>
        </p:txBody>
      </p:sp>
    </p:spTree>
    <p:extLst>
      <p:ext uri="{BB962C8B-B14F-4D97-AF65-F5344CB8AC3E}">
        <p14:creationId xmlns:p14="http://schemas.microsoft.com/office/powerpoint/2010/main" val="3819640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1F6DE163-C871-40E7-AA7B-52BA741749B6}" type="slidenum">
              <a:rPr lang="da-DK" smtClean="0"/>
              <a:t>13</a:t>
            </a:fld>
            <a:endParaRPr lang="da-DK"/>
          </a:p>
        </p:txBody>
      </p:sp>
    </p:spTree>
    <p:extLst>
      <p:ext uri="{BB962C8B-B14F-4D97-AF65-F5344CB8AC3E}">
        <p14:creationId xmlns:p14="http://schemas.microsoft.com/office/powerpoint/2010/main" val="229624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Vælg morgenmadsprodukter,</a:t>
            </a:r>
          </a:p>
          <a:p>
            <a:r>
              <a:rPr lang="da-DK" sz="1200" kern="1200" dirty="0">
                <a:solidFill>
                  <a:schemeClr val="tx1"/>
                </a:solidFill>
                <a:effectLst/>
                <a:latin typeface="+mn-lt"/>
                <a:ea typeface="+mn-ea"/>
                <a:cs typeface="+mn-cs"/>
              </a:rPr>
              <a:t>brød, ris eller pasta</a:t>
            </a:r>
          </a:p>
          <a:p>
            <a:r>
              <a:rPr lang="da-DK" sz="1200" kern="1200" dirty="0">
                <a:solidFill>
                  <a:schemeClr val="tx1"/>
                </a:solidFill>
                <a:effectLst/>
                <a:latin typeface="+mn-lt"/>
                <a:ea typeface="+mn-ea"/>
                <a:cs typeface="+mn-cs"/>
              </a:rPr>
              <a:t>med fuldkornsmærket.</a:t>
            </a:r>
          </a:p>
          <a:p>
            <a:r>
              <a:rPr lang="da-DK" sz="1200" kern="1200" dirty="0">
                <a:solidFill>
                  <a:schemeClr val="tx1"/>
                </a:solidFill>
                <a:effectLst/>
                <a:latin typeface="+mn-lt"/>
                <a:ea typeface="+mn-ea"/>
                <a:cs typeface="+mn-cs"/>
              </a:rPr>
              <a:t>Fødevarestyrelsen anbefaler</a:t>
            </a:r>
          </a:p>
          <a:p>
            <a:r>
              <a:rPr lang="da-DK" sz="1200" kern="1200" dirty="0">
                <a:solidFill>
                  <a:schemeClr val="tx1"/>
                </a:solidFill>
                <a:effectLst/>
                <a:latin typeface="+mn-lt"/>
                <a:ea typeface="+mn-ea"/>
                <a:cs typeface="+mn-cs"/>
              </a:rPr>
              <a:t>voksne at spise mindst 90</a:t>
            </a:r>
          </a:p>
          <a:p>
            <a:r>
              <a:rPr lang="da-DK" sz="1200" kern="1200" dirty="0">
                <a:solidFill>
                  <a:schemeClr val="tx1"/>
                </a:solidFill>
                <a:effectLst/>
                <a:latin typeface="+mn-lt"/>
                <a:ea typeface="+mn-ea"/>
                <a:cs typeface="+mn-cs"/>
              </a:rPr>
              <a:t>gram fuldkorn om dagen</a:t>
            </a:r>
          </a:p>
          <a:p>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17</a:t>
            </a:fld>
            <a:endParaRPr lang="da-DK"/>
          </a:p>
        </p:txBody>
      </p:sp>
    </p:spTree>
    <p:extLst>
      <p:ext uri="{BB962C8B-B14F-4D97-AF65-F5344CB8AC3E}">
        <p14:creationId xmlns:p14="http://schemas.microsoft.com/office/powerpoint/2010/main" val="1756722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b="0" i="0" kern="1200" dirty="0">
                <a:solidFill>
                  <a:schemeClr val="tx1"/>
                </a:solidFill>
                <a:effectLst/>
                <a:latin typeface="+mn-lt"/>
                <a:ea typeface="+mn-ea"/>
                <a:cs typeface="+mn-cs"/>
              </a:rPr>
              <a:t>Sundhedsstyrelsen anbefaler, at du er fysisk aktiv mindst 30 minutter om dagen ved moderat intensitet. Moderat intensitet er fysisk aktivitet, hvor du bliver lettere forpustet, og hvor du kan tale med andre imens du er aktiv. Husk at selv lidt fysisk aktivitet gavner.</a:t>
            </a:r>
            <a:endParaRPr lang="da-DK" dirty="0"/>
          </a:p>
        </p:txBody>
      </p:sp>
      <p:sp>
        <p:nvSpPr>
          <p:cNvPr id="4" name="Pladsholder til slidenummer 3"/>
          <p:cNvSpPr>
            <a:spLocks noGrp="1"/>
          </p:cNvSpPr>
          <p:nvPr>
            <p:ph type="sldNum" sz="quarter" idx="10"/>
          </p:nvPr>
        </p:nvSpPr>
        <p:spPr/>
        <p:txBody>
          <a:bodyPr/>
          <a:lstStyle/>
          <a:p>
            <a:fld id="{11B54451-047F-44AB-8E93-8357977DEAAF}" type="slidenum">
              <a:rPr lang="da-DK" smtClean="0"/>
              <a:t>18</a:t>
            </a:fld>
            <a:endParaRPr lang="da-DK"/>
          </a:p>
        </p:txBody>
      </p:sp>
    </p:spTree>
    <p:extLst>
      <p:ext uri="{BB962C8B-B14F-4D97-AF65-F5344CB8AC3E}">
        <p14:creationId xmlns:p14="http://schemas.microsoft.com/office/powerpoint/2010/main" val="225967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07E41B-6447-43C1-8551-F2693E559CC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604CBB7-D0A8-417B-A938-AF18CD026A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BE67849-722F-4B4B-8752-DE641ECF528F}"/>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5" name="Pladsholder til sidefod 4">
            <a:extLst>
              <a:ext uri="{FF2B5EF4-FFF2-40B4-BE49-F238E27FC236}">
                <a16:creationId xmlns:a16="http://schemas.microsoft.com/office/drawing/2014/main" id="{100833EC-1D1E-43C0-A0BA-43A129D514D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BD5F33-45BF-452A-B03A-381EBCC1B0CB}"/>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113392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878CB0-B241-45F8-9EEF-7A7280B01BB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42936DEE-9099-4906-8987-396813E3668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584753B-CA21-4C8F-A2FC-0F6B8C935441}"/>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5" name="Pladsholder til sidefod 4">
            <a:extLst>
              <a:ext uri="{FF2B5EF4-FFF2-40B4-BE49-F238E27FC236}">
                <a16:creationId xmlns:a16="http://schemas.microsoft.com/office/drawing/2014/main" id="{023584B9-F476-45FF-A85C-F3B8BB82D2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270357-2879-48E6-8375-D19A1D3557C5}"/>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34079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F25CE8D-31D3-47A4-BEE8-A2B652EDC72C}"/>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F23703B-12C0-41E5-9D65-73189778222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54A225E-B950-4DDB-B097-3D8199035491}"/>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5" name="Pladsholder til sidefod 4">
            <a:extLst>
              <a:ext uri="{FF2B5EF4-FFF2-40B4-BE49-F238E27FC236}">
                <a16:creationId xmlns:a16="http://schemas.microsoft.com/office/drawing/2014/main" id="{7D024098-6B2E-4986-8A0B-D9FD5C0C7DC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2A36F0-1E74-451B-A3AC-F44CDC2E29A6}"/>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06682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E09100-2B1F-4B7C-8AC8-EB12B883C9C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59FDDCD-3ABF-4B08-89A6-8009B5F8EC7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14C02D0-70B4-4C93-9CDC-09B16B5C48A9}"/>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5" name="Pladsholder til sidefod 4">
            <a:extLst>
              <a:ext uri="{FF2B5EF4-FFF2-40B4-BE49-F238E27FC236}">
                <a16:creationId xmlns:a16="http://schemas.microsoft.com/office/drawing/2014/main" id="{86B17F13-98E2-4618-8E7E-C4C55EB190B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0D4C61D-26FE-4166-9423-DADFA3D35CF6}"/>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416476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A8CCE-8F98-4FD5-932C-C866219CE6A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4096D95-8D92-4153-94DD-FC203FED0E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119D6EDA-E338-459F-9DCB-78F72B90D730}"/>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5" name="Pladsholder til sidefod 4">
            <a:extLst>
              <a:ext uri="{FF2B5EF4-FFF2-40B4-BE49-F238E27FC236}">
                <a16:creationId xmlns:a16="http://schemas.microsoft.com/office/drawing/2014/main" id="{E8E84579-3B1A-4FC3-B601-51492FA2056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691C6D5-1DE9-4E20-AB39-55AFB6648E16}"/>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13167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1F3C5-8066-42BD-92F7-A536685485D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538605B1-598E-43E7-B649-1DAFC413D7D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4CA9CC8-2700-46C4-ACE8-4CC1795213A0}"/>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1DDB8DC-300E-490A-85ED-304C69D5E82E}"/>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6" name="Pladsholder til sidefod 5">
            <a:extLst>
              <a:ext uri="{FF2B5EF4-FFF2-40B4-BE49-F238E27FC236}">
                <a16:creationId xmlns:a16="http://schemas.microsoft.com/office/drawing/2014/main" id="{46F26F05-808A-47B3-9B23-9A733DD984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7C8CAEB-29F3-4AAE-A261-BD5E1F32F931}"/>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926970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72A05-95FD-4ED6-B9FC-747CF64C58F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D42F7B6-28A5-4974-B0AB-DA96DEC22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617E87AD-A726-4D1E-8EFB-6582A30CCC5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6F770DEE-46E9-4BEA-8632-EFC141792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079EC2A-F0CB-43E6-913F-C52A2279F513}"/>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8DEA905-297C-41AE-9D5D-7873810E437F}"/>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8" name="Pladsholder til sidefod 7">
            <a:extLst>
              <a:ext uri="{FF2B5EF4-FFF2-40B4-BE49-F238E27FC236}">
                <a16:creationId xmlns:a16="http://schemas.microsoft.com/office/drawing/2014/main" id="{43554819-9512-4EF8-A1CE-2B7031861B07}"/>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D931FE0-923D-4E39-84A3-7E1546A851A8}"/>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183295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E91A78-0A7B-4088-B25C-59D9D2830033}"/>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A8FA11FD-DE86-4CFB-A8DD-48B0D542BE4B}"/>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4" name="Pladsholder til sidefod 3">
            <a:extLst>
              <a:ext uri="{FF2B5EF4-FFF2-40B4-BE49-F238E27FC236}">
                <a16:creationId xmlns:a16="http://schemas.microsoft.com/office/drawing/2014/main" id="{B3FAAFE3-DDBC-442D-A1DE-52BE58A59F1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C1E083E-C5F2-467E-9733-CE3CF2046CB1}"/>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056851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8E42758-0B73-4F7C-811F-17C9FB2EAB1A}"/>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3" name="Pladsholder til sidefod 2">
            <a:extLst>
              <a:ext uri="{FF2B5EF4-FFF2-40B4-BE49-F238E27FC236}">
                <a16:creationId xmlns:a16="http://schemas.microsoft.com/office/drawing/2014/main" id="{E8DF8A1C-3C2C-4142-AAE2-5B71C08AC898}"/>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B43E8AC5-0AA6-4D93-9927-A898F84393A5}"/>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3231880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F53A81-6F44-4BD8-9D3D-A851E1F654C7}"/>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B179DC7F-F3D4-44B8-954B-5FFC0CFBA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4FF6423B-E200-456E-BF3D-767BDBE4F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1AE216FA-92A7-47DE-95F8-D3E8049553C5}"/>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6" name="Pladsholder til sidefod 5">
            <a:extLst>
              <a:ext uri="{FF2B5EF4-FFF2-40B4-BE49-F238E27FC236}">
                <a16:creationId xmlns:a16="http://schemas.microsoft.com/office/drawing/2014/main" id="{285C1059-9FBB-476A-95E1-C4C9FD33A23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1AE709CA-B37E-4765-8A0D-0BEF973AFF31}"/>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230319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DF2CA-D196-4DD6-8F5F-543C01E9F01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7229D7B5-358C-4A75-8D80-D896173B18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7B045FF-117F-4508-BED4-00D15883D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C53FFB1-2081-4082-95F7-6A3B87479D91}"/>
              </a:ext>
            </a:extLst>
          </p:cNvPr>
          <p:cNvSpPr>
            <a:spLocks noGrp="1"/>
          </p:cNvSpPr>
          <p:nvPr>
            <p:ph type="dt" sz="half" idx="10"/>
          </p:nvPr>
        </p:nvSpPr>
        <p:spPr/>
        <p:txBody>
          <a:bodyPr/>
          <a:lstStyle/>
          <a:p>
            <a:fld id="{CC05DEBC-41A2-4811-8CF5-9B05AD4EA407}" type="datetimeFigureOut">
              <a:rPr lang="da-DK" smtClean="0"/>
              <a:t>17-01-2025</a:t>
            </a:fld>
            <a:endParaRPr lang="da-DK"/>
          </a:p>
        </p:txBody>
      </p:sp>
      <p:sp>
        <p:nvSpPr>
          <p:cNvPr id="6" name="Pladsholder til sidefod 5">
            <a:extLst>
              <a:ext uri="{FF2B5EF4-FFF2-40B4-BE49-F238E27FC236}">
                <a16:creationId xmlns:a16="http://schemas.microsoft.com/office/drawing/2014/main" id="{BC0AC43F-F996-47E1-864D-669672952B4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3E51881-A5FC-4035-AF92-0DCA29118F02}"/>
              </a:ext>
            </a:extLst>
          </p:cNvPr>
          <p:cNvSpPr>
            <a:spLocks noGrp="1"/>
          </p:cNvSpPr>
          <p:nvPr>
            <p:ph type="sldNum" sz="quarter" idx="12"/>
          </p:nvPr>
        </p:nvSpPr>
        <p:spPr/>
        <p:txBody>
          <a:bodyPr/>
          <a:lstStyle/>
          <a:p>
            <a:fld id="{BD5D36C1-0C9C-4230-943B-BA0C8B56244A}" type="slidenum">
              <a:rPr lang="da-DK" smtClean="0"/>
              <a:t>‹nr.›</a:t>
            </a:fld>
            <a:endParaRPr lang="da-DK"/>
          </a:p>
        </p:txBody>
      </p:sp>
    </p:spTree>
    <p:extLst>
      <p:ext uri="{BB962C8B-B14F-4D97-AF65-F5344CB8AC3E}">
        <p14:creationId xmlns:p14="http://schemas.microsoft.com/office/powerpoint/2010/main" val="213816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560DFAD-E878-4342-8520-F9782874B3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1A3C13B-2F76-43C7-BFD9-471F57A6CF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2BE8141-487E-4BC7-A840-A4BC82182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5DEBC-41A2-4811-8CF5-9B05AD4EA407}" type="datetimeFigureOut">
              <a:rPr lang="da-DK" smtClean="0"/>
              <a:t>17-01-2025</a:t>
            </a:fld>
            <a:endParaRPr lang="da-DK"/>
          </a:p>
        </p:txBody>
      </p:sp>
      <p:sp>
        <p:nvSpPr>
          <p:cNvPr id="5" name="Pladsholder til sidefod 4">
            <a:extLst>
              <a:ext uri="{FF2B5EF4-FFF2-40B4-BE49-F238E27FC236}">
                <a16:creationId xmlns:a16="http://schemas.microsoft.com/office/drawing/2014/main" id="{C4D1A15E-4909-40BB-91D9-E92E82B99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6DBD2E37-7F70-4134-8DFF-8C6C37612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5D36C1-0C9C-4230-943B-BA0C8B56244A}" type="slidenum">
              <a:rPr lang="da-DK" smtClean="0"/>
              <a:t>‹nr.›</a:t>
            </a:fld>
            <a:endParaRPr lang="da-DK"/>
          </a:p>
        </p:txBody>
      </p:sp>
    </p:spTree>
    <p:extLst>
      <p:ext uri="{BB962C8B-B14F-4D97-AF65-F5344CB8AC3E}">
        <p14:creationId xmlns:p14="http://schemas.microsoft.com/office/powerpoint/2010/main" val="3059416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hyperlink" Target="https://kosth&#229;ndbogen.dk/content/normalkost-til-%C3%A6ldre" TargetMode="Externa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naeringsfokus.dk/media/nggf1ork/lav-personlige-maaltidsplaner-med-maaltidsberegneren-16-february-2024.mp4" TargetMode="External"/><Relationship Id="rId1" Type="http://schemas.openxmlformats.org/officeDocument/2006/relationships/slideLayout" Target="../slideLayouts/slideLayout6.xm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altomkost.dk/maerker/noeglehullet/private/" TargetMode="External"/><Relationship Id="rId5" Type="http://schemas.openxmlformats.org/officeDocument/2006/relationships/hyperlink" Target="https://altomkost.dk/maerker/fuldkornslogoet/" TargetMode="Externa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foedevarestyrelsen.dk/kost-og-foedevarer/alt-om-mad/de-officielle-kostraad/kostraad-til-dig/over-70-aa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ernaeringsfokus.dk/vidste-du-at/tomme-kalorier/3-5-aarige-boern" TargetMode="Externa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voresmad.dk/"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felt 9">
            <a:extLst>
              <a:ext uri="{FF2B5EF4-FFF2-40B4-BE49-F238E27FC236}">
                <a16:creationId xmlns:a16="http://schemas.microsoft.com/office/drawing/2014/main" id="{006BB6B0-FA9B-4E69-B171-A7B95209F847}"/>
              </a:ext>
            </a:extLst>
          </p:cNvPr>
          <p:cNvSpPr txBox="1"/>
          <p:nvPr/>
        </p:nvSpPr>
        <p:spPr>
          <a:xfrm>
            <a:off x="724737" y="3070371"/>
            <a:ext cx="10950429" cy="1077218"/>
          </a:xfrm>
          <a:prstGeom prst="rect">
            <a:avLst/>
          </a:prstGeom>
          <a:noFill/>
        </p:spPr>
        <p:txBody>
          <a:bodyPr wrap="square" rtlCol="0">
            <a:spAutoFit/>
          </a:bodyPr>
          <a:lstStyle/>
          <a:p>
            <a:pPr algn="ctr"/>
            <a:r>
              <a:rPr lang="da-DK" sz="4000" b="1" dirty="0"/>
              <a:t>Sund mad til raske og </a:t>
            </a:r>
            <a:r>
              <a:rPr lang="da-DK" sz="4000" b="1" dirty="0" err="1"/>
              <a:t>normaltspisende</a:t>
            </a:r>
            <a:r>
              <a:rPr lang="da-DK" sz="4000" b="1" dirty="0"/>
              <a:t> ældre 70+</a:t>
            </a:r>
          </a:p>
          <a:p>
            <a:pPr algn="ctr"/>
            <a:r>
              <a:rPr lang="da-DK" sz="2400" dirty="0"/>
              <a:t>- små ændringer i kosten som gør, at ældre møder De officielle Kostråd</a:t>
            </a:r>
          </a:p>
        </p:txBody>
      </p:sp>
      <p:pic>
        <p:nvPicPr>
          <p:cNvPr id="11" name="Billede 10">
            <a:extLst>
              <a:ext uri="{FF2B5EF4-FFF2-40B4-BE49-F238E27FC236}">
                <a16:creationId xmlns:a16="http://schemas.microsoft.com/office/drawing/2014/main" id="{088E78F9-0A71-442E-B0D0-B517C710B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2" name="Billede 1">
            <a:extLst>
              <a:ext uri="{FF2B5EF4-FFF2-40B4-BE49-F238E27FC236}">
                <a16:creationId xmlns:a16="http://schemas.microsoft.com/office/drawing/2014/main" id="{B0E17C1D-A5F2-BC41-9FD5-65B7BD7A4FEF}"/>
              </a:ext>
            </a:extLst>
          </p:cNvPr>
          <p:cNvPicPr>
            <a:picLocks noChangeAspect="1"/>
          </p:cNvPicPr>
          <p:nvPr/>
        </p:nvPicPr>
        <p:blipFill rotWithShape="1">
          <a:blip r:embed="rId4"/>
          <a:srcRect b="26841"/>
          <a:stretch/>
        </p:blipFill>
        <p:spPr>
          <a:xfrm>
            <a:off x="0" y="20871"/>
            <a:ext cx="12192000" cy="1564089"/>
          </a:xfrm>
          <a:prstGeom prst="rect">
            <a:avLst/>
          </a:prstGeom>
        </p:spPr>
      </p:pic>
    </p:spTree>
    <p:extLst>
      <p:ext uri="{BB962C8B-B14F-4D97-AF65-F5344CB8AC3E}">
        <p14:creationId xmlns:p14="http://schemas.microsoft.com/office/powerpoint/2010/main" val="1338089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38C78325-1784-490B-8CAA-AC30ED5F9E02}"/>
              </a:ext>
            </a:extLst>
          </p:cNvPr>
          <p:cNvSpPr txBox="1"/>
          <p:nvPr/>
        </p:nvSpPr>
        <p:spPr>
          <a:xfrm>
            <a:off x="5318204" y="1700854"/>
            <a:ext cx="2368432" cy="584775"/>
          </a:xfrm>
          <a:prstGeom prst="rect">
            <a:avLst/>
          </a:prstGeom>
          <a:noFill/>
        </p:spPr>
        <p:txBody>
          <a:bodyPr wrap="square" rtlCol="0">
            <a:spAutoFit/>
          </a:bodyPr>
          <a:lstStyle/>
          <a:p>
            <a:r>
              <a:rPr lang="da-DK" sz="3200" dirty="0">
                <a:latin typeface="+mj-lt"/>
              </a:rPr>
              <a:t>Frokost</a:t>
            </a:r>
          </a:p>
        </p:txBody>
      </p:sp>
      <p:pic>
        <p:nvPicPr>
          <p:cNvPr id="6" name="Billede 5">
            <a:extLst>
              <a:ext uri="{FF2B5EF4-FFF2-40B4-BE49-F238E27FC236}">
                <a16:creationId xmlns:a16="http://schemas.microsoft.com/office/drawing/2014/main" id="{70EC19F7-5589-410E-A163-61F835C6F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7" name="Billede 6">
            <a:extLst>
              <a:ext uri="{FF2B5EF4-FFF2-40B4-BE49-F238E27FC236}">
                <a16:creationId xmlns:a16="http://schemas.microsoft.com/office/drawing/2014/main" id="{64B98012-84F3-4A95-AA67-7B1C203045A0}"/>
              </a:ext>
            </a:extLst>
          </p:cNvPr>
          <p:cNvPicPr>
            <a:picLocks noChangeAspect="1"/>
          </p:cNvPicPr>
          <p:nvPr/>
        </p:nvPicPr>
        <p:blipFill rotWithShape="1">
          <a:blip r:embed="rId4">
            <a:extLst>
              <a:ext uri="{28A0092B-C50C-407E-A947-70E740481C1C}">
                <a14:useLocalDpi xmlns:a14="http://schemas.microsoft.com/office/drawing/2010/main" val="0"/>
              </a:ext>
            </a:extLst>
          </a:blip>
          <a:srcRect b="30972"/>
          <a:stretch/>
        </p:blipFill>
        <p:spPr>
          <a:xfrm>
            <a:off x="1959876" y="2592116"/>
            <a:ext cx="3358328" cy="2267609"/>
          </a:xfrm>
          <a:prstGeom prst="rect">
            <a:avLst/>
          </a:prstGeom>
        </p:spPr>
      </p:pic>
      <p:pic>
        <p:nvPicPr>
          <p:cNvPr id="10" name="Billede 9">
            <a:extLst>
              <a:ext uri="{FF2B5EF4-FFF2-40B4-BE49-F238E27FC236}">
                <a16:creationId xmlns:a16="http://schemas.microsoft.com/office/drawing/2014/main" id="{B0C9D504-C0E1-4C44-863C-CF7B665179D1}"/>
              </a:ext>
            </a:extLst>
          </p:cNvPr>
          <p:cNvPicPr>
            <a:picLocks noChangeAspect="1"/>
          </p:cNvPicPr>
          <p:nvPr/>
        </p:nvPicPr>
        <p:blipFill rotWithShape="1">
          <a:blip r:embed="rId5">
            <a:extLst>
              <a:ext uri="{28A0092B-C50C-407E-A947-70E740481C1C}">
                <a14:useLocalDpi xmlns:a14="http://schemas.microsoft.com/office/drawing/2010/main" val="0"/>
              </a:ext>
            </a:extLst>
          </a:blip>
          <a:srcRect b="18520"/>
          <a:stretch/>
        </p:blipFill>
        <p:spPr>
          <a:xfrm>
            <a:off x="6668795" y="2430457"/>
            <a:ext cx="3358327" cy="2579425"/>
          </a:xfrm>
          <a:prstGeom prst="rect">
            <a:avLst/>
          </a:prstGeom>
        </p:spPr>
      </p:pic>
      <p:sp>
        <p:nvSpPr>
          <p:cNvPr id="11" name="Tekstfelt 10">
            <a:extLst>
              <a:ext uri="{FF2B5EF4-FFF2-40B4-BE49-F238E27FC236}">
                <a16:creationId xmlns:a16="http://schemas.microsoft.com/office/drawing/2014/main" id="{6D146E5A-EAEB-4AE0-8F3C-212E305A10F7}"/>
              </a:ext>
            </a:extLst>
          </p:cNvPr>
          <p:cNvSpPr txBox="1"/>
          <p:nvPr/>
        </p:nvSpPr>
        <p:spPr>
          <a:xfrm>
            <a:off x="2845569" y="2374806"/>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12" name="Tekstfelt 11">
            <a:extLst>
              <a:ext uri="{FF2B5EF4-FFF2-40B4-BE49-F238E27FC236}">
                <a16:creationId xmlns:a16="http://schemas.microsoft.com/office/drawing/2014/main" id="{09E2945C-8306-4465-8C68-7EE85C21496C}"/>
              </a:ext>
            </a:extLst>
          </p:cNvPr>
          <p:cNvSpPr txBox="1"/>
          <p:nvPr/>
        </p:nvSpPr>
        <p:spPr>
          <a:xfrm>
            <a:off x="7484191" y="2376343"/>
            <a:ext cx="2708246"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19" name="Tekstfelt 18">
            <a:extLst>
              <a:ext uri="{FF2B5EF4-FFF2-40B4-BE49-F238E27FC236}">
                <a16:creationId xmlns:a16="http://schemas.microsoft.com/office/drawing/2014/main" id="{1D1B5A14-EA16-4A91-9CF1-BB04D6EB743B}"/>
              </a:ext>
            </a:extLst>
          </p:cNvPr>
          <p:cNvSpPr txBox="1"/>
          <p:nvPr/>
        </p:nvSpPr>
        <p:spPr>
          <a:xfrm>
            <a:off x="991136" y="2806510"/>
            <a:ext cx="1140288" cy="461665"/>
          </a:xfrm>
          <a:prstGeom prst="rect">
            <a:avLst/>
          </a:prstGeom>
          <a:noFill/>
        </p:spPr>
        <p:txBody>
          <a:bodyPr wrap="square" rtlCol="0">
            <a:spAutoFit/>
          </a:bodyPr>
          <a:lstStyle/>
          <a:p>
            <a:r>
              <a:rPr lang="da-DK" sz="1200" dirty="0"/>
              <a:t>Sodavand </a:t>
            </a:r>
            <a:br>
              <a:rPr lang="da-DK" sz="1200" dirty="0"/>
            </a:br>
            <a:r>
              <a:rPr lang="da-DK" sz="1200" dirty="0"/>
              <a:t>(1½ dl)</a:t>
            </a:r>
          </a:p>
        </p:txBody>
      </p:sp>
      <p:sp>
        <p:nvSpPr>
          <p:cNvPr id="23" name="Tekstfelt 22">
            <a:extLst>
              <a:ext uri="{FF2B5EF4-FFF2-40B4-BE49-F238E27FC236}">
                <a16:creationId xmlns:a16="http://schemas.microsoft.com/office/drawing/2014/main" id="{CD01CF26-F797-4577-8F3D-BA1BA1FE59F1}"/>
              </a:ext>
            </a:extLst>
          </p:cNvPr>
          <p:cNvSpPr txBox="1"/>
          <p:nvPr/>
        </p:nvSpPr>
        <p:spPr>
          <a:xfrm>
            <a:off x="925532" y="3558200"/>
            <a:ext cx="1543575" cy="276999"/>
          </a:xfrm>
          <a:prstGeom prst="rect">
            <a:avLst/>
          </a:prstGeom>
          <a:noFill/>
        </p:spPr>
        <p:txBody>
          <a:bodyPr wrap="square" rtlCol="0">
            <a:spAutoFit/>
          </a:bodyPr>
          <a:lstStyle/>
          <a:p>
            <a:r>
              <a:rPr lang="da-DK" sz="1200" dirty="0"/>
              <a:t>1 skive ost 45+ (20g)</a:t>
            </a:r>
          </a:p>
        </p:txBody>
      </p:sp>
      <p:sp>
        <p:nvSpPr>
          <p:cNvPr id="41" name="Tekstfelt 40">
            <a:extLst>
              <a:ext uri="{FF2B5EF4-FFF2-40B4-BE49-F238E27FC236}">
                <a16:creationId xmlns:a16="http://schemas.microsoft.com/office/drawing/2014/main" id="{89B0B694-3567-4FF7-8CC3-F0D4B9F5E5B0}"/>
              </a:ext>
            </a:extLst>
          </p:cNvPr>
          <p:cNvSpPr txBox="1"/>
          <p:nvPr/>
        </p:nvSpPr>
        <p:spPr>
          <a:xfrm>
            <a:off x="3069293" y="5686567"/>
            <a:ext cx="6260956"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Spis gerne 350 g fisk om ugen, heraf 200 g fed fisk – både som pålæg og som hovedret. Fisk indeholder bl.a. omega-3 fedtsyrer og D-vitamin </a:t>
            </a:r>
          </a:p>
          <a:p>
            <a:pPr marL="285750" indent="-285750">
              <a:buFontTx/>
              <a:buChar char="-"/>
            </a:pPr>
            <a:r>
              <a:rPr lang="da-DK" sz="1400" dirty="0">
                <a:solidFill>
                  <a:schemeClr val="tx1"/>
                </a:solidFill>
              </a:rPr>
              <a:t>Erstat sukkersødet saftevand/sodavand med et glas vand eller skummet- eller minimælk</a:t>
            </a:r>
          </a:p>
        </p:txBody>
      </p:sp>
      <p:sp>
        <p:nvSpPr>
          <p:cNvPr id="37" name="Tekstfelt 36">
            <a:extLst>
              <a:ext uri="{FF2B5EF4-FFF2-40B4-BE49-F238E27FC236}">
                <a16:creationId xmlns:a16="http://schemas.microsoft.com/office/drawing/2014/main" id="{9A1130DB-4114-4E35-B1E4-FE6AFF4F0ACD}"/>
              </a:ext>
            </a:extLst>
          </p:cNvPr>
          <p:cNvSpPr txBox="1"/>
          <p:nvPr/>
        </p:nvSpPr>
        <p:spPr>
          <a:xfrm>
            <a:off x="6205819" y="2825105"/>
            <a:ext cx="937400" cy="461665"/>
          </a:xfrm>
          <a:prstGeom prst="rect">
            <a:avLst/>
          </a:prstGeom>
          <a:noFill/>
        </p:spPr>
        <p:txBody>
          <a:bodyPr wrap="square" rtlCol="0">
            <a:spAutoFit/>
          </a:bodyPr>
          <a:lstStyle/>
          <a:p>
            <a:r>
              <a:rPr lang="da-DK" sz="1200" dirty="0"/>
              <a:t>Minimælk</a:t>
            </a:r>
          </a:p>
          <a:p>
            <a:r>
              <a:rPr lang="da-DK" sz="1200" dirty="0"/>
              <a:t>(2 dl)</a:t>
            </a:r>
          </a:p>
        </p:txBody>
      </p:sp>
      <p:sp>
        <p:nvSpPr>
          <p:cNvPr id="38" name="Tekstfelt 37">
            <a:extLst>
              <a:ext uri="{FF2B5EF4-FFF2-40B4-BE49-F238E27FC236}">
                <a16:creationId xmlns:a16="http://schemas.microsoft.com/office/drawing/2014/main" id="{89259248-244A-4854-A76C-C230CB750EB6}"/>
              </a:ext>
            </a:extLst>
          </p:cNvPr>
          <p:cNvSpPr txBox="1"/>
          <p:nvPr/>
        </p:nvSpPr>
        <p:spPr>
          <a:xfrm>
            <a:off x="10027122" y="3419700"/>
            <a:ext cx="1835525" cy="276999"/>
          </a:xfrm>
          <a:prstGeom prst="rect">
            <a:avLst/>
          </a:prstGeom>
          <a:noFill/>
        </p:spPr>
        <p:txBody>
          <a:bodyPr wrap="square" rtlCol="0">
            <a:spAutoFit/>
          </a:bodyPr>
          <a:lstStyle/>
          <a:p>
            <a:r>
              <a:rPr lang="da-DK" sz="1200" dirty="0"/>
              <a:t>Grøntsager som tilbehør</a:t>
            </a:r>
          </a:p>
        </p:txBody>
      </p:sp>
      <p:sp>
        <p:nvSpPr>
          <p:cNvPr id="39" name="Tekstfelt 38">
            <a:extLst>
              <a:ext uri="{FF2B5EF4-FFF2-40B4-BE49-F238E27FC236}">
                <a16:creationId xmlns:a16="http://schemas.microsoft.com/office/drawing/2014/main" id="{87C14F03-191B-48B1-8F3B-E11D56BCA705}"/>
              </a:ext>
            </a:extLst>
          </p:cNvPr>
          <p:cNvSpPr txBox="1"/>
          <p:nvPr/>
        </p:nvSpPr>
        <p:spPr>
          <a:xfrm>
            <a:off x="5743999" y="3957324"/>
            <a:ext cx="1457154" cy="461665"/>
          </a:xfrm>
          <a:prstGeom prst="rect">
            <a:avLst/>
          </a:prstGeom>
          <a:noFill/>
        </p:spPr>
        <p:txBody>
          <a:bodyPr wrap="square" rtlCol="0">
            <a:spAutoFit/>
          </a:bodyPr>
          <a:lstStyle/>
          <a:p>
            <a:r>
              <a:rPr lang="da-DK" sz="1200" dirty="0"/>
              <a:t>Fiskepålæg – makrel (30 g) og laks (20 g)</a:t>
            </a:r>
          </a:p>
        </p:txBody>
      </p:sp>
      <p:sp>
        <p:nvSpPr>
          <p:cNvPr id="43" name="Tekstfelt 42">
            <a:extLst>
              <a:ext uri="{FF2B5EF4-FFF2-40B4-BE49-F238E27FC236}">
                <a16:creationId xmlns:a16="http://schemas.microsoft.com/office/drawing/2014/main" id="{07B89CE2-2A7D-4E35-B078-9AAEBF8D3A4D}"/>
              </a:ext>
            </a:extLst>
          </p:cNvPr>
          <p:cNvSpPr txBox="1"/>
          <p:nvPr/>
        </p:nvSpPr>
        <p:spPr>
          <a:xfrm>
            <a:off x="5123304" y="3109315"/>
            <a:ext cx="889110" cy="461665"/>
          </a:xfrm>
          <a:prstGeom prst="rect">
            <a:avLst/>
          </a:prstGeom>
          <a:noFill/>
        </p:spPr>
        <p:txBody>
          <a:bodyPr wrap="square" rtlCol="0">
            <a:spAutoFit/>
          </a:bodyPr>
          <a:lstStyle/>
          <a:p>
            <a:r>
              <a:rPr lang="da-DK" sz="1200" dirty="0"/>
              <a:t>Kødpålæg (20 g)</a:t>
            </a:r>
          </a:p>
        </p:txBody>
      </p:sp>
      <p:sp>
        <p:nvSpPr>
          <p:cNvPr id="45" name="Tekstfelt 44">
            <a:extLst>
              <a:ext uri="{FF2B5EF4-FFF2-40B4-BE49-F238E27FC236}">
                <a16:creationId xmlns:a16="http://schemas.microsoft.com/office/drawing/2014/main" id="{EDD93271-C606-4550-AAAC-FE962F6B60B3}"/>
              </a:ext>
            </a:extLst>
          </p:cNvPr>
          <p:cNvSpPr txBox="1"/>
          <p:nvPr/>
        </p:nvSpPr>
        <p:spPr>
          <a:xfrm>
            <a:off x="1390949" y="3965915"/>
            <a:ext cx="1365620" cy="461665"/>
          </a:xfrm>
          <a:prstGeom prst="rect">
            <a:avLst/>
          </a:prstGeom>
          <a:noFill/>
        </p:spPr>
        <p:txBody>
          <a:bodyPr wrap="square" rtlCol="0">
            <a:spAutoFit/>
          </a:bodyPr>
          <a:lstStyle/>
          <a:p>
            <a:r>
              <a:rPr lang="da-DK" sz="1200" dirty="0"/>
              <a:t>Rugbrød (85 g) med smør</a:t>
            </a:r>
          </a:p>
        </p:txBody>
      </p:sp>
      <p:sp>
        <p:nvSpPr>
          <p:cNvPr id="46" name="Tekstfelt 45">
            <a:extLst>
              <a:ext uri="{FF2B5EF4-FFF2-40B4-BE49-F238E27FC236}">
                <a16:creationId xmlns:a16="http://schemas.microsoft.com/office/drawing/2014/main" id="{FED98DC0-38DE-4AD2-B79B-F4E576BC809B}"/>
              </a:ext>
            </a:extLst>
          </p:cNvPr>
          <p:cNvSpPr txBox="1"/>
          <p:nvPr/>
        </p:nvSpPr>
        <p:spPr>
          <a:xfrm>
            <a:off x="10198489" y="3835199"/>
            <a:ext cx="1134234" cy="461665"/>
          </a:xfrm>
          <a:prstGeom prst="rect">
            <a:avLst/>
          </a:prstGeom>
          <a:noFill/>
        </p:spPr>
        <p:txBody>
          <a:bodyPr wrap="square" rtlCol="0">
            <a:spAutoFit/>
          </a:bodyPr>
          <a:lstStyle/>
          <a:p>
            <a:r>
              <a:rPr lang="da-DK" sz="1200" dirty="0"/>
              <a:t>Rugbrød (85 g) uden smør</a:t>
            </a:r>
          </a:p>
        </p:txBody>
      </p:sp>
      <p:cxnSp>
        <p:nvCxnSpPr>
          <p:cNvPr id="27" name="Lige forbindelse 26">
            <a:extLst>
              <a:ext uri="{FF2B5EF4-FFF2-40B4-BE49-F238E27FC236}">
                <a16:creationId xmlns:a16="http://schemas.microsoft.com/office/drawing/2014/main" id="{CF179DCF-ADDC-437C-A839-0B9B46E9C9EF}"/>
              </a:ext>
            </a:extLst>
          </p:cNvPr>
          <p:cNvCxnSpPr>
            <a:cxnSpLocks/>
          </p:cNvCxnSpPr>
          <p:nvPr/>
        </p:nvCxnSpPr>
        <p:spPr>
          <a:xfrm>
            <a:off x="9247285" y="355820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932EFAE3-F064-4189-BC2A-D62B3A1A2E7B}"/>
              </a:ext>
            </a:extLst>
          </p:cNvPr>
          <p:cNvCxnSpPr>
            <a:cxnSpLocks/>
          </p:cNvCxnSpPr>
          <p:nvPr/>
        </p:nvCxnSpPr>
        <p:spPr>
          <a:xfrm>
            <a:off x="9418652" y="4009055"/>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DE99C94B-99A2-4C2F-B131-CA1FF6454FDB}"/>
              </a:ext>
            </a:extLst>
          </p:cNvPr>
          <p:cNvCxnSpPr>
            <a:cxnSpLocks/>
          </p:cNvCxnSpPr>
          <p:nvPr/>
        </p:nvCxnSpPr>
        <p:spPr>
          <a:xfrm flipV="1">
            <a:off x="6877455" y="3083773"/>
            <a:ext cx="531529" cy="1402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C90CCD03-6806-4E71-B090-41BBAC391FA2}"/>
              </a:ext>
            </a:extLst>
          </p:cNvPr>
          <p:cNvCxnSpPr>
            <a:cxnSpLocks/>
          </p:cNvCxnSpPr>
          <p:nvPr/>
        </p:nvCxnSpPr>
        <p:spPr>
          <a:xfrm>
            <a:off x="7132952" y="422562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441B79F2-0D50-4281-AB36-C45142F9121A}"/>
              </a:ext>
            </a:extLst>
          </p:cNvPr>
          <p:cNvCxnSpPr>
            <a:cxnSpLocks/>
          </p:cNvCxnSpPr>
          <p:nvPr/>
        </p:nvCxnSpPr>
        <p:spPr>
          <a:xfrm>
            <a:off x="1660940" y="309779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C4255FDD-F202-4E52-8662-97A656A138B9}"/>
              </a:ext>
            </a:extLst>
          </p:cNvPr>
          <p:cNvCxnSpPr>
            <a:cxnSpLocks/>
          </p:cNvCxnSpPr>
          <p:nvPr/>
        </p:nvCxnSpPr>
        <p:spPr>
          <a:xfrm>
            <a:off x="2394700" y="422562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Lige forbindelse 34">
            <a:extLst>
              <a:ext uri="{FF2B5EF4-FFF2-40B4-BE49-F238E27FC236}">
                <a16:creationId xmlns:a16="http://schemas.microsoft.com/office/drawing/2014/main" id="{61D00A8D-9414-42BA-81DE-17820A0F7093}"/>
              </a:ext>
            </a:extLst>
          </p:cNvPr>
          <p:cNvCxnSpPr>
            <a:cxnSpLocks/>
          </p:cNvCxnSpPr>
          <p:nvPr/>
        </p:nvCxnSpPr>
        <p:spPr>
          <a:xfrm>
            <a:off x="2440777" y="370690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0" name="Lige forbindelse 39">
            <a:extLst>
              <a:ext uri="{FF2B5EF4-FFF2-40B4-BE49-F238E27FC236}">
                <a16:creationId xmlns:a16="http://schemas.microsoft.com/office/drawing/2014/main" id="{12389DA1-2EF0-4F1D-90AA-F234E82A4090}"/>
              </a:ext>
            </a:extLst>
          </p:cNvPr>
          <p:cNvCxnSpPr>
            <a:cxnSpLocks/>
          </p:cNvCxnSpPr>
          <p:nvPr/>
        </p:nvCxnSpPr>
        <p:spPr>
          <a:xfrm flipV="1">
            <a:off x="4538367" y="3340148"/>
            <a:ext cx="607565" cy="18367"/>
          </a:xfrm>
          <a:prstGeom prst="line">
            <a:avLst/>
          </a:prstGeom>
        </p:spPr>
        <p:style>
          <a:lnRef idx="1">
            <a:schemeClr val="accent3"/>
          </a:lnRef>
          <a:fillRef idx="0">
            <a:schemeClr val="accent3"/>
          </a:fillRef>
          <a:effectRef idx="0">
            <a:schemeClr val="accent3"/>
          </a:effectRef>
          <a:fontRef idx="minor">
            <a:schemeClr val="tx1"/>
          </a:fontRef>
        </p:style>
      </p:cxnSp>
      <p:sp>
        <p:nvSpPr>
          <p:cNvPr id="2" name="Rektangel 1">
            <a:extLst>
              <a:ext uri="{FF2B5EF4-FFF2-40B4-BE49-F238E27FC236}">
                <a16:creationId xmlns:a16="http://schemas.microsoft.com/office/drawing/2014/main" id="{424543AE-720C-4F48-9B7F-0D50D1E9E61E}"/>
              </a:ext>
            </a:extLst>
          </p:cNvPr>
          <p:cNvSpPr/>
          <p:nvPr/>
        </p:nvSpPr>
        <p:spPr>
          <a:xfrm>
            <a:off x="2494207" y="4870240"/>
            <a:ext cx="2584535" cy="646331"/>
          </a:xfrm>
          <a:prstGeom prst="rect">
            <a:avLst/>
          </a:prstGeom>
        </p:spPr>
        <p:txBody>
          <a:bodyPr wrap="square">
            <a:spAutoFit/>
          </a:bodyPr>
          <a:lstStyle/>
          <a:p>
            <a:r>
              <a:rPr lang="da-DK" dirty="0">
                <a:solidFill>
                  <a:srgbClr val="111212"/>
                </a:solidFill>
              </a:rPr>
              <a:t>Energi: 2239 kJ = 533 kcal</a:t>
            </a:r>
          </a:p>
          <a:p>
            <a:r>
              <a:rPr lang="da-DK" dirty="0">
                <a:solidFill>
                  <a:srgbClr val="111212"/>
                </a:solidFill>
              </a:rPr>
              <a:t>Protein</a:t>
            </a:r>
            <a:r>
              <a:rPr lang="da-DK" dirty="0">
                <a:solidFill>
                  <a:srgbClr val="111212"/>
                </a:solidFill>
                <a:latin typeface="Helvetica" pitchFamily="2" charset="0"/>
              </a:rPr>
              <a:t>: 21 g</a:t>
            </a:r>
            <a:endParaRPr lang="da-DK" dirty="0">
              <a:solidFill>
                <a:srgbClr val="111212"/>
              </a:solidFill>
              <a:effectLst/>
              <a:latin typeface="Helvetica" pitchFamily="2" charset="0"/>
            </a:endParaRPr>
          </a:p>
        </p:txBody>
      </p:sp>
      <p:sp>
        <p:nvSpPr>
          <p:cNvPr id="4" name="Rektangel 3">
            <a:extLst>
              <a:ext uri="{FF2B5EF4-FFF2-40B4-BE49-F238E27FC236}">
                <a16:creationId xmlns:a16="http://schemas.microsoft.com/office/drawing/2014/main" id="{F4D577A8-C7D1-C649-A5DB-9838A3B4750A}"/>
              </a:ext>
            </a:extLst>
          </p:cNvPr>
          <p:cNvSpPr/>
          <p:nvPr/>
        </p:nvSpPr>
        <p:spPr>
          <a:xfrm>
            <a:off x="7310915" y="4857361"/>
            <a:ext cx="2569140" cy="646331"/>
          </a:xfrm>
          <a:prstGeom prst="rect">
            <a:avLst/>
          </a:prstGeom>
        </p:spPr>
        <p:txBody>
          <a:bodyPr wrap="square">
            <a:spAutoFit/>
          </a:bodyPr>
          <a:lstStyle/>
          <a:p>
            <a:r>
              <a:rPr lang="da-DK" dirty="0">
                <a:solidFill>
                  <a:srgbClr val="111212"/>
                </a:solidFill>
              </a:rPr>
              <a:t>Energi: 2297 kJ = 547 kcal</a:t>
            </a:r>
          </a:p>
          <a:p>
            <a:r>
              <a:rPr lang="da-DK" dirty="0">
                <a:solidFill>
                  <a:srgbClr val="111212"/>
                </a:solidFill>
              </a:rPr>
              <a:t>Protein: 33 g</a:t>
            </a:r>
            <a:endParaRPr lang="da-DK" dirty="0">
              <a:solidFill>
                <a:srgbClr val="111212"/>
              </a:solidFill>
              <a:effectLst/>
            </a:endParaRPr>
          </a:p>
        </p:txBody>
      </p:sp>
      <p:pic>
        <p:nvPicPr>
          <p:cNvPr id="8" name="Billede 7">
            <a:extLst>
              <a:ext uri="{FF2B5EF4-FFF2-40B4-BE49-F238E27FC236}">
                <a16:creationId xmlns:a16="http://schemas.microsoft.com/office/drawing/2014/main" id="{76A2716F-C71B-ED49-949F-B987F3C4327D}"/>
              </a:ext>
            </a:extLst>
          </p:cNvPr>
          <p:cNvPicPr>
            <a:picLocks noChangeAspect="1"/>
          </p:cNvPicPr>
          <p:nvPr/>
        </p:nvPicPr>
        <p:blipFill rotWithShape="1">
          <a:blip r:embed="rId6"/>
          <a:srcRect b="31000"/>
          <a:stretch/>
        </p:blipFill>
        <p:spPr>
          <a:xfrm>
            <a:off x="0" y="3197"/>
            <a:ext cx="12192000" cy="1475166"/>
          </a:xfrm>
          <a:prstGeom prst="rect">
            <a:avLst/>
          </a:prstGeom>
        </p:spPr>
      </p:pic>
    </p:spTree>
    <p:extLst>
      <p:ext uri="{BB962C8B-B14F-4D97-AF65-F5344CB8AC3E}">
        <p14:creationId xmlns:p14="http://schemas.microsoft.com/office/powerpoint/2010/main" val="2157042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4789538" y="1676888"/>
            <a:ext cx="2692507" cy="584775"/>
          </a:xfrm>
          <a:prstGeom prst="rect">
            <a:avLst/>
          </a:prstGeom>
          <a:noFill/>
        </p:spPr>
        <p:txBody>
          <a:bodyPr wrap="square" rtlCol="0">
            <a:spAutoFit/>
          </a:bodyPr>
          <a:lstStyle/>
          <a:p>
            <a:r>
              <a:rPr lang="da-DK" sz="3200" dirty="0">
                <a:latin typeface="+mj-lt"/>
              </a:rPr>
              <a:t>Mellemmåltid</a:t>
            </a:r>
          </a:p>
        </p:txBody>
      </p:sp>
      <p:pic>
        <p:nvPicPr>
          <p:cNvPr id="8" name="Billede 7">
            <a:extLst>
              <a:ext uri="{FF2B5EF4-FFF2-40B4-BE49-F238E27FC236}">
                <a16:creationId xmlns:a16="http://schemas.microsoft.com/office/drawing/2014/main" id="{EB1359CE-568A-42FE-B073-C4284A4935F0}"/>
              </a:ext>
            </a:extLst>
          </p:cNvPr>
          <p:cNvPicPr>
            <a:picLocks noChangeAspect="1"/>
          </p:cNvPicPr>
          <p:nvPr/>
        </p:nvPicPr>
        <p:blipFill rotWithShape="1">
          <a:blip r:embed="rId3">
            <a:extLst>
              <a:ext uri="{28A0092B-C50C-407E-A947-70E740481C1C}">
                <a14:useLocalDpi xmlns:a14="http://schemas.microsoft.com/office/drawing/2010/main" val="0"/>
              </a:ext>
            </a:extLst>
          </a:blip>
          <a:srcRect b="22314"/>
          <a:stretch/>
        </p:blipFill>
        <p:spPr>
          <a:xfrm>
            <a:off x="2067147" y="2557926"/>
            <a:ext cx="3292310" cy="2526584"/>
          </a:xfrm>
          <a:prstGeom prst="rect">
            <a:avLst/>
          </a:prstGeom>
        </p:spPr>
      </p:pic>
      <p:pic>
        <p:nvPicPr>
          <p:cNvPr id="11" name="Billede 10">
            <a:extLst>
              <a:ext uri="{FF2B5EF4-FFF2-40B4-BE49-F238E27FC236}">
                <a16:creationId xmlns:a16="http://schemas.microsoft.com/office/drawing/2014/main" id="{F063F8F5-A53A-4F63-AA26-E08148272994}"/>
              </a:ext>
            </a:extLst>
          </p:cNvPr>
          <p:cNvPicPr>
            <a:picLocks noChangeAspect="1"/>
          </p:cNvPicPr>
          <p:nvPr/>
        </p:nvPicPr>
        <p:blipFill rotWithShape="1">
          <a:blip r:embed="rId4">
            <a:extLst>
              <a:ext uri="{28A0092B-C50C-407E-A947-70E740481C1C}">
                <a14:useLocalDpi xmlns:a14="http://schemas.microsoft.com/office/drawing/2010/main" val="0"/>
              </a:ext>
            </a:extLst>
          </a:blip>
          <a:srcRect b="20330"/>
          <a:stretch/>
        </p:blipFill>
        <p:spPr>
          <a:xfrm>
            <a:off x="7053055" y="2400250"/>
            <a:ext cx="3597153" cy="2598780"/>
          </a:xfrm>
          <a:prstGeom prst="rect">
            <a:avLst/>
          </a:prstGeom>
        </p:spPr>
      </p:pic>
      <p:sp>
        <p:nvSpPr>
          <p:cNvPr id="16" name="Tekstfelt 15">
            <a:extLst>
              <a:ext uri="{FF2B5EF4-FFF2-40B4-BE49-F238E27FC236}">
                <a16:creationId xmlns:a16="http://schemas.microsoft.com/office/drawing/2014/main" id="{9D36FD06-D370-4DB2-ACF2-ACFEAE5ACD45}"/>
              </a:ext>
            </a:extLst>
          </p:cNvPr>
          <p:cNvSpPr txBox="1"/>
          <p:nvPr/>
        </p:nvSpPr>
        <p:spPr>
          <a:xfrm>
            <a:off x="6804926" y="3260033"/>
            <a:ext cx="803208" cy="461665"/>
          </a:xfrm>
          <a:prstGeom prst="rect">
            <a:avLst/>
          </a:prstGeom>
          <a:noFill/>
        </p:spPr>
        <p:txBody>
          <a:bodyPr wrap="square" rtlCol="0">
            <a:spAutoFit/>
          </a:bodyPr>
          <a:lstStyle/>
          <a:p>
            <a:r>
              <a:rPr lang="da-DK" sz="1200" dirty="0"/>
              <a:t>Rugbrød (60 g)</a:t>
            </a:r>
          </a:p>
        </p:txBody>
      </p:sp>
      <p:sp>
        <p:nvSpPr>
          <p:cNvPr id="17" name="Tekstfelt 16">
            <a:extLst>
              <a:ext uri="{FF2B5EF4-FFF2-40B4-BE49-F238E27FC236}">
                <a16:creationId xmlns:a16="http://schemas.microsoft.com/office/drawing/2014/main" id="{B320207F-6EE8-46B6-A3E4-DF354346CC04}"/>
              </a:ext>
            </a:extLst>
          </p:cNvPr>
          <p:cNvSpPr txBox="1"/>
          <p:nvPr/>
        </p:nvSpPr>
        <p:spPr>
          <a:xfrm>
            <a:off x="10189705" y="3362000"/>
            <a:ext cx="1543575" cy="276999"/>
          </a:xfrm>
          <a:prstGeom prst="rect">
            <a:avLst/>
          </a:prstGeom>
          <a:noFill/>
        </p:spPr>
        <p:txBody>
          <a:bodyPr wrap="square" rtlCol="0">
            <a:spAutoFit/>
          </a:bodyPr>
          <a:lstStyle/>
          <a:p>
            <a:r>
              <a:rPr lang="da-DK" sz="1200" dirty="0"/>
              <a:t>Pære, frisk (105 g)</a:t>
            </a:r>
          </a:p>
        </p:txBody>
      </p:sp>
      <p:sp>
        <p:nvSpPr>
          <p:cNvPr id="18" name="Tekstfelt 17">
            <a:extLst>
              <a:ext uri="{FF2B5EF4-FFF2-40B4-BE49-F238E27FC236}">
                <a16:creationId xmlns:a16="http://schemas.microsoft.com/office/drawing/2014/main" id="{1970256B-6B70-4B2C-9847-AB3CF62AAD89}"/>
              </a:ext>
            </a:extLst>
          </p:cNvPr>
          <p:cNvSpPr txBox="1"/>
          <p:nvPr/>
        </p:nvSpPr>
        <p:spPr>
          <a:xfrm>
            <a:off x="9782927" y="4361117"/>
            <a:ext cx="1730786" cy="276999"/>
          </a:xfrm>
          <a:prstGeom prst="rect">
            <a:avLst/>
          </a:prstGeom>
          <a:noFill/>
        </p:spPr>
        <p:txBody>
          <a:bodyPr wrap="square" rtlCol="0">
            <a:spAutoFit/>
          </a:bodyPr>
          <a:lstStyle/>
          <a:p>
            <a:r>
              <a:rPr lang="da-DK" sz="1200" dirty="0"/>
              <a:t>Valnødder (5 små, 15 g)</a:t>
            </a:r>
          </a:p>
        </p:txBody>
      </p:sp>
      <p:sp>
        <p:nvSpPr>
          <p:cNvPr id="32" name="Tekstfelt 31">
            <a:extLst>
              <a:ext uri="{FF2B5EF4-FFF2-40B4-BE49-F238E27FC236}">
                <a16:creationId xmlns:a16="http://schemas.microsoft.com/office/drawing/2014/main" id="{5B59453F-D9DD-45DA-A2AE-12EA24C46082}"/>
              </a:ext>
            </a:extLst>
          </p:cNvPr>
          <p:cNvSpPr txBox="1"/>
          <p:nvPr/>
        </p:nvSpPr>
        <p:spPr>
          <a:xfrm>
            <a:off x="2702734" y="2340929"/>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33" name="Tekstfelt 32">
            <a:extLst>
              <a:ext uri="{FF2B5EF4-FFF2-40B4-BE49-F238E27FC236}">
                <a16:creationId xmlns:a16="http://schemas.microsoft.com/office/drawing/2014/main" id="{6CF8E141-BB3B-4897-98AB-234D87C5F489}"/>
              </a:ext>
            </a:extLst>
          </p:cNvPr>
          <p:cNvSpPr txBox="1"/>
          <p:nvPr/>
        </p:nvSpPr>
        <p:spPr>
          <a:xfrm>
            <a:off x="8232159" y="2343375"/>
            <a:ext cx="2308439"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34" name="Tekstfelt 33">
            <a:extLst>
              <a:ext uri="{FF2B5EF4-FFF2-40B4-BE49-F238E27FC236}">
                <a16:creationId xmlns:a16="http://schemas.microsoft.com/office/drawing/2014/main" id="{13CFB418-D9E2-4E7F-9114-98F6E1AD2D82}"/>
              </a:ext>
            </a:extLst>
          </p:cNvPr>
          <p:cNvSpPr txBox="1"/>
          <p:nvPr/>
        </p:nvSpPr>
        <p:spPr>
          <a:xfrm>
            <a:off x="3821451" y="5785645"/>
            <a:ext cx="4549097"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Rugbrød bidrager med fuldkorn og kostfibre</a:t>
            </a:r>
          </a:p>
          <a:p>
            <a:pPr marL="285750" indent="-285750">
              <a:buFontTx/>
              <a:buChar char="-"/>
            </a:pPr>
            <a:r>
              <a:rPr lang="da-DK" sz="1400" dirty="0">
                <a:solidFill>
                  <a:schemeClr val="tx1"/>
                </a:solidFill>
              </a:rPr>
              <a:t>Frugt bidrager med nødvendige vitaminer og mineraler</a:t>
            </a:r>
          </a:p>
          <a:p>
            <a:pPr marL="285750" indent="-285750">
              <a:buFontTx/>
              <a:buChar char="-"/>
            </a:pPr>
            <a:r>
              <a:rPr lang="da-DK" sz="1400" dirty="0">
                <a:solidFill>
                  <a:schemeClr val="tx1"/>
                </a:solidFill>
              </a:rPr>
              <a:t>Lidt mørk chokolade min 70% </a:t>
            </a:r>
            <a:r>
              <a:rPr lang="da-DK" sz="1400" dirty="0" err="1">
                <a:solidFill>
                  <a:schemeClr val="tx1"/>
                </a:solidFill>
              </a:rPr>
              <a:t>cacaoindhold</a:t>
            </a:r>
            <a:r>
              <a:rPr lang="da-DK" sz="1400" dirty="0">
                <a:solidFill>
                  <a:schemeClr val="tx1"/>
                </a:solidFill>
              </a:rPr>
              <a:t> tilfredsstiller den søde tand </a:t>
            </a:r>
          </a:p>
        </p:txBody>
      </p:sp>
      <p:sp>
        <p:nvSpPr>
          <p:cNvPr id="22" name="Tekstfelt 21">
            <a:extLst>
              <a:ext uri="{FF2B5EF4-FFF2-40B4-BE49-F238E27FC236}">
                <a16:creationId xmlns:a16="http://schemas.microsoft.com/office/drawing/2014/main" id="{07E8FBD5-E3CB-46E2-AC09-81A8859EB383}"/>
              </a:ext>
            </a:extLst>
          </p:cNvPr>
          <p:cNvSpPr txBox="1"/>
          <p:nvPr/>
        </p:nvSpPr>
        <p:spPr>
          <a:xfrm>
            <a:off x="1163230" y="3891603"/>
            <a:ext cx="1543575" cy="276999"/>
          </a:xfrm>
          <a:prstGeom prst="rect">
            <a:avLst/>
          </a:prstGeom>
          <a:noFill/>
        </p:spPr>
        <p:txBody>
          <a:bodyPr wrap="square" rtlCol="0">
            <a:spAutoFit/>
          </a:bodyPr>
          <a:lstStyle/>
          <a:p>
            <a:r>
              <a:rPr lang="da-DK" sz="1200" dirty="0"/>
              <a:t>Pæretærte (95 g)</a:t>
            </a:r>
          </a:p>
        </p:txBody>
      </p:sp>
      <p:sp>
        <p:nvSpPr>
          <p:cNvPr id="24" name="Tekstfelt 23">
            <a:extLst>
              <a:ext uri="{FF2B5EF4-FFF2-40B4-BE49-F238E27FC236}">
                <a16:creationId xmlns:a16="http://schemas.microsoft.com/office/drawing/2014/main" id="{E84D208F-5E20-4EED-9DE6-983A5E0598E1}"/>
              </a:ext>
            </a:extLst>
          </p:cNvPr>
          <p:cNvSpPr txBox="1"/>
          <p:nvPr/>
        </p:nvSpPr>
        <p:spPr>
          <a:xfrm>
            <a:off x="4573335" y="3957972"/>
            <a:ext cx="1002599" cy="461665"/>
          </a:xfrm>
          <a:prstGeom prst="rect">
            <a:avLst/>
          </a:prstGeom>
          <a:noFill/>
        </p:spPr>
        <p:txBody>
          <a:bodyPr wrap="square" rtlCol="0">
            <a:spAutoFit/>
          </a:bodyPr>
          <a:lstStyle/>
          <a:p>
            <a:r>
              <a:rPr lang="da-DK" sz="1200" dirty="0"/>
              <a:t>Flødeskum (2 </a:t>
            </a:r>
            <a:r>
              <a:rPr lang="da-DK" sz="1200" dirty="0" err="1"/>
              <a:t>spsk</a:t>
            </a:r>
            <a:r>
              <a:rPr lang="da-DK" sz="1200" dirty="0"/>
              <a:t>)</a:t>
            </a:r>
          </a:p>
        </p:txBody>
      </p:sp>
      <p:sp>
        <p:nvSpPr>
          <p:cNvPr id="26" name="Tekstfelt 25">
            <a:extLst>
              <a:ext uri="{FF2B5EF4-FFF2-40B4-BE49-F238E27FC236}">
                <a16:creationId xmlns:a16="http://schemas.microsoft.com/office/drawing/2014/main" id="{07521D20-98CE-4A5E-AA99-3A672E19F6BA}"/>
              </a:ext>
            </a:extLst>
          </p:cNvPr>
          <p:cNvSpPr txBox="1"/>
          <p:nvPr/>
        </p:nvSpPr>
        <p:spPr>
          <a:xfrm>
            <a:off x="6330059" y="3998872"/>
            <a:ext cx="1218321" cy="461665"/>
          </a:xfrm>
          <a:prstGeom prst="rect">
            <a:avLst/>
          </a:prstGeom>
          <a:noFill/>
        </p:spPr>
        <p:txBody>
          <a:bodyPr wrap="square" rtlCol="0">
            <a:spAutoFit/>
          </a:bodyPr>
          <a:lstStyle/>
          <a:p>
            <a:r>
              <a:rPr lang="da-DK" sz="1200" dirty="0"/>
              <a:t>Mørk chokolade min. 70%, (20 g)</a:t>
            </a:r>
          </a:p>
        </p:txBody>
      </p:sp>
      <p:cxnSp>
        <p:nvCxnSpPr>
          <p:cNvPr id="23" name="Lige forbindelse 22">
            <a:extLst>
              <a:ext uri="{FF2B5EF4-FFF2-40B4-BE49-F238E27FC236}">
                <a16:creationId xmlns:a16="http://schemas.microsoft.com/office/drawing/2014/main" id="{9EE4F9C0-59C6-4781-9D1C-959E7118FA35}"/>
              </a:ext>
            </a:extLst>
          </p:cNvPr>
          <p:cNvCxnSpPr>
            <a:cxnSpLocks/>
          </p:cNvCxnSpPr>
          <p:nvPr/>
        </p:nvCxnSpPr>
        <p:spPr>
          <a:xfrm>
            <a:off x="9003090" y="450825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Lige forbindelse 24">
            <a:extLst>
              <a:ext uri="{FF2B5EF4-FFF2-40B4-BE49-F238E27FC236}">
                <a16:creationId xmlns:a16="http://schemas.microsoft.com/office/drawing/2014/main" id="{A239F792-E330-45C5-9551-4C27E70F1ED3}"/>
              </a:ext>
            </a:extLst>
          </p:cNvPr>
          <p:cNvCxnSpPr>
            <a:cxnSpLocks/>
          </p:cNvCxnSpPr>
          <p:nvPr/>
        </p:nvCxnSpPr>
        <p:spPr>
          <a:xfrm>
            <a:off x="9393009" y="354236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Lige forbindelse 26">
            <a:extLst>
              <a:ext uri="{FF2B5EF4-FFF2-40B4-BE49-F238E27FC236}">
                <a16:creationId xmlns:a16="http://schemas.microsoft.com/office/drawing/2014/main" id="{E504F0E6-D426-4E36-AF76-250A506F4C46}"/>
              </a:ext>
            </a:extLst>
          </p:cNvPr>
          <p:cNvCxnSpPr>
            <a:cxnSpLocks/>
          </p:cNvCxnSpPr>
          <p:nvPr/>
        </p:nvCxnSpPr>
        <p:spPr>
          <a:xfrm>
            <a:off x="2402732" y="4030103"/>
            <a:ext cx="88340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F900B4FB-83E2-48B1-AFBB-383F520AF736}"/>
              </a:ext>
            </a:extLst>
          </p:cNvPr>
          <p:cNvCxnSpPr>
            <a:cxnSpLocks/>
          </p:cNvCxnSpPr>
          <p:nvPr/>
        </p:nvCxnSpPr>
        <p:spPr>
          <a:xfrm>
            <a:off x="3821451" y="420804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5B4527E5-EDA7-4866-AEF8-8ED068B15BE5}"/>
              </a:ext>
            </a:extLst>
          </p:cNvPr>
          <p:cNvCxnSpPr>
            <a:cxnSpLocks/>
          </p:cNvCxnSpPr>
          <p:nvPr/>
        </p:nvCxnSpPr>
        <p:spPr>
          <a:xfrm>
            <a:off x="7452322" y="422342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01C98BBE-5428-4495-BBC6-0F2BD8F7381E}"/>
              </a:ext>
            </a:extLst>
          </p:cNvPr>
          <p:cNvCxnSpPr>
            <a:cxnSpLocks/>
          </p:cNvCxnSpPr>
          <p:nvPr/>
        </p:nvCxnSpPr>
        <p:spPr>
          <a:xfrm>
            <a:off x="7452323" y="3498588"/>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10A85E56-99AF-4A45-94F8-C884BF20AD47}"/>
              </a:ext>
            </a:extLst>
          </p:cNvPr>
          <p:cNvPicPr>
            <a:picLocks noChangeAspect="1"/>
          </p:cNvPicPr>
          <p:nvPr/>
        </p:nvPicPr>
        <p:blipFill rotWithShape="1">
          <a:blip r:embed="rId5"/>
          <a:srcRect b="28363"/>
          <a:stretch/>
        </p:blipFill>
        <p:spPr>
          <a:xfrm>
            <a:off x="0" y="28958"/>
            <a:ext cx="12192000" cy="1531570"/>
          </a:xfrm>
          <a:prstGeom prst="rect">
            <a:avLst/>
          </a:prstGeom>
        </p:spPr>
      </p:pic>
      <p:sp>
        <p:nvSpPr>
          <p:cNvPr id="3" name="Rektangel 2">
            <a:extLst>
              <a:ext uri="{FF2B5EF4-FFF2-40B4-BE49-F238E27FC236}">
                <a16:creationId xmlns:a16="http://schemas.microsoft.com/office/drawing/2014/main" id="{50EE5F77-03D2-2746-BA2B-0DD0045BE3D5}"/>
              </a:ext>
            </a:extLst>
          </p:cNvPr>
          <p:cNvSpPr/>
          <p:nvPr/>
        </p:nvSpPr>
        <p:spPr>
          <a:xfrm>
            <a:off x="2159360" y="4999030"/>
            <a:ext cx="2673854" cy="646331"/>
          </a:xfrm>
          <a:prstGeom prst="rect">
            <a:avLst/>
          </a:prstGeom>
        </p:spPr>
        <p:txBody>
          <a:bodyPr wrap="square">
            <a:spAutoFit/>
          </a:bodyPr>
          <a:lstStyle/>
          <a:p>
            <a:r>
              <a:rPr lang="da-DK" dirty="0">
                <a:solidFill>
                  <a:srgbClr val="111212"/>
                </a:solidFill>
              </a:rPr>
              <a:t>Energi: 1162 kJ = 277 kcal</a:t>
            </a:r>
          </a:p>
          <a:p>
            <a:r>
              <a:rPr lang="da-DK" dirty="0">
                <a:solidFill>
                  <a:srgbClr val="111212"/>
                </a:solidFill>
              </a:rPr>
              <a:t>Protein: 4 g</a:t>
            </a:r>
            <a:endParaRPr lang="da-DK" dirty="0">
              <a:solidFill>
                <a:srgbClr val="111212"/>
              </a:solidFill>
              <a:effectLst/>
            </a:endParaRPr>
          </a:p>
        </p:txBody>
      </p:sp>
      <p:sp>
        <p:nvSpPr>
          <p:cNvPr id="4" name="Rektangel 3">
            <a:extLst>
              <a:ext uri="{FF2B5EF4-FFF2-40B4-BE49-F238E27FC236}">
                <a16:creationId xmlns:a16="http://schemas.microsoft.com/office/drawing/2014/main" id="{F11860A8-EF40-6840-8634-8EE9B545BD31}"/>
              </a:ext>
            </a:extLst>
          </p:cNvPr>
          <p:cNvSpPr/>
          <p:nvPr/>
        </p:nvSpPr>
        <p:spPr>
          <a:xfrm>
            <a:off x="7568489" y="5011908"/>
            <a:ext cx="2328316" cy="584775"/>
          </a:xfrm>
          <a:prstGeom prst="rect">
            <a:avLst/>
          </a:prstGeom>
        </p:spPr>
        <p:txBody>
          <a:bodyPr wrap="square">
            <a:spAutoFit/>
          </a:bodyPr>
          <a:lstStyle/>
          <a:p>
            <a:r>
              <a:rPr lang="da-DK" sz="1600" dirty="0">
                <a:solidFill>
                  <a:srgbClr val="111212"/>
                </a:solidFill>
              </a:rPr>
              <a:t>Energi: 1611 kJ = 384 kcal</a:t>
            </a:r>
          </a:p>
          <a:p>
            <a:r>
              <a:rPr lang="da-DK" sz="1600" dirty="0">
                <a:solidFill>
                  <a:srgbClr val="111212"/>
                </a:solidFill>
              </a:rPr>
              <a:t>Protein: 6 g</a:t>
            </a:r>
            <a:endParaRPr lang="da-DK" sz="1600" dirty="0">
              <a:solidFill>
                <a:srgbClr val="111212"/>
              </a:solidFill>
              <a:effectLst/>
            </a:endParaRPr>
          </a:p>
        </p:txBody>
      </p:sp>
    </p:spTree>
    <p:extLst>
      <p:ext uri="{BB962C8B-B14F-4D97-AF65-F5344CB8AC3E}">
        <p14:creationId xmlns:p14="http://schemas.microsoft.com/office/powerpoint/2010/main" val="2476812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4955238" y="1639300"/>
            <a:ext cx="2353437" cy="584775"/>
          </a:xfrm>
          <a:prstGeom prst="rect">
            <a:avLst/>
          </a:prstGeom>
          <a:noFill/>
        </p:spPr>
        <p:txBody>
          <a:bodyPr wrap="square" rtlCol="0">
            <a:spAutoFit/>
          </a:bodyPr>
          <a:lstStyle/>
          <a:p>
            <a:r>
              <a:rPr lang="da-DK" sz="3200" dirty="0">
                <a:latin typeface="+mj-lt"/>
              </a:rPr>
              <a:t>Aftensmad</a:t>
            </a:r>
          </a:p>
        </p:txBody>
      </p:sp>
      <p:pic>
        <p:nvPicPr>
          <p:cNvPr id="6" name="Billede 5">
            <a:extLst>
              <a:ext uri="{FF2B5EF4-FFF2-40B4-BE49-F238E27FC236}">
                <a16:creationId xmlns:a16="http://schemas.microsoft.com/office/drawing/2014/main" id="{6BE035AA-296E-4158-A739-EE708A4A646F}"/>
              </a:ext>
            </a:extLst>
          </p:cNvPr>
          <p:cNvPicPr>
            <a:picLocks noChangeAspect="1"/>
          </p:cNvPicPr>
          <p:nvPr/>
        </p:nvPicPr>
        <p:blipFill rotWithShape="1">
          <a:blip r:embed="rId4">
            <a:extLst>
              <a:ext uri="{28A0092B-C50C-407E-A947-70E740481C1C}">
                <a14:useLocalDpi xmlns:a14="http://schemas.microsoft.com/office/drawing/2010/main" val="0"/>
              </a:ext>
            </a:extLst>
          </a:blip>
          <a:srcRect b="16197"/>
          <a:stretch/>
        </p:blipFill>
        <p:spPr>
          <a:xfrm>
            <a:off x="2124902" y="2371854"/>
            <a:ext cx="3022022" cy="2382394"/>
          </a:xfrm>
          <a:prstGeom prst="rect">
            <a:avLst/>
          </a:prstGeom>
        </p:spPr>
      </p:pic>
      <p:pic>
        <p:nvPicPr>
          <p:cNvPr id="10" name="Billede 9">
            <a:extLst>
              <a:ext uri="{FF2B5EF4-FFF2-40B4-BE49-F238E27FC236}">
                <a16:creationId xmlns:a16="http://schemas.microsoft.com/office/drawing/2014/main" id="{1BAC5495-7AD8-47E7-84F7-1D8109A5689E}"/>
              </a:ext>
            </a:extLst>
          </p:cNvPr>
          <p:cNvPicPr>
            <a:picLocks noChangeAspect="1"/>
          </p:cNvPicPr>
          <p:nvPr/>
        </p:nvPicPr>
        <p:blipFill rotWithShape="1">
          <a:blip r:embed="rId5">
            <a:extLst>
              <a:ext uri="{28A0092B-C50C-407E-A947-70E740481C1C}">
                <a14:useLocalDpi xmlns:a14="http://schemas.microsoft.com/office/drawing/2010/main" val="0"/>
              </a:ext>
            </a:extLst>
          </a:blip>
          <a:srcRect b="18201"/>
          <a:stretch/>
        </p:blipFill>
        <p:spPr>
          <a:xfrm>
            <a:off x="6642800" y="2309313"/>
            <a:ext cx="3427495" cy="2444934"/>
          </a:xfrm>
          <a:prstGeom prst="rect">
            <a:avLst/>
          </a:prstGeom>
        </p:spPr>
      </p:pic>
      <p:sp>
        <p:nvSpPr>
          <p:cNvPr id="13" name="Tekstfelt 12">
            <a:extLst>
              <a:ext uri="{FF2B5EF4-FFF2-40B4-BE49-F238E27FC236}">
                <a16:creationId xmlns:a16="http://schemas.microsoft.com/office/drawing/2014/main" id="{1E039992-9F53-4313-9D1D-8C47AA9CA4CB}"/>
              </a:ext>
            </a:extLst>
          </p:cNvPr>
          <p:cNvSpPr txBox="1"/>
          <p:nvPr/>
        </p:nvSpPr>
        <p:spPr>
          <a:xfrm>
            <a:off x="1078700" y="2580335"/>
            <a:ext cx="665801" cy="461665"/>
          </a:xfrm>
          <a:prstGeom prst="rect">
            <a:avLst/>
          </a:prstGeom>
          <a:noFill/>
        </p:spPr>
        <p:txBody>
          <a:bodyPr wrap="square" rtlCol="0">
            <a:spAutoFit/>
          </a:bodyPr>
          <a:lstStyle/>
          <a:p>
            <a:r>
              <a:rPr lang="da-DK" sz="1200" dirty="0"/>
              <a:t>Rødvin </a:t>
            </a:r>
          </a:p>
          <a:p>
            <a:r>
              <a:rPr lang="da-DK" sz="1200" dirty="0"/>
              <a:t>(2 dl)</a:t>
            </a:r>
          </a:p>
        </p:txBody>
      </p:sp>
      <p:sp>
        <p:nvSpPr>
          <p:cNvPr id="17" name="Tekstfelt 16">
            <a:extLst>
              <a:ext uri="{FF2B5EF4-FFF2-40B4-BE49-F238E27FC236}">
                <a16:creationId xmlns:a16="http://schemas.microsoft.com/office/drawing/2014/main" id="{D5FF42AD-106E-4C0E-8287-23ED139A7A04}"/>
              </a:ext>
            </a:extLst>
          </p:cNvPr>
          <p:cNvSpPr txBox="1"/>
          <p:nvPr/>
        </p:nvSpPr>
        <p:spPr>
          <a:xfrm>
            <a:off x="6117228" y="2482716"/>
            <a:ext cx="674684" cy="461665"/>
          </a:xfrm>
          <a:prstGeom prst="rect">
            <a:avLst/>
          </a:prstGeom>
          <a:noFill/>
        </p:spPr>
        <p:txBody>
          <a:bodyPr wrap="square" rtlCol="0">
            <a:spAutoFit/>
          </a:bodyPr>
          <a:lstStyle/>
          <a:p>
            <a:r>
              <a:rPr lang="da-DK" sz="1200" dirty="0"/>
              <a:t>Rødvin (1 dl)</a:t>
            </a:r>
          </a:p>
        </p:txBody>
      </p:sp>
      <p:sp>
        <p:nvSpPr>
          <p:cNvPr id="2" name="Tekstfelt 1">
            <a:extLst>
              <a:ext uri="{FF2B5EF4-FFF2-40B4-BE49-F238E27FC236}">
                <a16:creationId xmlns:a16="http://schemas.microsoft.com/office/drawing/2014/main" id="{479C7BA8-6CDF-486E-A010-05D28DB14602}"/>
              </a:ext>
            </a:extLst>
          </p:cNvPr>
          <p:cNvSpPr txBox="1"/>
          <p:nvPr/>
        </p:nvSpPr>
        <p:spPr>
          <a:xfrm>
            <a:off x="1397245" y="3864562"/>
            <a:ext cx="1438066" cy="461665"/>
          </a:xfrm>
          <a:prstGeom prst="rect">
            <a:avLst/>
          </a:prstGeom>
          <a:noFill/>
        </p:spPr>
        <p:txBody>
          <a:bodyPr wrap="square" rtlCol="0">
            <a:spAutoFit/>
          </a:bodyPr>
          <a:lstStyle/>
          <a:p>
            <a:r>
              <a:rPr lang="da-DK" sz="1200" dirty="0"/>
              <a:t>Kyllingebryst med skind (170 g)</a:t>
            </a:r>
          </a:p>
        </p:txBody>
      </p:sp>
      <p:sp>
        <p:nvSpPr>
          <p:cNvPr id="16" name="Tekstfelt 15">
            <a:extLst>
              <a:ext uri="{FF2B5EF4-FFF2-40B4-BE49-F238E27FC236}">
                <a16:creationId xmlns:a16="http://schemas.microsoft.com/office/drawing/2014/main" id="{E25525A5-E28B-4902-B9CE-0A0D390A41DF}"/>
              </a:ext>
            </a:extLst>
          </p:cNvPr>
          <p:cNvSpPr txBox="1"/>
          <p:nvPr/>
        </p:nvSpPr>
        <p:spPr>
          <a:xfrm>
            <a:off x="4770579" y="3394842"/>
            <a:ext cx="1253679" cy="276999"/>
          </a:xfrm>
          <a:prstGeom prst="rect">
            <a:avLst/>
          </a:prstGeom>
          <a:noFill/>
        </p:spPr>
        <p:txBody>
          <a:bodyPr wrap="square" rtlCol="0">
            <a:spAutoFit/>
          </a:bodyPr>
          <a:lstStyle/>
          <a:p>
            <a:r>
              <a:rPr lang="da-DK" sz="1200" dirty="0"/>
              <a:t>Kartofler (200 g)</a:t>
            </a:r>
          </a:p>
        </p:txBody>
      </p:sp>
      <p:sp>
        <p:nvSpPr>
          <p:cNvPr id="18" name="Tekstfelt 17">
            <a:extLst>
              <a:ext uri="{FF2B5EF4-FFF2-40B4-BE49-F238E27FC236}">
                <a16:creationId xmlns:a16="http://schemas.microsoft.com/office/drawing/2014/main" id="{3FABA660-FA8B-479D-8BF7-EC591583582E}"/>
              </a:ext>
            </a:extLst>
          </p:cNvPr>
          <p:cNvSpPr txBox="1"/>
          <p:nvPr/>
        </p:nvSpPr>
        <p:spPr>
          <a:xfrm>
            <a:off x="9816662" y="3407043"/>
            <a:ext cx="1294623" cy="276999"/>
          </a:xfrm>
          <a:prstGeom prst="rect">
            <a:avLst/>
          </a:prstGeom>
          <a:noFill/>
        </p:spPr>
        <p:txBody>
          <a:bodyPr wrap="square" rtlCol="0">
            <a:spAutoFit/>
          </a:bodyPr>
          <a:lstStyle/>
          <a:p>
            <a:r>
              <a:rPr lang="da-DK" sz="1200" dirty="0"/>
              <a:t>Kartofler (100 g)</a:t>
            </a:r>
          </a:p>
        </p:txBody>
      </p:sp>
      <p:sp>
        <p:nvSpPr>
          <p:cNvPr id="19" name="Tekstfelt 18">
            <a:extLst>
              <a:ext uri="{FF2B5EF4-FFF2-40B4-BE49-F238E27FC236}">
                <a16:creationId xmlns:a16="http://schemas.microsoft.com/office/drawing/2014/main" id="{9EE891A7-1638-452B-95D9-0548FB19D2BC}"/>
              </a:ext>
            </a:extLst>
          </p:cNvPr>
          <p:cNvSpPr txBox="1"/>
          <p:nvPr/>
        </p:nvSpPr>
        <p:spPr>
          <a:xfrm>
            <a:off x="9500132" y="4001822"/>
            <a:ext cx="1404574" cy="461665"/>
          </a:xfrm>
          <a:prstGeom prst="rect">
            <a:avLst/>
          </a:prstGeom>
          <a:noFill/>
        </p:spPr>
        <p:txBody>
          <a:bodyPr wrap="square" rtlCol="0">
            <a:spAutoFit/>
          </a:bodyPr>
          <a:lstStyle/>
          <a:p>
            <a:r>
              <a:rPr lang="da-DK" sz="1200" dirty="0"/>
              <a:t>Kyllingebryst uden skind (210 g)</a:t>
            </a:r>
          </a:p>
        </p:txBody>
      </p:sp>
      <p:sp>
        <p:nvSpPr>
          <p:cNvPr id="21" name="Tekstfelt 20">
            <a:extLst>
              <a:ext uri="{FF2B5EF4-FFF2-40B4-BE49-F238E27FC236}">
                <a16:creationId xmlns:a16="http://schemas.microsoft.com/office/drawing/2014/main" id="{45A8B661-B9D1-4B62-8CDD-0FC8E1F620E9}"/>
              </a:ext>
            </a:extLst>
          </p:cNvPr>
          <p:cNvSpPr txBox="1"/>
          <p:nvPr/>
        </p:nvSpPr>
        <p:spPr>
          <a:xfrm>
            <a:off x="6198758" y="3789912"/>
            <a:ext cx="1248472" cy="461665"/>
          </a:xfrm>
          <a:prstGeom prst="rect">
            <a:avLst/>
          </a:prstGeom>
          <a:noFill/>
        </p:spPr>
        <p:txBody>
          <a:bodyPr wrap="square" rtlCol="0">
            <a:spAutoFit/>
          </a:bodyPr>
          <a:lstStyle/>
          <a:p>
            <a:r>
              <a:rPr lang="da-DK" sz="1200" dirty="0"/>
              <a:t>Flødesovs (¼ dl) med 9% fedt</a:t>
            </a:r>
          </a:p>
        </p:txBody>
      </p:sp>
      <p:sp>
        <p:nvSpPr>
          <p:cNvPr id="23" name="Tekstfelt 22">
            <a:extLst>
              <a:ext uri="{FF2B5EF4-FFF2-40B4-BE49-F238E27FC236}">
                <a16:creationId xmlns:a16="http://schemas.microsoft.com/office/drawing/2014/main" id="{84DDB61B-742B-474E-9FBC-9426213ACF02}"/>
              </a:ext>
            </a:extLst>
          </p:cNvPr>
          <p:cNvSpPr txBox="1"/>
          <p:nvPr/>
        </p:nvSpPr>
        <p:spPr>
          <a:xfrm>
            <a:off x="4761726" y="3937922"/>
            <a:ext cx="1360997" cy="461665"/>
          </a:xfrm>
          <a:prstGeom prst="rect">
            <a:avLst/>
          </a:prstGeom>
          <a:noFill/>
        </p:spPr>
        <p:txBody>
          <a:bodyPr wrap="square" rtlCol="0">
            <a:spAutoFit/>
          </a:bodyPr>
          <a:lstStyle/>
          <a:p>
            <a:r>
              <a:rPr lang="da-DK" sz="1200" dirty="0"/>
              <a:t>Flødesovs (¾ dl) med 18% fedt</a:t>
            </a:r>
          </a:p>
        </p:txBody>
      </p:sp>
      <p:sp>
        <p:nvSpPr>
          <p:cNvPr id="43" name="Tekstfelt 42">
            <a:extLst>
              <a:ext uri="{FF2B5EF4-FFF2-40B4-BE49-F238E27FC236}">
                <a16:creationId xmlns:a16="http://schemas.microsoft.com/office/drawing/2014/main" id="{DE4B91BF-7279-4548-89E3-8DC205E53822}"/>
              </a:ext>
            </a:extLst>
          </p:cNvPr>
          <p:cNvSpPr txBox="1"/>
          <p:nvPr/>
        </p:nvSpPr>
        <p:spPr>
          <a:xfrm>
            <a:off x="2875472" y="2210392"/>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44" name="Tekstfelt 43">
            <a:extLst>
              <a:ext uri="{FF2B5EF4-FFF2-40B4-BE49-F238E27FC236}">
                <a16:creationId xmlns:a16="http://schemas.microsoft.com/office/drawing/2014/main" id="{07FA715E-2A56-481E-A1F1-520FBAB42255}"/>
              </a:ext>
            </a:extLst>
          </p:cNvPr>
          <p:cNvSpPr txBox="1"/>
          <p:nvPr/>
        </p:nvSpPr>
        <p:spPr>
          <a:xfrm>
            <a:off x="7941097" y="2210392"/>
            <a:ext cx="2191457"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45" name="Tekstfelt 44">
            <a:extLst>
              <a:ext uri="{FF2B5EF4-FFF2-40B4-BE49-F238E27FC236}">
                <a16:creationId xmlns:a16="http://schemas.microsoft.com/office/drawing/2014/main" id="{EE9322C3-68B6-4F6B-8355-CCBFCB38E7C2}"/>
              </a:ext>
            </a:extLst>
          </p:cNvPr>
          <p:cNvSpPr txBox="1"/>
          <p:nvPr/>
        </p:nvSpPr>
        <p:spPr>
          <a:xfrm>
            <a:off x="1744501" y="5474553"/>
            <a:ext cx="8702997" cy="1169551"/>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Protein i maden mindsker aldersbetinget tab af muskelmasse. Spis en variation af fisk, æg, kød, fjerkræ og proteinholdige bælgfrugter som bønner og linser og spis usaltet nødder</a:t>
            </a:r>
          </a:p>
          <a:p>
            <a:pPr marL="285750" indent="-285750">
              <a:buFontTx/>
              <a:buChar char="-"/>
            </a:pPr>
            <a:r>
              <a:rPr lang="da-DK" sz="1400" dirty="0">
                <a:solidFill>
                  <a:schemeClr val="tx1"/>
                </a:solidFill>
              </a:rPr>
              <a:t>Vælg kød med max 10 E% fedt, for at mindske indtaget af mættet fedt, som fx findes i skindet på kylling og i fede mejeriprodukter </a:t>
            </a:r>
          </a:p>
        </p:txBody>
      </p:sp>
      <p:cxnSp>
        <p:nvCxnSpPr>
          <p:cNvPr id="26" name="Lige forbindelse 25">
            <a:extLst>
              <a:ext uri="{FF2B5EF4-FFF2-40B4-BE49-F238E27FC236}">
                <a16:creationId xmlns:a16="http://schemas.microsoft.com/office/drawing/2014/main" id="{98A6E8DF-7B13-44FD-85FA-23719D614052}"/>
              </a:ext>
            </a:extLst>
          </p:cNvPr>
          <p:cNvCxnSpPr>
            <a:cxnSpLocks/>
          </p:cNvCxnSpPr>
          <p:nvPr/>
        </p:nvCxnSpPr>
        <p:spPr>
          <a:xfrm>
            <a:off x="1627896" y="2837753"/>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F1A9D9C9-6E68-4D1D-B3BD-6542AED3A547}"/>
              </a:ext>
            </a:extLst>
          </p:cNvPr>
          <p:cNvCxnSpPr>
            <a:cxnSpLocks/>
          </p:cNvCxnSpPr>
          <p:nvPr/>
        </p:nvCxnSpPr>
        <p:spPr>
          <a:xfrm>
            <a:off x="6629906" y="272361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Lige forbindelse 28">
            <a:extLst>
              <a:ext uri="{FF2B5EF4-FFF2-40B4-BE49-F238E27FC236}">
                <a16:creationId xmlns:a16="http://schemas.microsoft.com/office/drawing/2014/main" id="{F74A3825-F7FE-4B75-BCF0-745656B6BC5F}"/>
              </a:ext>
            </a:extLst>
          </p:cNvPr>
          <p:cNvCxnSpPr>
            <a:cxnSpLocks/>
          </p:cNvCxnSpPr>
          <p:nvPr/>
        </p:nvCxnSpPr>
        <p:spPr>
          <a:xfrm>
            <a:off x="4191145" y="3545542"/>
            <a:ext cx="579434"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1" name="Lige forbindelse 30">
            <a:extLst>
              <a:ext uri="{FF2B5EF4-FFF2-40B4-BE49-F238E27FC236}">
                <a16:creationId xmlns:a16="http://schemas.microsoft.com/office/drawing/2014/main" id="{13A64C25-F7E9-4A29-9DA1-9988E4C534F7}"/>
              </a:ext>
            </a:extLst>
          </p:cNvPr>
          <p:cNvCxnSpPr>
            <a:cxnSpLocks/>
          </p:cNvCxnSpPr>
          <p:nvPr/>
        </p:nvCxnSpPr>
        <p:spPr>
          <a:xfrm>
            <a:off x="7308675" y="4001822"/>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2" name="Lige forbindelse 31">
            <a:extLst>
              <a:ext uri="{FF2B5EF4-FFF2-40B4-BE49-F238E27FC236}">
                <a16:creationId xmlns:a16="http://schemas.microsoft.com/office/drawing/2014/main" id="{C7429BE1-6857-4AF3-89A8-2897F70674C2}"/>
              </a:ext>
            </a:extLst>
          </p:cNvPr>
          <p:cNvCxnSpPr>
            <a:cxnSpLocks/>
          </p:cNvCxnSpPr>
          <p:nvPr/>
        </p:nvCxnSpPr>
        <p:spPr>
          <a:xfrm>
            <a:off x="8720295" y="423160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9DB6D7DE-B629-4E09-B331-D1B375925ABA}"/>
              </a:ext>
            </a:extLst>
          </p:cNvPr>
          <p:cNvCxnSpPr>
            <a:cxnSpLocks/>
          </p:cNvCxnSpPr>
          <p:nvPr/>
        </p:nvCxnSpPr>
        <p:spPr>
          <a:xfrm>
            <a:off x="4023871" y="414286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5" name="Lige forbindelse 34">
            <a:extLst>
              <a:ext uri="{FF2B5EF4-FFF2-40B4-BE49-F238E27FC236}">
                <a16:creationId xmlns:a16="http://schemas.microsoft.com/office/drawing/2014/main" id="{F159680B-7E0F-4599-A6AD-828725905D7D}"/>
              </a:ext>
            </a:extLst>
          </p:cNvPr>
          <p:cNvCxnSpPr>
            <a:cxnSpLocks/>
          </p:cNvCxnSpPr>
          <p:nvPr/>
        </p:nvCxnSpPr>
        <p:spPr>
          <a:xfrm>
            <a:off x="2485554" y="412938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C58504D8-C19C-494B-BEC7-60CF18D48121}"/>
              </a:ext>
            </a:extLst>
          </p:cNvPr>
          <p:cNvCxnSpPr>
            <a:cxnSpLocks/>
          </p:cNvCxnSpPr>
          <p:nvPr/>
        </p:nvCxnSpPr>
        <p:spPr>
          <a:xfrm>
            <a:off x="9036826" y="3564418"/>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4" name="Billede 3">
            <a:extLst>
              <a:ext uri="{FF2B5EF4-FFF2-40B4-BE49-F238E27FC236}">
                <a16:creationId xmlns:a16="http://schemas.microsoft.com/office/drawing/2014/main" id="{DCEE9D5F-FD5D-914D-9684-E4E740D26249}"/>
              </a:ext>
            </a:extLst>
          </p:cNvPr>
          <p:cNvPicPr>
            <a:picLocks noChangeAspect="1"/>
          </p:cNvPicPr>
          <p:nvPr/>
        </p:nvPicPr>
        <p:blipFill rotWithShape="1">
          <a:blip r:embed="rId6"/>
          <a:srcRect b="26448"/>
          <a:stretch/>
        </p:blipFill>
        <p:spPr>
          <a:xfrm>
            <a:off x="0" y="16077"/>
            <a:ext cx="12192000" cy="1572503"/>
          </a:xfrm>
          <a:prstGeom prst="rect">
            <a:avLst/>
          </a:prstGeom>
        </p:spPr>
      </p:pic>
      <p:sp>
        <p:nvSpPr>
          <p:cNvPr id="8" name="Rektangel 7">
            <a:extLst>
              <a:ext uri="{FF2B5EF4-FFF2-40B4-BE49-F238E27FC236}">
                <a16:creationId xmlns:a16="http://schemas.microsoft.com/office/drawing/2014/main" id="{0205A8DA-A1D9-CE40-AE68-5FDD217BEE5C}"/>
              </a:ext>
            </a:extLst>
          </p:cNvPr>
          <p:cNvSpPr/>
          <p:nvPr/>
        </p:nvSpPr>
        <p:spPr>
          <a:xfrm>
            <a:off x="2455572" y="4780087"/>
            <a:ext cx="2479325" cy="646331"/>
          </a:xfrm>
          <a:prstGeom prst="rect">
            <a:avLst/>
          </a:prstGeom>
        </p:spPr>
        <p:txBody>
          <a:bodyPr wrap="square">
            <a:spAutoFit/>
          </a:bodyPr>
          <a:lstStyle/>
          <a:p>
            <a:r>
              <a:rPr lang="da-DK" dirty="0">
                <a:solidFill>
                  <a:srgbClr val="111212"/>
                </a:solidFill>
              </a:rPr>
              <a:t>Energi: 2534 kJ = 603 kJ</a:t>
            </a:r>
          </a:p>
          <a:p>
            <a:r>
              <a:rPr lang="da-DK" dirty="0">
                <a:solidFill>
                  <a:srgbClr val="111212"/>
                </a:solidFill>
              </a:rPr>
              <a:t>Protein: 38 g</a:t>
            </a:r>
            <a:endParaRPr lang="da-DK" dirty="0">
              <a:solidFill>
                <a:srgbClr val="111212"/>
              </a:solidFill>
              <a:effectLst/>
            </a:endParaRPr>
          </a:p>
        </p:txBody>
      </p:sp>
      <p:sp>
        <p:nvSpPr>
          <p:cNvPr id="9" name="Rektangel 8">
            <a:extLst>
              <a:ext uri="{FF2B5EF4-FFF2-40B4-BE49-F238E27FC236}">
                <a16:creationId xmlns:a16="http://schemas.microsoft.com/office/drawing/2014/main" id="{5F5813E2-7386-5940-9CBE-98EEEC2CC02E}"/>
              </a:ext>
            </a:extLst>
          </p:cNvPr>
          <p:cNvSpPr/>
          <p:nvPr/>
        </p:nvSpPr>
        <p:spPr>
          <a:xfrm>
            <a:off x="7362429" y="4767209"/>
            <a:ext cx="2619001" cy="646331"/>
          </a:xfrm>
          <a:prstGeom prst="rect">
            <a:avLst/>
          </a:prstGeom>
        </p:spPr>
        <p:txBody>
          <a:bodyPr wrap="square">
            <a:spAutoFit/>
          </a:bodyPr>
          <a:lstStyle/>
          <a:p>
            <a:r>
              <a:rPr lang="da-DK" dirty="0">
                <a:solidFill>
                  <a:srgbClr val="111212"/>
                </a:solidFill>
              </a:rPr>
              <a:t>Energi: 2363 kJ = 563 kcal</a:t>
            </a:r>
          </a:p>
          <a:p>
            <a:r>
              <a:rPr lang="da-DK" dirty="0">
                <a:solidFill>
                  <a:srgbClr val="111212"/>
                </a:solidFill>
              </a:rPr>
              <a:t>Protein: 31 g</a:t>
            </a:r>
            <a:endParaRPr lang="da-DK" dirty="0">
              <a:solidFill>
                <a:srgbClr val="111212"/>
              </a:solidFill>
              <a:effectLst/>
            </a:endParaRPr>
          </a:p>
        </p:txBody>
      </p:sp>
    </p:spTree>
    <p:extLst>
      <p:ext uri="{BB962C8B-B14F-4D97-AF65-F5344CB8AC3E}">
        <p14:creationId xmlns:p14="http://schemas.microsoft.com/office/powerpoint/2010/main" val="1893500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8654AC3-B8E2-6A40-861D-4CC2D38FF7B4}"/>
              </a:ext>
            </a:extLst>
          </p:cNvPr>
          <p:cNvGraphicFramePr>
            <a:graphicFrameLocks/>
          </p:cNvGraphicFramePr>
          <p:nvPr>
            <p:extLst>
              <p:ext uri="{D42A27DB-BD31-4B8C-83A1-F6EECF244321}">
                <p14:modId xmlns:p14="http://schemas.microsoft.com/office/powerpoint/2010/main" val="2018284067"/>
              </p:ext>
            </p:extLst>
          </p:nvPr>
        </p:nvGraphicFramePr>
        <p:xfrm>
          <a:off x="3431242" y="2048865"/>
          <a:ext cx="4870481" cy="3008539"/>
        </p:xfrm>
        <a:graphic>
          <a:graphicData uri="http://schemas.openxmlformats.org/drawingml/2006/chart">
            <c:chart xmlns:c="http://schemas.openxmlformats.org/drawingml/2006/chart" xmlns:r="http://schemas.openxmlformats.org/officeDocument/2006/relationships" r:id="rId3"/>
          </a:graphicData>
        </a:graphic>
      </p:graphicFrame>
      <p:pic>
        <p:nvPicPr>
          <p:cNvPr id="16" name="Billede 15">
            <a:extLst>
              <a:ext uri="{FF2B5EF4-FFF2-40B4-BE49-F238E27FC236}">
                <a16:creationId xmlns:a16="http://schemas.microsoft.com/office/drawing/2014/main" id="{750B6D3D-82C4-4CD7-835A-E87A97339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05ECFB55-02EA-414C-B7A3-EC6F14F37D10}"/>
              </a:ext>
            </a:extLst>
          </p:cNvPr>
          <p:cNvSpPr txBox="1"/>
          <p:nvPr/>
        </p:nvSpPr>
        <p:spPr>
          <a:xfrm>
            <a:off x="3443237" y="6135043"/>
            <a:ext cx="5232321" cy="430887"/>
          </a:xfrm>
          <a:prstGeom prst="rect">
            <a:avLst/>
          </a:prstGeom>
          <a:noFill/>
        </p:spPr>
        <p:txBody>
          <a:bodyPr wrap="square" rtlCol="0">
            <a:spAutoFit/>
          </a:bodyPr>
          <a:lstStyle/>
          <a:p>
            <a:r>
              <a:rPr lang="en-US" sz="1100" dirty="0" err="1"/>
              <a:t>Kilde</a:t>
            </a:r>
            <a:r>
              <a:rPr lang="en-US" sz="1100" dirty="0"/>
              <a:t>: https://</a:t>
            </a:r>
            <a:r>
              <a:rPr lang="en-US" sz="1100" dirty="0" err="1"/>
              <a:t>xn</a:t>
            </a:r>
            <a:r>
              <a:rPr lang="en-US" sz="1100" dirty="0"/>
              <a:t>--</a:t>
            </a:r>
            <a:r>
              <a:rPr lang="en-US" sz="1100" dirty="0" err="1"/>
              <a:t>kosthndbogen-xcb.dk</a:t>
            </a:r>
            <a:r>
              <a:rPr lang="en-US" sz="1100" dirty="0"/>
              <a:t>/content/</a:t>
            </a:r>
            <a:r>
              <a:rPr lang="en-US" sz="1100" dirty="0" err="1"/>
              <a:t>normalkost</a:t>
            </a:r>
            <a:r>
              <a:rPr lang="en-US" sz="1100" dirty="0"/>
              <a:t>  </a:t>
            </a:r>
            <a:r>
              <a:rPr lang="en-US" sz="1100" dirty="0" err="1"/>
              <a:t>og</a:t>
            </a:r>
            <a:r>
              <a:rPr lang="en-US" sz="1100" dirty="0"/>
              <a:t> NNR2324</a:t>
            </a:r>
            <a:r>
              <a:rPr lang="en-US" sz="1100" dirty="0">
                <a:hlinkClick r:id="rId5"/>
              </a:rPr>
              <a:t>https://kosthåndbogen.dk/content/normalkost-til-%C3%A6ldre</a:t>
            </a:r>
            <a:r>
              <a:rPr lang="en-US" sz="1100" dirty="0"/>
              <a:t> </a:t>
            </a:r>
            <a:r>
              <a:rPr lang="en-US" sz="1100" dirty="0" err="1"/>
              <a:t>og</a:t>
            </a:r>
            <a:r>
              <a:rPr lang="en-US" sz="1100" dirty="0"/>
              <a:t> NNR2012 </a:t>
            </a:r>
          </a:p>
        </p:txBody>
      </p:sp>
      <p:sp>
        <p:nvSpPr>
          <p:cNvPr id="18" name="Tekstfelt 17">
            <a:extLst>
              <a:ext uri="{FF2B5EF4-FFF2-40B4-BE49-F238E27FC236}">
                <a16:creationId xmlns:a16="http://schemas.microsoft.com/office/drawing/2014/main" id="{049BD5B7-784A-0747-89D6-33514B66E6B4}"/>
              </a:ext>
            </a:extLst>
          </p:cNvPr>
          <p:cNvSpPr txBox="1"/>
          <p:nvPr/>
        </p:nvSpPr>
        <p:spPr>
          <a:xfrm>
            <a:off x="4635705" y="3582733"/>
            <a:ext cx="1250449" cy="276999"/>
          </a:xfrm>
          <a:prstGeom prst="rect">
            <a:avLst/>
          </a:prstGeom>
          <a:noFill/>
        </p:spPr>
        <p:txBody>
          <a:bodyPr wrap="square" rtlCol="0">
            <a:spAutoFit/>
          </a:bodyPr>
          <a:lstStyle/>
          <a:p>
            <a:r>
              <a:rPr lang="da-DK" sz="1200" dirty="0"/>
              <a:t>Kulhydrat: 52 E%</a:t>
            </a:r>
          </a:p>
        </p:txBody>
      </p:sp>
      <p:sp>
        <p:nvSpPr>
          <p:cNvPr id="19" name="Tekstfelt 18">
            <a:extLst>
              <a:ext uri="{FF2B5EF4-FFF2-40B4-BE49-F238E27FC236}">
                <a16:creationId xmlns:a16="http://schemas.microsoft.com/office/drawing/2014/main" id="{D96CA0DA-4A24-6641-8CA4-9CF3F9C5DE26}"/>
              </a:ext>
            </a:extLst>
          </p:cNvPr>
          <p:cNvSpPr txBox="1"/>
          <p:nvPr/>
        </p:nvSpPr>
        <p:spPr>
          <a:xfrm>
            <a:off x="5851639" y="2844584"/>
            <a:ext cx="1250449" cy="276999"/>
          </a:xfrm>
          <a:prstGeom prst="rect">
            <a:avLst/>
          </a:prstGeom>
          <a:noFill/>
        </p:spPr>
        <p:txBody>
          <a:bodyPr wrap="square" rtlCol="0">
            <a:spAutoFit/>
          </a:bodyPr>
          <a:lstStyle/>
          <a:p>
            <a:r>
              <a:rPr lang="da-DK" sz="1200" dirty="0"/>
              <a:t>Protein: 15 E%</a:t>
            </a:r>
          </a:p>
        </p:txBody>
      </p:sp>
      <p:sp>
        <p:nvSpPr>
          <p:cNvPr id="17" name="Tekstfelt 16">
            <a:extLst>
              <a:ext uri="{FF2B5EF4-FFF2-40B4-BE49-F238E27FC236}">
                <a16:creationId xmlns:a16="http://schemas.microsoft.com/office/drawing/2014/main" id="{CA505877-3E48-1E47-9BD2-5B0AD169B60D}"/>
              </a:ext>
            </a:extLst>
          </p:cNvPr>
          <p:cNvSpPr txBox="1"/>
          <p:nvPr/>
        </p:nvSpPr>
        <p:spPr>
          <a:xfrm>
            <a:off x="6092614" y="3652814"/>
            <a:ext cx="1042987" cy="276999"/>
          </a:xfrm>
          <a:prstGeom prst="rect">
            <a:avLst/>
          </a:prstGeom>
          <a:noFill/>
        </p:spPr>
        <p:txBody>
          <a:bodyPr wrap="square" rtlCol="0">
            <a:spAutoFit/>
          </a:bodyPr>
          <a:lstStyle/>
          <a:p>
            <a:r>
              <a:rPr lang="da-DK" sz="1200" dirty="0"/>
              <a:t>Fedt</a:t>
            </a:r>
            <a:r>
              <a:rPr lang="da-DK" sz="1200"/>
              <a:t>: 33 </a:t>
            </a:r>
            <a:r>
              <a:rPr lang="da-DK" sz="1200" dirty="0"/>
              <a:t>E%</a:t>
            </a:r>
          </a:p>
        </p:txBody>
      </p:sp>
      <p:sp>
        <p:nvSpPr>
          <p:cNvPr id="5" name="Tekstfelt 4">
            <a:extLst>
              <a:ext uri="{FF2B5EF4-FFF2-40B4-BE49-F238E27FC236}">
                <a16:creationId xmlns:a16="http://schemas.microsoft.com/office/drawing/2014/main" id="{852ACAC8-2D4A-A5BF-C162-B338A9BC3F85}"/>
              </a:ext>
            </a:extLst>
          </p:cNvPr>
          <p:cNvSpPr txBox="1"/>
          <p:nvPr/>
        </p:nvSpPr>
        <p:spPr>
          <a:xfrm>
            <a:off x="5938250" y="4355363"/>
            <a:ext cx="1250448" cy="461665"/>
          </a:xfrm>
          <a:prstGeom prst="rect">
            <a:avLst/>
          </a:prstGeom>
          <a:noFill/>
        </p:spPr>
        <p:txBody>
          <a:bodyPr wrap="square" rtlCol="0">
            <a:spAutoFit/>
          </a:bodyPr>
          <a:lstStyle/>
          <a:p>
            <a:r>
              <a:rPr lang="da-DK" sz="1200" dirty="0"/>
              <a:t>Heraf mættet fedt max: 10 E%</a:t>
            </a:r>
          </a:p>
        </p:txBody>
      </p:sp>
      <p:sp>
        <p:nvSpPr>
          <p:cNvPr id="6" name="Tekstfelt 5">
            <a:extLst>
              <a:ext uri="{FF2B5EF4-FFF2-40B4-BE49-F238E27FC236}">
                <a16:creationId xmlns:a16="http://schemas.microsoft.com/office/drawing/2014/main" id="{CFA5E898-B08A-564D-AE31-08276758A483}"/>
              </a:ext>
            </a:extLst>
          </p:cNvPr>
          <p:cNvSpPr txBox="1"/>
          <p:nvPr/>
        </p:nvSpPr>
        <p:spPr>
          <a:xfrm>
            <a:off x="4210947" y="5093376"/>
            <a:ext cx="3483256" cy="954107"/>
          </a:xfrm>
          <a:prstGeom prst="rect">
            <a:avLst/>
          </a:prstGeom>
          <a:solidFill>
            <a:schemeClr val="bg1">
              <a:lumMod val="95000"/>
            </a:schemeClr>
          </a:solidFill>
          <a:ln>
            <a:noFill/>
          </a:ln>
        </p:spPr>
        <p:txBody>
          <a:bodyPr wrap="square" rtlCol="0">
            <a:spAutoFit/>
          </a:bodyPr>
          <a:lstStyle/>
          <a:p>
            <a:r>
              <a:rPr lang="da-DK" sz="1400" dirty="0"/>
              <a:t>Den anbefalede makronæringsstoffordeling er angivet i energiprocent (E%). </a:t>
            </a:r>
          </a:p>
          <a:p>
            <a:r>
              <a:rPr lang="da-DK" sz="1400" dirty="0"/>
              <a:t>Grå bokse = intervaller. </a:t>
            </a:r>
          </a:p>
          <a:p>
            <a:r>
              <a:rPr lang="da-DK" sz="1400" dirty="0"/>
              <a:t>Diagrammet = middelværdier.</a:t>
            </a:r>
          </a:p>
        </p:txBody>
      </p:sp>
      <p:sp>
        <p:nvSpPr>
          <p:cNvPr id="7" name="Tekstfelt 6">
            <a:extLst>
              <a:ext uri="{FF2B5EF4-FFF2-40B4-BE49-F238E27FC236}">
                <a16:creationId xmlns:a16="http://schemas.microsoft.com/office/drawing/2014/main" id="{6503F057-885F-B121-995A-0E5C2E134752}"/>
              </a:ext>
            </a:extLst>
          </p:cNvPr>
          <p:cNvSpPr txBox="1"/>
          <p:nvPr/>
        </p:nvSpPr>
        <p:spPr>
          <a:xfrm>
            <a:off x="3461773" y="4044061"/>
            <a:ext cx="1516627" cy="276999"/>
          </a:xfrm>
          <a:prstGeom prst="rect">
            <a:avLst/>
          </a:prstGeom>
          <a:solidFill>
            <a:schemeClr val="bg1">
              <a:lumMod val="95000"/>
            </a:schemeClr>
          </a:solidFill>
          <a:ln>
            <a:noFill/>
          </a:ln>
        </p:spPr>
        <p:txBody>
          <a:bodyPr wrap="square" rtlCol="0">
            <a:spAutoFit/>
          </a:bodyPr>
          <a:lstStyle/>
          <a:p>
            <a:r>
              <a:rPr lang="da-DK" sz="1200" dirty="0"/>
              <a:t>Kulhydrat: 45-60 E%</a:t>
            </a:r>
          </a:p>
        </p:txBody>
      </p:sp>
      <p:sp>
        <p:nvSpPr>
          <p:cNvPr id="9" name="Tekstfelt 8">
            <a:extLst>
              <a:ext uri="{FF2B5EF4-FFF2-40B4-BE49-F238E27FC236}">
                <a16:creationId xmlns:a16="http://schemas.microsoft.com/office/drawing/2014/main" id="{7A7A2997-8E6C-5E0A-5539-942788A2FC82}"/>
              </a:ext>
            </a:extLst>
          </p:cNvPr>
          <p:cNvSpPr txBox="1"/>
          <p:nvPr/>
        </p:nvSpPr>
        <p:spPr>
          <a:xfrm>
            <a:off x="6162906" y="2500835"/>
            <a:ext cx="1300810" cy="276999"/>
          </a:xfrm>
          <a:prstGeom prst="rect">
            <a:avLst/>
          </a:prstGeom>
          <a:solidFill>
            <a:schemeClr val="bg1">
              <a:lumMod val="95000"/>
            </a:schemeClr>
          </a:solidFill>
          <a:ln>
            <a:noFill/>
          </a:ln>
        </p:spPr>
        <p:txBody>
          <a:bodyPr wrap="square" rtlCol="0">
            <a:spAutoFit/>
          </a:bodyPr>
          <a:lstStyle/>
          <a:p>
            <a:r>
              <a:rPr lang="en-US" sz="1200" dirty="0"/>
              <a:t>Protein: 10-20 E%</a:t>
            </a:r>
          </a:p>
        </p:txBody>
      </p:sp>
      <p:sp>
        <p:nvSpPr>
          <p:cNvPr id="11" name="Tekstfelt 10">
            <a:extLst>
              <a:ext uri="{FF2B5EF4-FFF2-40B4-BE49-F238E27FC236}">
                <a16:creationId xmlns:a16="http://schemas.microsoft.com/office/drawing/2014/main" id="{2BE55E81-5315-2063-8DEC-3D04D07204D2}"/>
              </a:ext>
            </a:extLst>
          </p:cNvPr>
          <p:cNvSpPr txBox="1"/>
          <p:nvPr/>
        </p:nvSpPr>
        <p:spPr>
          <a:xfrm>
            <a:off x="6724258" y="4014359"/>
            <a:ext cx="1137994" cy="276999"/>
          </a:xfrm>
          <a:prstGeom prst="rect">
            <a:avLst/>
          </a:prstGeom>
          <a:solidFill>
            <a:schemeClr val="bg1">
              <a:lumMod val="95000"/>
            </a:schemeClr>
          </a:solidFill>
          <a:ln>
            <a:noFill/>
          </a:ln>
        </p:spPr>
        <p:txBody>
          <a:bodyPr wrap="square" rtlCol="0">
            <a:spAutoFit/>
          </a:bodyPr>
          <a:lstStyle/>
          <a:p>
            <a:r>
              <a:rPr lang="da-DK" sz="1200" dirty="0"/>
              <a:t>Fedt: 25-40 E%</a:t>
            </a:r>
          </a:p>
        </p:txBody>
      </p:sp>
      <p:pic>
        <p:nvPicPr>
          <p:cNvPr id="8" name="Billede 7">
            <a:extLst>
              <a:ext uri="{FF2B5EF4-FFF2-40B4-BE49-F238E27FC236}">
                <a16:creationId xmlns:a16="http://schemas.microsoft.com/office/drawing/2014/main" id="{67C69190-992A-BF44-8EFC-D70942E04EDE}"/>
              </a:ext>
            </a:extLst>
          </p:cNvPr>
          <p:cNvPicPr>
            <a:picLocks noChangeAspect="1"/>
          </p:cNvPicPr>
          <p:nvPr/>
        </p:nvPicPr>
        <p:blipFill rotWithShape="1">
          <a:blip r:embed="rId6"/>
          <a:srcRect b="27436"/>
          <a:stretch/>
        </p:blipFill>
        <p:spPr>
          <a:xfrm>
            <a:off x="0" y="3196"/>
            <a:ext cx="12192000" cy="1551362"/>
          </a:xfrm>
          <a:prstGeom prst="rect">
            <a:avLst/>
          </a:prstGeom>
        </p:spPr>
      </p:pic>
    </p:spTree>
    <p:extLst>
      <p:ext uri="{BB962C8B-B14F-4D97-AF65-F5344CB8AC3E}">
        <p14:creationId xmlns:p14="http://schemas.microsoft.com/office/powerpoint/2010/main" val="220036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D1FE5-833C-9544-B4E4-DE35A6C5276D}"/>
              </a:ext>
            </a:extLst>
          </p:cNvPr>
          <p:cNvSpPr>
            <a:spLocks noGrp="1"/>
          </p:cNvSpPr>
          <p:nvPr>
            <p:ph type="title"/>
          </p:nvPr>
        </p:nvSpPr>
        <p:spPr>
          <a:xfrm>
            <a:off x="208280" y="1035685"/>
            <a:ext cx="9707880" cy="1325563"/>
          </a:xfrm>
        </p:spPr>
        <p:txBody>
          <a:bodyPr>
            <a:normAutofit/>
          </a:bodyPr>
          <a:lstStyle/>
          <a:p>
            <a:br>
              <a:rPr lang="da-DK" dirty="0"/>
            </a:br>
            <a:r>
              <a:rPr lang="da-DK" sz="2700" dirty="0"/>
              <a:t>Makronæringsstofindhold – Det spiser du nu</a:t>
            </a:r>
          </a:p>
        </p:txBody>
      </p:sp>
      <p:pic>
        <p:nvPicPr>
          <p:cNvPr id="3" name="Billede 2">
            <a:extLst>
              <a:ext uri="{FF2B5EF4-FFF2-40B4-BE49-F238E27FC236}">
                <a16:creationId xmlns:a16="http://schemas.microsoft.com/office/drawing/2014/main" id="{7F3BC383-53F3-C94B-AB40-BCF01F9896C9}"/>
              </a:ext>
            </a:extLst>
          </p:cNvPr>
          <p:cNvPicPr>
            <a:picLocks noChangeAspect="1"/>
          </p:cNvPicPr>
          <p:nvPr/>
        </p:nvPicPr>
        <p:blipFill rotWithShape="1">
          <a:blip r:embed="rId2"/>
          <a:srcRect l="2948" t="1624" r="2801" b="5548"/>
          <a:stretch/>
        </p:blipFill>
        <p:spPr>
          <a:xfrm>
            <a:off x="2296160" y="2279967"/>
            <a:ext cx="7193280" cy="4344353"/>
          </a:xfrm>
          <a:prstGeom prst="rect">
            <a:avLst/>
          </a:prstGeom>
        </p:spPr>
      </p:pic>
      <p:pic>
        <p:nvPicPr>
          <p:cNvPr id="4" name="Billede 3">
            <a:extLst>
              <a:ext uri="{FF2B5EF4-FFF2-40B4-BE49-F238E27FC236}">
                <a16:creationId xmlns:a16="http://schemas.microsoft.com/office/drawing/2014/main" id="{E18DB127-B256-B142-B102-4B2611C8DDAC}"/>
              </a:ext>
            </a:extLst>
          </p:cNvPr>
          <p:cNvPicPr>
            <a:picLocks noChangeAspect="1"/>
          </p:cNvPicPr>
          <p:nvPr/>
        </p:nvPicPr>
        <p:blipFill rotWithShape="1">
          <a:blip r:embed="rId3"/>
          <a:srcRect b="27436"/>
          <a:stretch/>
        </p:blipFill>
        <p:spPr>
          <a:xfrm>
            <a:off x="0" y="3196"/>
            <a:ext cx="12192000" cy="1551362"/>
          </a:xfrm>
          <a:prstGeom prst="rect">
            <a:avLst/>
          </a:prstGeom>
        </p:spPr>
      </p:pic>
      <p:pic>
        <p:nvPicPr>
          <p:cNvPr id="5" name="Billede 4">
            <a:extLst>
              <a:ext uri="{FF2B5EF4-FFF2-40B4-BE49-F238E27FC236}">
                <a16:creationId xmlns:a16="http://schemas.microsoft.com/office/drawing/2014/main" id="{701B9C36-FDBD-D482-4916-2E010FEC0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1960916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D1FE5-833C-9544-B4E4-DE35A6C5276D}"/>
              </a:ext>
            </a:extLst>
          </p:cNvPr>
          <p:cNvSpPr>
            <a:spLocks noGrp="1"/>
          </p:cNvSpPr>
          <p:nvPr>
            <p:ph type="title"/>
          </p:nvPr>
        </p:nvSpPr>
        <p:spPr>
          <a:xfrm>
            <a:off x="208280" y="1035685"/>
            <a:ext cx="9707880" cy="1325563"/>
          </a:xfrm>
        </p:spPr>
        <p:txBody>
          <a:bodyPr>
            <a:normAutofit/>
          </a:bodyPr>
          <a:lstStyle/>
          <a:p>
            <a:br>
              <a:rPr lang="da-DK" dirty="0"/>
            </a:br>
            <a:r>
              <a:rPr lang="da-DK" sz="2700" dirty="0"/>
              <a:t>Makronæringsstofindhold – Forslag til ændringer</a:t>
            </a:r>
          </a:p>
        </p:txBody>
      </p:sp>
      <p:pic>
        <p:nvPicPr>
          <p:cNvPr id="4" name="Billede 3">
            <a:extLst>
              <a:ext uri="{FF2B5EF4-FFF2-40B4-BE49-F238E27FC236}">
                <a16:creationId xmlns:a16="http://schemas.microsoft.com/office/drawing/2014/main" id="{E18DB127-B256-B142-B102-4B2611C8DDAC}"/>
              </a:ext>
            </a:extLst>
          </p:cNvPr>
          <p:cNvPicPr>
            <a:picLocks noChangeAspect="1"/>
          </p:cNvPicPr>
          <p:nvPr/>
        </p:nvPicPr>
        <p:blipFill rotWithShape="1">
          <a:blip r:embed="rId2"/>
          <a:srcRect b="27436"/>
          <a:stretch/>
        </p:blipFill>
        <p:spPr>
          <a:xfrm>
            <a:off x="0" y="3196"/>
            <a:ext cx="12192000" cy="1551362"/>
          </a:xfrm>
          <a:prstGeom prst="rect">
            <a:avLst/>
          </a:prstGeom>
        </p:spPr>
      </p:pic>
      <p:pic>
        <p:nvPicPr>
          <p:cNvPr id="5" name="Billede 4">
            <a:extLst>
              <a:ext uri="{FF2B5EF4-FFF2-40B4-BE49-F238E27FC236}">
                <a16:creationId xmlns:a16="http://schemas.microsoft.com/office/drawing/2014/main" id="{990A459F-9A8B-6848-8FB0-E78BDED3E5AB}"/>
              </a:ext>
            </a:extLst>
          </p:cNvPr>
          <p:cNvPicPr>
            <a:picLocks noChangeAspect="1"/>
          </p:cNvPicPr>
          <p:nvPr/>
        </p:nvPicPr>
        <p:blipFill rotWithShape="1">
          <a:blip r:embed="rId3"/>
          <a:srcRect l="2718" t="11925" r="3065" b="3559"/>
          <a:stretch/>
        </p:blipFill>
        <p:spPr>
          <a:xfrm>
            <a:off x="1798319" y="2367280"/>
            <a:ext cx="7344000" cy="4333628"/>
          </a:xfrm>
          <a:prstGeom prst="rect">
            <a:avLst/>
          </a:prstGeom>
        </p:spPr>
      </p:pic>
      <p:pic>
        <p:nvPicPr>
          <p:cNvPr id="3" name="Billede 2">
            <a:extLst>
              <a:ext uri="{FF2B5EF4-FFF2-40B4-BE49-F238E27FC236}">
                <a16:creationId xmlns:a16="http://schemas.microsoft.com/office/drawing/2014/main" id="{62042525-24E3-4DC6-D527-BE736C6BE9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118143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8D8E4-43F5-D640-A5A0-DBE4EF50DD69}"/>
              </a:ext>
            </a:extLst>
          </p:cNvPr>
          <p:cNvSpPr>
            <a:spLocks noGrp="1"/>
          </p:cNvSpPr>
          <p:nvPr>
            <p:ph type="title"/>
          </p:nvPr>
        </p:nvSpPr>
        <p:spPr>
          <a:xfrm>
            <a:off x="452607" y="1914218"/>
            <a:ext cx="10515600" cy="1325563"/>
          </a:xfrm>
        </p:spPr>
        <p:txBody>
          <a:bodyPr/>
          <a:lstStyle/>
          <a:p>
            <a:r>
              <a:rPr lang="da-DK" dirty="0"/>
              <a:t>Måltidsberegner – Lav personlige kostplaner</a:t>
            </a:r>
          </a:p>
        </p:txBody>
      </p:sp>
      <p:sp>
        <p:nvSpPr>
          <p:cNvPr id="3" name="Rektangel 2">
            <a:extLst>
              <a:ext uri="{FF2B5EF4-FFF2-40B4-BE49-F238E27FC236}">
                <a16:creationId xmlns:a16="http://schemas.microsoft.com/office/drawing/2014/main" id="{A7465E0F-18C2-C24C-8E01-6113B116A194}"/>
              </a:ext>
            </a:extLst>
          </p:cNvPr>
          <p:cNvSpPr/>
          <p:nvPr/>
        </p:nvSpPr>
        <p:spPr>
          <a:xfrm>
            <a:off x="551996" y="2954687"/>
            <a:ext cx="10631559" cy="3416320"/>
          </a:xfrm>
          <a:prstGeom prst="rect">
            <a:avLst/>
          </a:prstGeom>
        </p:spPr>
        <p:txBody>
          <a:bodyPr wrap="square">
            <a:spAutoFit/>
          </a:bodyPr>
          <a:lstStyle/>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Måltidsberegneren giver dig inspiration til at sammensætte personlige dagskostforslag. Ved at indtaste få personlige data og vælge imellem en række måltider, kan der laves en eller flere personlige kostplaner. Energibidraget for hvert af de valgte måltider kan følges vha. en energi- og kalorieberegner.</a:t>
            </a:r>
          </a:p>
          <a:p>
            <a:pPr marL="285750" indent="-285750">
              <a:buFont typeface="Arial" panose="020B0604020202020204" pitchFamily="34" charset="0"/>
              <a:buChar char="•"/>
            </a:pPr>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Beregneren kan anvendes til personer, der ønsker enten vægttab, vægtvedligehold, vægtøgning eller bare ønsker en madplan med sunde og lækre retter ud fra et givent energiindtag.</a:t>
            </a:r>
          </a:p>
          <a:p>
            <a:endParaRPr lang="da-DK" dirty="0">
              <a:solidFill>
                <a:srgbClr val="212529"/>
              </a:solidFill>
              <a:latin typeface="LF Press Sans"/>
            </a:endParaRPr>
          </a:p>
          <a:p>
            <a:pPr marL="285750" indent="-285750">
              <a:buFont typeface="Arial" panose="020B0604020202020204" pitchFamily="34" charset="0"/>
              <a:buChar char="•"/>
            </a:pPr>
            <a:r>
              <a:rPr lang="da-DK" dirty="0">
                <a:solidFill>
                  <a:srgbClr val="212529"/>
                </a:solidFill>
                <a:latin typeface="LF Press Sans"/>
              </a:rPr>
              <a:t>Se denne korte </a:t>
            </a:r>
            <a:r>
              <a:rPr lang="da-DK" u="sng" dirty="0">
                <a:solidFill>
                  <a:srgbClr val="07243B"/>
                </a:solidFill>
                <a:latin typeface="LF Press Sans"/>
                <a:hlinkClick r:id="rId2" tooltip="Lav Personlige Måltidsplaner Med Måltidsberegneren 16 February 2024"/>
              </a:rPr>
              <a:t>videoguide (2:31 min)</a:t>
            </a:r>
            <a:r>
              <a:rPr lang="da-DK" dirty="0">
                <a:solidFill>
                  <a:srgbClr val="212529"/>
                </a:solidFill>
                <a:latin typeface="LF Press Sans"/>
              </a:rPr>
              <a:t> og find ud af, hvordan du nemt kan bruge Måltidsberegneren.</a:t>
            </a:r>
          </a:p>
          <a:p>
            <a:endParaRPr lang="da-DK" dirty="0">
              <a:solidFill>
                <a:srgbClr val="212529"/>
              </a:solidFill>
              <a:latin typeface="LF Press Sans"/>
            </a:endParaRPr>
          </a:p>
          <a:p>
            <a:r>
              <a:rPr lang="da-DK" dirty="0">
                <a:solidFill>
                  <a:srgbClr val="212529"/>
                </a:solidFill>
                <a:latin typeface="LF Press Sans"/>
              </a:rPr>
              <a:t>Måltidsberegner - Lav personlige måltidsplaner tryk her </a:t>
            </a:r>
            <a:r>
              <a:rPr lang="da-DK" dirty="0" err="1">
                <a:solidFill>
                  <a:srgbClr val="212529"/>
                </a:solidFill>
                <a:latin typeface="LF Press Sans"/>
              </a:rPr>
              <a:t>https</a:t>
            </a:r>
            <a:r>
              <a:rPr lang="da-DK" dirty="0">
                <a:solidFill>
                  <a:srgbClr val="212529"/>
                </a:solidFill>
                <a:latin typeface="LF Press Sans"/>
              </a:rPr>
              <a:t>://</a:t>
            </a:r>
            <a:r>
              <a:rPr lang="da-DK" dirty="0" err="1">
                <a:solidFill>
                  <a:srgbClr val="212529"/>
                </a:solidFill>
                <a:latin typeface="LF Press Sans"/>
              </a:rPr>
              <a:t>www.ernaeringsfokus.dk</a:t>
            </a:r>
            <a:r>
              <a:rPr lang="da-DK" dirty="0">
                <a:solidFill>
                  <a:srgbClr val="212529"/>
                </a:solidFill>
                <a:latin typeface="LF Press Sans"/>
              </a:rPr>
              <a:t>/</a:t>
            </a:r>
            <a:r>
              <a:rPr lang="da-DK" dirty="0" err="1">
                <a:solidFill>
                  <a:srgbClr val="212529"/>
                </a:solidFill>
                <a:latin typeface="LF Press Sans"/>
              </a:rPr>
              <a:t>maaltidsberegner</a:t>
            </a:r>
            <a:r>
              <a:rPr lang="da-DK" dirty="0">
                <a:solidFill>
                  <a:srgbClr val="212529"/>
                </a:solidFill>
                <a:latin typeface="LF Press Sans"/>
              </a:rPr>
              <a:t>/. </a:t>
            </a:r>
          </a:p>
          <a:p>
            <a:endParaRPr lang="da-DK" dirty="0">
              <a:solidFill>
                <a:srgbClr val="212529"/>
              </a:solidFill>
              <a:latin typeface="LF Press Sans"/>
            </a:endParaRPr>
          </a:p>
        </p:txBody>
      </p:sp>
      <p:pic>
        <p:nvPicPr>
          <p:cNvPr id="4" name="Billede 3">
            <a:extLst>
              <a:ext uri="{FF2B5EF4-FFF2-40B4-BE49-F238E27FC236}">
                <a16:creationId xmlns:a16="http://schemas.microsoft.com/office/drawing/2014/main" id="{D5936C50-FC28-144B-E7F7-F3569A8A62B7}"/>
              </a:ext>
            </a:extLst>
          </p:cNvPr>
          <p:cNvPicPr>
            <a:picLocks noChangeAspect="1"/>
          </p:cNvPicPr>
          <p:nvPr/>
        </p:nvPicPr>
        <p:blipFill rotWithShape="1">
          <a:blip r:embed="rId3"/>
          <a:srcRect b="27436"/>
          <a:stretch/>
        </p:blipFill>
        <p:spPr>
          <a:xfrm>
            <a:off x="0" y="3196"/>
            <a:ext cx="12192000" cy="1551362"/>
          </a:xfrm>
          <a:prstGeom prst="rect">
            <a:avLst/>
          </a:prstGeom>
        </p:spPr>
      </p:pic>
      <p:pic>
        <p:nvPicPr>
          <p:cNvPr id="5" name="Billede 4">
            <a:extLst>
              <a:ext uri="{FF2B5EF4-FFF2-40B4-BE49-F238E27FC236}">
                <a16:creationId xmlns:a16="http://schemas.microsoft.com/office/drawing/2014/main" id="{0A60606E-1BA3-65F0-A9CE-AC05E3141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Tree>
    <p:extLst>
      <p:ext uri="{BB962C8B-B14F-4D97-AF65-F5344CB8AC3E}">
        <p14:creationId xmlns:p14="http://schemas.microsoft.com/office/powerpoint/2010/main" val="365962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C5C3316D-FC72-4319-81A5-798BF7B269E5}"/>
              </a:ext>
            </a:extLst>
          </p:cNvPr>
          <p:cNvSpPr>
            <a:spLocks noGrp="1"/>
          </p:cNvSpPr>
          <p:nvPr>
            <p:ph type="body" idx="1"/>
          </p:nvPr>
        </p:nvSpPr>
        <p:spPr/>
        <p:txBody>
          <a:bodyPr>
            <a:normAutofit/>
          </a:bodyPr>
          <a:lstStyle/>
          <a:p>
            <a:r>
              <a:rPr lang="da-DK" sz="1600" dirty="0"/>
              <a:t>Nøglehullet</a:t>
            </a:r>
          </a:p>
        </p:txBody>
      </p:sp>
      <p:sp>
        <p:nvSpPr>
          <p:cNvPr id="4" name="Pladsholder til indhold 3">
            <a:extLst>
              <a:ext uri="{FF2B5EF4-FFF2-40B4-BE49-F238E27FC236}">
                <a16:creationId xmlns:a16="http://schemas.microsoft.com/office/drawing/2014/main" id="{A3062372-37A3-4BE8-A444-BECEF778C57D}"/>
              </a:ext>
            </a:extLst>
          </p:cNvPr>
          <p:cNvSpPr>
            <a:spLocks noGrp="1"/>
          </p:cNvSpPr>
          <p:nvPr>
            <p:ph sz="half" idx="2"/>
          </p:nvPr>
        </p:nvSpPr>
        <p:spPr>
          <a:xfrm>
            <a:off x="839788" y="2505074"/>
            <a:ext cx="5157787" cy="4093413"/>
          </a:xfrm>
        </p:spPr>
        <p:txBody>
          <a:bodyPr>
            <a:normAutofit/>
          </a:bodyPr>
          <a:lstStyle/>
          <a:p>
            <a:pPr marL="0" indent="0">
              <a:buNone/>
            </a:pPr>
            <a:r>
              <a:rPr lang="da-DK" sz="1500" dirty="0"/>
              <a:t>Nøglehullet er et statskontrolleret ernæringsmærke, som hjælper dig med at vælge sundere og leve efter De officielle Kostråd. Når du vælger nøglehulsmærket fødevarer er det nemmere at spare på fedt, sukker og salt og at få flere fibre og fuldkorn.</a:t>
            </a:r>
          </a:p>
        </p:txBody>
      </p:sp>
      <p:sp>
        <p:nvSpPr>
          <p:cNvPr id="5" name="Pladsholder til tekst 4">
            <a:extLst>
              <a:ext uri="{FF2B5EF4-FFF2-40B4-BE49-F238E27FC236}">
                <a16:creationId xmlns:a16="http://schemas.microsoft.com/office/drawing/2014/main" id="{5367120A-67A2-4217-B95E-47B4D2B3AC77}"/>
              </a:ext>
            </a:extLst>
          </p:cNvPr>
          <p:cNvSpPr>
            <a:spLocks noGrp="1"/>
          </p:cNvSpPr>
          <p:nvPr>
            <p:ph type="body" sz="quarter" idx="3"/>
          </p:nvPr>
        </p:nvSpPr>
        <p:spPr/>
        <p:txBody>
          <a:bodyPr>
            <a:normAutofit/>
          </a:bodyPr>
          <a:lstStyle/>
          <a:p>
            <a:r>
              <a:rPr lang="da-DK" sz="1600" dirty="0"/>
              <a:t>Fuldkornslogoet</a:t>
            </a:r>
          </a:p>
        </p:txBody>
      </p:sp>
      <p:sp>
        <p:nvSpPr>
          <p:cNvPr id="6" name="Pladsholder til indhold 5">
            <a:extLst>
              <a:ext uri="{FF2B5EF4-FFF2-40B4-BE49-F238E27FC236}">
                <a16:creationId xmlns:a16="http://schemas.microsoft.com/office/drawing/2014/main" id="{60780DA1-5F87-4C34-8D8D-26E03F151239}"/>
              </a:ext>
            </a:extLst>
          </p:cNvPr>
          <p:cNvSpPr>
            <a:spLocks noGrp="1"/>
          </p:cNvSpPr>
          <p:nvPr>
            <p:ph sz="quarter" idx="4"/>
          </p:nvPr>
        </p:nvSpPr>
        <p:spPr>
          <a:xfrm>
            <a:off x="6172200" y="2505075"/>
            <a:ext cx="5183188" cy="3941442"/>
          </a:xfrm>
        </p:spPr>
        <p:txBody>
          <a:bodyPr>
            <a:normAutofit/>
          </a:bodyPr>
          <a:lstStyle/>
          <a:p>
            <a:pPr marL="0" indent="0">
              <a:buNone/>
            </a:pPr>
            <a:r>
              <a:rPr lang="da-DK" sz="1500" dirty="0"/>
              <a:t>Vælg morgenmadsprodukter, brød, ris og pasta med fuldkornsmærket. Fødevarestyrelsen anbefaler raske voksne at spise mindst 90 gram fuldkorn om dagen.</a:t>
            </a:r>
          </a:p>
        </p:txBody>
      </p:sp>
      <p:pic>
        <p:nvPicPr>
          <p:cNvPr id="9" name="Billede 8">
            <a:extLst>
              <a:ext uri="{FF2B5EF4-FFF2-40B4-BE49-F238E27FC236}">
                <a16:creationId xmlns:a16="http://schemas.microsoft.com/office/drawing/2014/main" id="{807EC4F7-19CE-460D-AD34-D8C0A1A0D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921" y="3525885"/>
            <a:ext cx="5061327" cy="2840288"/>
          </a:xfrm>
          <a:prstGeom prst="rect">
            <a:avLst/>
          </a:prstGeom>
        </p:spPr>
      </p:pic>
      <p:sp>
        <p:nvSpPr>
          <p:cNvPr id="12" name="Tekstfelt 11">
            <a:extLst>
              <a:ext uri="{FF2B5EF4-FFF2-40B4-BE49-F238E27FC236}">
                <a16:creationId xmlns:a16="http://schemas.microsoft.com/office/drawing/2014/main" id="{CD41807E-BD97-4289-8249-88D2B80336A2}"/>
              </a:ext>
            </a:extLst>
          </p:cNvPr>
          <p:cNvSpPr txBox="1"/>
          <p:nvPr/>
        </p:nvSpPr>
        <p:spPr>
          <a:xfrm>
            <a:off x="621531" y="1642178"/>
            <a:ext cx="10948938" cy="584775"/>
          </a:xfrm>
          <a:prstGeom prst="rect">
            <a:avLst/>
          </a:prstGeom>
          <a:noFill/>
        </p:spPr>
        <p:txBody>
          <a:bodyPr wrap="square" rtlCol="0">
            <a:spAutoFit/>
          </a:bodyPr>
          <a:lstStyle/>
          <a:p>
            <a:r>
              <a:rPr lang="da-DK" sz="3200" b="1" dirty="0">
                <a:latin typeface="+mj-lt"/>
              </a:rPr>
              <a:t>Gode redskaber til at træffe sunde madvalg…</a:t>
            </a:r>
          </a:p>
        </p:txBody>
      </p:sp>
      <p:pic>
        <p:nvPicPr>
          <p:cNvPr id="13" name="Billede 12">
            <a:extLst>
              <a:ext uri="{FF2B5EF4-FFF2-40B4-BE49-F238E27FC236}">
                <a16:creationId xmlns:a16="http://schemas.microsoft.com/office/drawing/2014/main" id="{60B1AE10-E5D0-4726-9888-744057CDF0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57500796-F284-5144-89EB-BD4A7201DEEB}"/>
              </a:ext>
            </a:extLst>
          </p:cNvPr>
          <p:cNvSpPr txBox="1"/>
          <p:nvPr/>
        </p:nvSpPr>
        <p:spPr>
          <a:xfrm>
            <a:off x="6411027" y="6596390"/>
            <a:ext cx="3288101" cy="261610"/>
          </a:xfrm>
          <a:prstGeom prst="rect">
            <a:avLst/>
          </a:prstGeom>
          <a:noFill/>
        </p:spPr>
        <p:txBody>
          <a:bodyPr wrap="square" rtlCol="0">
            <a:spAutoFit/>
          </a:bodyPr>
          <a:lstStyle/>
          <a:p>
            <a:r>
              <a:rPr lang="en-US" sz="1100" dirty="0" err="1"/>
              <a:t>Kilde</a:t>
            </a:r>
            <a:r>
              <a:rPr lang="en-US" sz="1100" dirty="0"/>
              <a:t>: </a:t>
            </a:r>
            <a:r>
              <a:rPr lang="en-US" sz="1100" dirty="0">
                <a:hlinkClick r:id="rId5"/>
              </a:rPr>
              <a:t>https://altomkost.dk/maerker/fuldkornslogoet/</a:t>
            </a:r>
            <a:r>
              <a:rPr lang="en-US" sz="1100" dirty="0"/>
              <a:t> </a:t>
            </a:r>
          </a:p>
        </p:txBody>
      </p:sp>
      <p:sp>
        <p:nvSpPr>
          <p:cNvPr id="7" name="Tekstfelt 6">
            <a:extLst>
              <a:ext uri="{FF2B5EF4-FFF2-40B4-BE49-F238E27FC236}">
                <a16:creationId xmlns:a16="http://schemas.microsoft.com/office/drawing/2014/main" id="{CD5CEDFA-6258-154F-BF89-06CEBA991B79}"/>
              </a:ext>
            </a:extLst>
          </p:cNvPr>
          <p:cNvSpPr txBox="1"/>
          <p:nvPr/>
        </p:nvSpPr>
        <p:spPr>
          <a:xfrm>
            <a:off x="1328562" y="6571923"/>
            <a:ext cx="3536763" cy="261610"/>
          </a:xfrm>
          <a:prstGeom prst="rect">
            <a:avLst/>
          </a:prstGeom>
          <a:noFill/>
        </p:spPr>
        <p:txBody>
          <a:bodyPr wrap="square" rtlCol="0">
            <a:spAutoFit/>
          </a:bodyPr>
          <a:lstStyle/>
          <a:p>
            <a:r>
              <a:rPr lang="en-US" sz="1100" dirty="0" err="1"/>
              <a:t>Kilde</a:t>
            </a:r>
            <a:r>
              <a:rPr lang="en-US" sz="1100" dirty="0"/>
              <a:t>: </a:t>
            </a:r>
            <a:r>
              <a:rPr lang="en-US" sz="1100" dirty="0">
                <a:hlinkClick r:id="rId6"/>
              </a:rPr>
              <a:t>https://altomkost.dk/maerker/noeglehullet/private/</a:t>
            </a:r>
            <a:r>
              <a:rPr lang="en-US" sz="1100" dirty="0"/>
              <a:t>  </a:t>
            </a:r>
          </a:p>
        </p:txBody>
      </p:sp>
      <p:pic>
        <p:nvPicPr>
          <p:cNvPr id="15" name="Billede 14">
            <a:extLst>
              <a:ext uri="{FF2B5EF4-FFF2-40B4-BE49-F238E27FC236}">
                <a16:creationId xmlns:a16="http://schemas.microsoft.com/office/drawing/2014/main" id="{C6BC0C2E-4F47-409E-A638-14EDECCB9D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3028" y="3681559"/>
            <a:ext cx="2518297" cy="2518297"/>
          </a:xfrm>
          <a:prstGeom prst="rect">
            <a:avLst/>
          </a:prstGeom>
        </p:spPr>
      </p:pic>
      <p:pic>
        <p:nvPicPr>
          <p:cNvPr id="8" name="Billede 7">
            <a:extLst>
              <a:ext uri="{FF2B5EF4-FFF2-40B4-BE49-F238E27FC236}">
                <a16:creationId xmlns:a16="http://schemas.microsoft.com/office/drawing/2014/main" id="{BA6668E6-B284-5C4D-BE28-638C032C5743}"/>
              </a:ext>
            </a:extLst>
          </p:cNvPr>
          <p:cNvPicPr>
            <a:picLocks noChangeAspect="1"/>
          </p:cNvPicPr>
          <p:nvPr/>
        </p:nvPicPr>
        <p:blipFill rotWithShape="1">
          <a:blip r:embed="rId8"/>
          <a:srcRect b="26055"/>
          <a:stretch/>
        </p:blipFill>
        <p:spPr>
          <a:xfrm>
            <a:off x="0" y="3197"/>
            <a:ext cx="12192000" cy="1580902"/>
          </a:xfrm>
          <a:prstGeom prst="rect">
            <a:avLst/>
          </a:prstGeom>
        </p:spPr>
      </p:pic>
    </p:spTree>
    <p:extLst>
      <p:ext uri="{BB962C8B-B14F-4D97-AF65-F5344CB8AC3E}">
        <p14:creationId xmlns:p14="http://schemas.microsoft.com/office/powerpoint/2010/main" val="256913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p:txBody>
          <a:bodyPr>
            <a:normAutofit/>
          </a:bodyPr>
          <a:lstStyle/>
          <a:p>
            <a:pPr marL="0" indent="0" algn="ctr">
              <a:buNone/>
            </a:pPr>
            <a:r>
              <a:rPr lang="da-DK" sz="4000" dirty="0"/>
              <a:t>Fysisk aktivitet</a:t>
            </a:r>
          </a:p>
          <a:p>
            <a:endParaRPr lang="da-DK" sz="2200" dirty="0"/>
          </a:p>
          <a:p>
            <a:pPr>
              <a:lnSpc>
                <a:spcPct val="150000"/>
              </a:lnSpc>
            </a:pPr>
            <a:r>
              <a:rPr lang="da-DK" sz="2000" dirty="0"/>
              <a:t>Fysisk aktivitet har i alle aldre mange sundhedsfremmende egenskaber</a:t>
            </a:r>
          </a:p>
          <a:p>
            <a:pPr>
              <a:lnSpc>
                <a:spcPct val="150000"/>
              </a:lnSpc>
            </a:pPr>
            <a:r>
              <a:rPr lang="da-DK" sz="2000" dirty="0"/>
              <a:t>Fysisk aktivitet hjælper til at opretholde en sund vægt</a:t>
            </a:r>
          </a:p>
          <a:p>
            <a:pPr>
              <a:lnSpc>
                <a:spcPct val="150000"/>
              </a:lnSpc>
            </a:pPr>
            <a:r>
              <a:rPr lang="da-DK" sz="2000" dirty="0"/>
              <a:t>Fysisk aktivitet mindst 30 minutter om dagen ved moderat intensitet hvor du bliver lettere forpustet, og hvor du kan tale med andre imens du er aktiv, fremmer og vedligeholder kondition, muskelstyrke, bevægelighed og knoglesundhed</a:t>
            </a:r>
          </a:p>
          <a:p>
            <a:pPr>
              <a:lnSpc>
                <a:spcPct val="150000"/>
              </a:lnSpc>
            </a:pPr>
            <a:r>
              <a:rPr lang="da-DK" sz="2000" dirty="0"/>
              <a:t>Begræns den tid du sidder stille</a:t>
            </a:r>
          </a:p>
        </p:txBody>
      </p:sp>
      <p:pic>
        <p:nvPicPr>
          <p:cNvPr id="5" name="Billede 4">
            <a:extLst>
              <a:ext uri="{FF2B5EF4-FFF2-40B4-BE49-F238E27FC236}">
                <a16:creationId xmlns:a16="http://schemas.microsoft.com/office/drawing/2014/main" id="{3CBE6305-370F-4743-B013-DED873B31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sp>
        <p:nvSpPr>
          <p:cNvPr id="2" name="Tekstfelt 1">
            <a:extLst>
              <a:ext uri="{FF2B5EF4-FFF2-40B4-BE49-F238E27FC236}">
                <a16:creationId xmlns:a16="http://schemas.microsoft.com/office/drawing/2014/main" id="{AD23E7E6-BD4F-D444-BA27-F1E71384D0F1}"/>
              </a:ext>
            </a:extLst>
          </p:cNvPr>
          <p:cNvSpPr txBox="1"/>
          <p:nvPr/>
        </p:nvSpPr>
        <p:spPr>
          <a:xfrm>
            <a:off x="0" y="6425070"/>
            <a:ext cx="8345557" cy="430887"/>
          </a:xfrm>
          <a:prstGeom prst="rect">
            <a:avLst/>
          </a:prstGeom>
          <a:noFill/>
        </p:spPr>
        <p:txBody>
          <a:bodyPr wrap="square" rtlCol="0">
            <a:spAutoFit/>
          </a:bodyPr>
          <a:lstStyle/>
          <a:p>
            <a:r>
              <a:rPr lang="en-US" sz="1100" dirty="0"/>
              <a:t>Kilde </a:t>
            </a:r>
            <a:r>
              <a:rPr lang="en-US" sz="1100" dirty="0">
                <a:hlinkClick r:id="rId4"/>
              </a:rPr>
              <a:t>https://foedevarestyrelsen.dk/kost-og-foedevarer/alt-om-mad/de-officielle-kostraad/kostraad-til-dig/over-70-aar</a:t>
            </a:r>
            <a:r>
              <a:rPr lang="en-US" sz="1100" dirty="0"/>
              <a:t>:</a:t>
            </a:r>
          </a:p>
          <a:p>
            <a:r>
              <a:rPr lang="en-US" sz="1100" dirty="0"/>
              <a:t>https://www.sst.dk/da/fagperson/forebyggelse-og-tvaergaaende-indsatser/fysisk-aktivitet/anbefalinger-om-fysisk-aktivitet/65-plus</a:t>
            </a:r>
          </a:p>
        </p:txBody>
      </p:sp>
      <p:pic>
        <p:nvPicPr>
          <p:cNvPr id="4" name="Billede 3">
            <a:extLst>
              <a:ext uri="{FF2B5EF4-FFF2-40B4-BE49-F238E27FC236}">
                <a16:creationId xmlns:a16="http://schemas.microsoft.com/office/drawing/2014/main" id="{28EE3B38-39B9-F545-BF10-37E9FE447047}"/>
              </a:ext>
            </a:extLst>
          </p:cNvPr>
          <p:cNvPicPr>
            <a:picLocks noChangeAspect="1"/>
          </p:cNvPicPr>
          <p:nvPr/>
        </p:nvPicPr>
        <p:blipFill rotWithShape="1">
          <a:blip r:embed="rId5"/>
          <a:srcRect b="26657"/>
          <a:stretch/>
        </p:blipFill>
        <p:spPr>
          <a:xfrm>
            <a:off x="-20320" y="16076"/>
            <a:ext cx="12192000" cy="1568023"/>
          </a:xfrm>
          <a:prstGeom prst="rect">
            <a:avLst/>
          </a:prstGeom>
        </p:spPr>
      </p:pic>
    </p:spTree>
    <p:extLst>
      <p:ext uri="{BB962C8B-B14F-4D97-AF65-F5344CB8AC3E}">
        <p14:creationId xmlns:p14="http://schemas.microsoft.com/office/powerpoint/2010/main" val="2806263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C8B74-6F3D-471D-A732-C76E18BC4588}"/>
              </a:ext>
            </a:extLst>
          </p:cNvPr>
          <p:cNvSpPr>
            <a:spLocks noGrp="1"/>
          </p:cNvSpPr>
          <p:nvPr>
            <p:ph type="title"/>
          </p:nvPr>
        </p:nvSpPr>
        <p:spPr>
          <a:xfrm>
            <a:off x="1035148" y="2286514"/>
            <a:ext cx="10515600" cy="2580908"/>
          </a:xfrm>
        </p:spPr>
        <p:txBody>
          <a:bodyPr>
            <a:noAutofit/>
          </a:bodyPr>
          <a:lstStyle/>
          <a:p>
            <a:pPr algn="ctr"/>
            <a:br>
              <a:rPr lang="da-DK" sz="4000" b="1" dirty="0"/>
            </a:br>
            <a:r>
              <a:rPr lang="da-DK" sz="4000" dirty="0"/>
              <a:t>Vidste du at… Raske </a:t>
            </a:r>
            <a:r>
              <a:rPr lang="da-DK" sz="4000" dirty="0" err="1"/>
              <a:t>normaltspisende</a:t>
            </a:r>
            <a:r>
              <a:rPr lang="da-DK" sz="4000" dirty="0"/>
              <a:t> ældre 70+</a:t>
            </a:r>
            <a:br>
              <a:rPr lang="da-DK" sz="4000" dirty="0"/>
            </a:br>
            <a:r>
              <a:rPr lang="da-DK" sz="4000" dirty="0"/>
              <a:t>kan bestilles eller downloades </a:t>
            </a:r>
            <a:r>
              <a:rPr lang="da-DK" sz="4000" u="sng" dirty="0"/>
              <a:t>gratis</a:t>
            </a:r>
            <a:r>
              <a:rPr lang="da-DK" sz="4000" dirty="0"/>
              <a:t> her:</a:t>
            </a:r>
            <a:br>
              <a:rPr lang="da-DK" sz="4000" dirty="0"/>
            </a:br>
            <a:br>
              <a:rPr lang="da-DK" sz="4000" dirty="0"/>
            </a:br>
            <a:br>
              <a:rPr lang="da-DK" sz="4000" dirty="0"/>
            </a:br>
            <a:r>
              <a:rPr lang="da-DK" sz="4000" dirty="0"/>
              <a:t> 		</a:t>
            </a:r>
            <a:r>
              <a:rPr lang="da-DK" sz="4000" dirty="0">
                <a:hlinkClick r:id="rId2"/>
              </a:rPr>
              <a:t>www.ernæringsfokus.dk</a:t>
            </a:r>
            <a:endParaRPr lang="da-DK" sz="4000" dirty="0"/>
          </a:p>
        </p:txBody>
      </p:sp>
      <p:pic>
        <p:nvPicPr>
          <p:cNvPr id="8" name="Billede 7">
            <a:extLst>
              <a:ext uri="{FF2B5EF4-FFF2-40B4-BE49-F238E27FC236}">
                <a16:creationId xmlns:a16="http://schemas.microsoft.com/office/drawing/2014/main" id="{D94D4200-8510-4C59-AE1F-C5E994FA9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090" y="5899673"/>
            <a:ext cx="1186568" cy="678882"/>
          </a:xfrm>
          <a:prstGeom prst="rect">
            <a:avLst/>
          </a:prstGeom>
        </p:spPr>
      </p:pic>
      <p:pic>
        <p:nvPicPr>
          <p:cNvPr id="3" name="Billede 2">
            <a:extLst>
              <a:ext uri="{FF2B5EF4-FFF2-40B4-BE49-F238E27FC236}">
                <a16:creationId xmlns:a16="http://schemas.microsoft.com/office/drawing/2014/main" id="{2C2E8030-69E5-0B40-B30D-289B76C9D4F1}"/>
              </a:ext>
            </a:extLst>
          </p:cNvPr>
          <p:cNvPicPr>
            <a:picLocks noChangeAspect="1"/>
          </p:cNvPicPr>
          <p:nvPr/>
        </p:nvPicPr>
        <p:blipFill rotWithShape="1">
          <a:blip r:embed="rId4"/>
          <a:srcRect b="30874"/>
          <a:stretch/>
        </p:blipFill>
        <p:spPr>
          <a:xfrm>
            <a:off x="0" y="17508"/>
            <a:ext cx="12192000" cy="1477871"/>
          </a:xfrm>
          <a:prstGeom prst="rect">
            <a:avLst/>
          </a:prstGeom>
        </p:spPr>
      </p:pic>
      <p:pic>
        <p:nvPicPr>
          <p:cNvPr id="4" name="Billede 3">
            <a:extLst>
              <a:ext uri="{FF2B5EF4-FFF2-40B4-BE49-F238E27FC236}">
                <a16:creationId xmlns:a16="http://schemas.microsoft.com/office/drawing/2014/main" id="{4DA7D1BB-B2C8-6248-8DF6-D520121D3864}"/>
              </a:ext>
            </a:extLst>
          </p:cNvPr>
          <p:cNvPicPr>
            <a:picLocks noChangeAspect="1"/>
          </p:cNvPicPr>
          <p:nvPr/>
        </p:nvPicPr>
        <p:blipFill>
          <a:blip r:embed="rId5"/>
          <a:stretch>
            <a:fillRect/>
          </a:stretch>
        </p:blipFill>
        <p:spPr>
          <a:xfrm>
            <a:off x="1465693" y="3349892"/>
            <a:ext cx="2304000" cy="3253856"/>
          </a:xfrm>
          <a:prstGeom prst="rect">
            <a:avLst/>
          </a:prstGeom>
        </p:spPr>
      </p:pic>
    </p:spTree>
    <p:extLst>
      <p:ext uri="{BB962C8B-B14F-4D97-AF65-F5344CB8AC3E}">
        <p14:creationId xmlns:p14="http://schemas.microsoft.com/office/powerpoint/2010/main" val="4160302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613611CD-2D62-453F-9C4F-C093D817A8C5}"/>
              </a:ext>
            </a:extLst>
          </p:cNvPr>
          <p:cNvSpPr>
            <a:spLocks noGrp="1"/>
          </p:cNvSpPr>
          <p:nvPr>
            <p:ph idx="1"/>
          </p:nvPr>
        </p:nvSpPr>
        <p:spPr>
          <a:xfrm>
            <a:off x="838200" y="1643974"/>
            <a:ext cx="10515600" cy="4532989"/>
          </a:xfrm>
        </p:spPr>
        <p:txBody>
          <a:bodyPr>
            <a:normAutofit/>
          </a:bodyPr>
          <a:lstStyle/>
          <a:p>
            <a:pPr marL="0" indent="0" algn="ctr">
              <a:buNone/>
            </a:pPr>
            <a:r>
              <a:rPr lang="da-DK" sz="3200" dirty="0">
                <a:latin typeface="+mj-lt"/>
              </a:rPr>
              <a:t>                    </a:t>
            </a:r>
          </a:p>
          <a:p>
            <a:pPr marL="0" indent="0" algn="ctr">
              <a:buNone/>
            </a:pPr>
            <a:r>
              <a:rPr lang="da-DK" sz="3200" dirty="0">
                <a:latin typeface="+mj-lt"/>
              </a:rPr>
              <a:t>       De officielle Kostråd</a:t>
            </a:r>
          </a:p>
        </p:txBody>
      </p:sp>
      <p:sp>
        <p:nvSpPr>
          <p:cNvPr id="2" name="Tekstfelt 1">
            <a:extLst>
              <a:ext uri="{FF2B5EF4-FFF2-40B4-BE49-F238E27FC236}">
                <a16:creationId xmlns:a16="http://schemas.microsoft.com/office/drawing/2014/main" id="{79DBED16-86B6-4C81-AC80-07A296AD8C98}"/>
              </a:ext>
            </a:extLst>
          </p:cNvPr>
          <p:cNvSpPr txBox="1"/>
          <p:nvPr/>
        </p:nvSpPr>
        <p:spPr>
          <a:xfrm>
            <a:off x="4711062" y="2999080"/>
            <a:ext cx="5240333" cy="3477875"/>
          </a:xfrm>
          <a:prstGeom prst="rect">
            <a:avLst/>
          </a:prstGeom>
          <a:noFill/>
        </p:spPr>
        <p:txBody>
          <a:bodyPr wrap="square" rtlCol="0">
            <a:spAutoFit/>
          </a:bodyPr>
          <a:lstStyle/>
          <a:p>
            <a:pPr marL="285750" indent="-285750">
              <a:buFontTx/>
              <a:buChar char="-"/>
            </a:pPr>
            <a:r>
              <a:rPr lang="da-DK" sz="2200" dirty="0"/>
              <a:t>De officielle Kostråd er de mest velbegrundede råd vi har for en sund livsstil</a:t>
            </a:r>
          </a:p>
          <a:p>
            <a:pPr marL="285750" indent="-285750">
              <a:buFontTx/>
              <a:buChar char="-"/>
            </a:pPr>
            <a:endParaRPr lang="da-DK" sz="2200" dirty="0"/>
          </a:p>
          <a:p>
            <a:pPr marL="285750" indent="-285750">
              <a:buFontTx/>
              <a:buChar char="-"/>
            </a:pPr>
            <a:r>
              <a:rPr lang="da-DK" sz="2200" dirty="0"/>
              <a:t>Ved at følge De officielle Kostråd får de fleste dækket behovet for vitaminer, mineraler og andre vigtige næringsstoffer</a:t>
            </a:r>
          </a:p>
          <a:p>
            <a:endParaRPr lang="da-DK" sz="2200" dirty="0"/>
          </a:p>
          <a:p>
            <a:pPr marL="285750" indent="-285750">
              <a:buFontTx/>
              <a:buChar char="-"/>
            </a:pPr>
            <a:r>
              <a:rPr lang="da-DK" sz="2200" dirty="0"/>
              <a:t>Anbefalingerne tager udgangspunkt i sundhed først, så klima</a:t>
            </a:r>
          </a:p>
        </p:txBody>
      </p:sp>
      <p:pic>
        <p:nvPicPr>
          <p:cNvPr id="8" name="Billede 7">
            <a:extLst>
              <a:ext uri="{FF2B5EF4-FFF2-40B4-BE49-F238E27FC236}">
                <a16:creationId xmlns:a16="http://schemas.microsoft.com/office/drawing/2014/main" id="{2CF2E407-3A7B-47E5-8CDC-72A8BAD97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1026" name="Picture 2" descr="De officielle Kostråd - godt for sundhed og klima - Alt om kost">
            <a:extLst>
              <a:ext uri="{FF2B5EF4-FFF2-40B4-BE49-F238E27FC236}">
                <a16:creationId xmlns:a16="http://schemas.microsoft.com/office/drawing/2014/main" id="{EED90B46-48DA-6D4F-8BAC-EB552651D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43" y="2021134"/>
            <a:ext cx="2605532" cy="3555242"/>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2ECE145D-090C-2848-9FB6-4D62C2089733}"/>
              </a:ext>
            </a:extLst>
          </p:cNvPr>
          <p:cNvSpPr txBox="1"/>
          <p:nvPr/>
        </p:nvSpPr>
        <p:spPr>
          <a:xfrm>
            <a:off x="547244" y="5583428"/>
            <a:ext cx="2605532" cy="553998"/>
          </a:xfrm>
          <a:prstGeom prst="rect">
            <a:avLst/>
          </a:prstGeom>
          <a:noFill/>
        </p:spPr>
        <p:txBody>
          <a:bodyPr wrap="square" rtlCol="0">
            <a:spAutoFit/>
          </a:bodyPr>
          <a:lstStyle/>
          <a:p>
            <a:r>
              <a:rPr lang="da-DK" sz="1000" dirty="0"/>
              <a:t>Kilde: </a:t>
            </a:r>
            <a:r>
              <a:rPr lang="da-DK" sz="1000" dirty="0" err="1"/>
              <a:t>https</a:t>
            </a:r>
            <a:r>
              <a:rPr lang="da-DK" sz="1000" dirty="0"/>
              <a:t>://</a:t>
            </a:r>
            <a:r>
              <a:rPr lang="da-DK" sz="1000" dirty="0" err="1"/>
              <a:t>foedevarestyrelsen.dk</a:t>
            </a:r>
            <a:r>
              <a:rPr lang="da-DK" sz="1000" dirty="0"/>
              <a:t>/kost-og-</a:t>
            </a:r>
            <a:r>
              <a:rPr lang="da-DK" sz="1000" dirty="0" err="1"/>
              <a:t>foedevarer</a:t>
            </a:r>
            <a:r>
              <a:rPr lang="da-DK" sz="1000" dirty="0"/>
              <a:t>/alt-om-mad/de-officielle-</a:t>
            </a:r>
            <a:r>
              <a:rPr lang="da-DK" sz="1000" dirty="0" err="1"/>
              <a:t>kostraad</a:t>
            </a:r>
            <a:r>
              <a:rPr lang="da-DK" sz="1000" dirty="0"/>
              <a:t>/</a:t>
            </a:r>
            <a:r>
              <a:rPr lang="da-DK" sz="1000" dirty="0" err="1"/>
              <a:t>kostraad</a:t>
            </a:r>
            <a:r>
              <a:rPr lang="da-DK" sz="1000" dirty="0"/>
              <a:t>-til-dig</a:t>
            </a:r>
          </a:p>
        </p:txBody>
      </p:sp>
      <p:pic>
        <p:nvPicPr>
          <p:cNvPr id="4" name="Billede 3">
            <a:extLst>
              <a:ext uri="{FF2B5EF4-FFF2-40B4-BE49-F238E27FC236}">
                <a16:creationId xmlns:a16="http://schemas.microsoft.com/office/drawing/2014/main" id="{39AC8A27-8583-2E44-91C4-FD2AA0199FCD}"/>
              </a:ext>
            </a:extLst>
          </p:cNvPr>
          <p:cNvPicPr>
            <a:picLocks noChangeAspect="1"/>
          </p:cNvPicPr>
          <p:nvPr/>
        </p:nvPicPr>
        <p:blipFill rotWithShape="1">
          <a:blip r:embed="rId5"/>
          <a:srcRect b="30155"/>
          <a:stretch/>
        </p:blipFill>
        <p:spPr>
          <a:xfrm>
            <a:off x="0" y="685"/>
            <a:ext cx="12192000" cy="1493232"/>
          </a:xfrm>
          <a:prstGeom prst="rect">
            <a:avLst/>
          </a:prstGeom>
        </p:spPr>
      </p:pic>
    </p:spTree>
    <p:extLst>
      <p:ext uri="{BB962C8B-B14F-4D97-AF65-F5344CB8AC3E}">
        <p14:creationId xmlns:p14="http://schemas.microsoft.com/office/powerpoint/2010/main" val="4024990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0967F-F484-46EF-8F4A-F75E5564B7B7}"/>
              </a:ext>
            </a:extLst>
          </p:cNvPr>
          <p:cNvSpPr>
            <a:spLocks noGrp="1"/>
          </p:cNvSpPr>
          <p:nvPr>
            <p:ph type="ctrTitle"/>
          </p:nvPr>
        </p:nvSpPr>
        <p:spPr>
          <a:xfrm>
            <a:off x="1996107" y="1974715"/>
            <a:ext cx="8199783" cy="1549870"/>
          </a:xfrm>
        </p:spPr>
        <p:txBody>
          <a:bodyPr>
            <a:normAutofit/>
          </a:bodyPr>
          <a:lstStyle/>
          <a:p>
            <a:r>
              <a:rPr lang="da-DK" sz="4000" dirty="0"/>
              <a:t>Find masser af inspiration og opskrifter på </a:t>
            </a:r>
            <a:r>
              <a:rPr lang="da-DK" sz="4000" b="1" dirty="0">
                <a:hlinkClick r:id="rId3"/>
              </a:rPr>
              <a:t>voresmad.dk</a:t>
            </a:r>
            <a:endParaRPr lang="da-DK" sz="4000" b="1" dirty="0"/>
          </a:p>
        </p:txBody>
      </p:sp>
      <p:pic>
        <p:nvPicPr>
          <p:cNvPr id="6" name="Billede 5">
            <a:extLst>
              <a:ext uri="{FF2B5EF4-FFF2-40B4-BE49-F238E27FC236}">
                <a16:creationId xmlns:a16="http://schemas.microsoft.com/office/drawing/2014/main" id="{23E0EA0C-A9C7-40C9-94BB-7DEA9DE6344B}"/>
              </a:ext>
            </a:extLst>
          </p:cNvPr>
          <p:cNvPicPr>
            <a:picLocks noChangeAspect="1"/>
          </p:cNvPicPr>
          <p:nvPr/>
        </p:nvPicPr>
        <p:blipFill rotWithShape="1">
          <a:blip r:embed="rId4"/>
          <a:srcRect l="57115" t="32460" r="24654" b="16257"/>
          <a:stretch/>
        </p:blipFill>
        <p:spPr>
          <a:xfrm>
            <a:off x="4567460" y="4065563"/>
            <a:ext cx="3254024" cy="2574387"/>
          </a:xfrm>
          <a:prstGeom prst="rect">
            <a:avLst/>
          </a:prstGeom>
        </p:spPr>
      </p:pic>
      <p:pic>
        <p:nvPicPr>
          <p:cNvPr id="7" name="Billede 6">
            <a:extLst>
              <a:ext uri="{FF2B5EF4-FFF2-40B4-BE49-F238E27FC236}">
                <a16:creationId xmlns:a16="http://schemas.microsoft.com/office/drawing/2014/main" id="{D222DFED-BA58-4DC7-B7D9-EEED23F838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6700" y="6147413"/>
            <a:ext cx="970594" cy="555315"/>
          </a:xfrm>
          <a:prstGeom prst="rect">
            <a:avLst/>
          </a:prstGeom>
        </p:spPr>
      </p:pic>
      <p:pic>
        <p:nvPicPr>
          <p:cNvPr id="3" name="Billede 2">
            <a:extLst>
              <a:ext uri="{FF2B5EF4-FFF2-40B4-BE49-F238E27FC236}">
                <a16:creationId xmlns:a16="http://schemas.microsoft.com/office/drawing/2014/main" id="{8C590983-C8EE-6E42-A3A5-A33116707B5D}"/>
              </a:ext>
            </a:extLst>
          </p:cNvPr>
          <p:cNvPicPr>
            <a:picLocks noChangeAspect="1"/>
          </p:cNvPicPr>
          <p:nvPr/>
        </p:nvPicPr>
        <p:blipFill rotWithShape="1">
          <a:blip r:embed="rId6"/>
          <a:srcRect t="-1" b="27261"/>
          <a:stretch/>
        </p:blipFill>
        <p:spPr>
          <a:xfrm>
            <a:off x="0" y="16076"/>
            <a:ext cx="12192000" cy="1555144"/>
          </a:xfrm>
          <a:prstGeom prst="rect">
            <a:avLst/>
          </a:prstGeom>
        </p:spPr>
      </p:pic>
    </p:spTree>
    <p:extLst>
      <p:ext uri="{BB962C8B-B14F-4D97-AF65-F5344CB8AC3E}">
        <p14:creationId xmlns:p14="http://schemas.microsoft.com/office/powerpoint/2010/main" val="347236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645952" y="1830461"/>
            <a:ext cx="10964411" cy="4832092"/>
          </a:xfrm>
          <a:prstGeom prst="rect">
            <a:avLst/>
          </a:prstGeom>
          <a:noFill/>
        </p:spPr>
        <p:txBody>
          <a:bodyPr wrap="square" rtlCol="0">
            <a:spAutoFit/>
          </a:bodyPr>
          <a:lstStyle/>
          <a:p>
            <a:r>
              <a:rPr lang="da-DK" sz="2200" b="1" dirty="0"/>
              <a:t>Senest</a:t>
            </a:r>
            <a:r>
              <a:rPr lang="da-DK" sz="2200" dirty="0"/>
              <a:t> når man runder de 65 år, skal man være </a:t>
            </a:r>
            <a:r>
              <a:rPr lang="da-DK" sz="2200" b="1" dirty="0"/>
              <a:t>opmærksom</a:t>
            </a:r>
            <a:r>
              <a:rPr lang="da-DK" sz="2200" dirty="0"/>
              <a:t> på at spise mad der…</a:t>
            </a:r>
          </a:p>
          <a:p>
            <a:pPr marL="742950" lvl="1" indent="-285750">
              <a:buFont typeface="Arial" panose="020B0604020202020204" pitchFamily="34" charset="0"/>
              <a:buChar char="•"/>
            </a:pPr>
            <a:r>
              <a:rPr lang="da-DK" sz="2200" dirty="0"/>
              <a:t>…bevarer </a:t>
            </a:r>
            <a:r>
              <a:rPr lang="da-DK" sz="2200" b="1" dirty="0"/>
              <a:t>muskelmassen</a:t>
            </a:r>
          </a:p>
          <a:p>
            <a:pPr marL="742950" lvl="1" indent="-285750">
              <a:buFont typeface="Arial" panose="020B0604020202020204" pitchFamily="34" charset="0"/>
              <a:buChar char="•"/>
            </a:pPr>
            <a:r>
              <a:rPr lang="da-DK" sz="2200" dirty="0"/>
              <a:t>…bevarer </a:t>
            </a:r>
            <a:r>
              <a:rPr lang="da-DK" sz="2200" b="1" dirty="0"/>
              <a:t>stærke knogler</a:t>
            </a:r>
          </a:p>
          <a:p>
            <a:pPr marL="742950" lvl="1" indent="-285750">
              <a:buFont typeface="Arial" panose="020B0604020202020204" pitchFamily="34" charset="0"/>
              <a:buChar char="•"/>
            </a:pPr>
            <a:r>
              <a:rPr lang="da-DK" sz="2200" dirty="0"/>
              <a:t>…hjælper med at bevare </a:t>
            </a:r>
            <a:r>
              <a:rPr lang="da-DK" sz="2200" b="1" dirty="0"/>
              <a:t>en sund vægt </a:t>
            </a:r>
          </a:p>
          <a:p>
            <a:endParaRPr lang="da-DK" sz="2200" dirty="0"/>
          </a:p>
          <a:p>
            <a:r>
              <a:rPr lang="da-DK" sz="2200" dirty="0"/>
              <a:t>Når man </a:t>
            </a:r>
            <a:r>
              <a:rPr lang="da-DK" sz="2200" b="1" dirty="0"/>
              <a:t>spiser varieret </a:t>
            </a:r>
            <a:r>
              <a:rPr lang="da-DK" sz="2200" dirty="0"/>
              <a:t>og i </a:t>
            </a:r>
            <a:r>
              <a:rPr lang="da-DK" sz="2200" b="1" dirty="0"/>
              <a:t>passende mængder </a:t>
            </a:r>
            <a:r>
              <a:rPr lang="da-DK" sz="2200" dirty="0"/>
              <a:t>samt er </a:t>
            </a:r>
            <a:r>
              <a:rPr lang="da-DK" sz="2200" b="1" dirty="0"/>
              <a:t>fysisk aktiv</a:t>
            </a:r>
            <a:r>
              <a:rPr lang="da-DK" sz="2200" dirty="0"/>
              <a:t>, hjælper det til at bibeholde en sund og stærk krop, selvom man er blevet ældre</a:t>
            </a:r>
          </a:p>
          <a:p>
            <a:endParaRPr lang="da-DK" sz="2200" dirty="0"/>
          </a:p>
          <a:p>
            <a:r>
              <a:rPr lang="da-DK" sz="2200" dirty="0"/>
              <a:t>Når man bliver ældre er det naturligt at…</a:t>
            </a:r>
          </a:p>
          <a:p>
            <a:pPr marL="717550" indent="-342900">
              <a:buFont typeface="Arial" panose="020B0604020202020204" pitchFamily="34" charset="0"/>
              <a:buChar char="•"/>
            </a:pPr>
            <a:r>
              <a:rPr lang="da-DK" sz="2200" dirty="0"/>
              <a:t>…aktivitetsniveauet falder og dermed også behovet for at tilføre kroppen energi</a:t>
            </a:r>
          </a:p>
          <a:p>
            <a:pPr marL="717550" indent="-342900">
              <a:buFont typeface="Arial" panose="020B0604020202020204" pitchFamily="34" charset="0"/>
              <a:buChar char="•"/>
            </a:pPr>
            <a:r>
              <a:rPr lang="da-DK" sz="2200" dirty="0"/>
              <a:t>…nogle får mindre appetit</a:t>
            </a:r>
          </a:p>
          <a:p>
            <a:pPr marL="717550" indent="-342900">
              <a:buFont typeface="Arial" panose="020B0604020202020204" pitchFamily="34" charset="0"/>
              <a:buChar char="•"/>
            </a:pPr>
            <a:r>
              <a:rPr lang="da-DK" sz="2200" dirty="0"/>
              <a:t>…kroppen bliver dårligere til at udnytte visse næringsstoffer</a:t>
            </a:r>
          </a:p>
          <a:p>
            <a:endParaRPr lang="da-DK" sz="2200" dirty="0"/>
          </a:p>
          <a:p>
            <a:r>
              <a:rPr lang="da-DK" sz="2200" dirty="0"/>
              <a:t>Derfor vil mange opleve et behov for at justere på kostvanerne</a:t>
            </a:r>
          </a:p>
        </p:txBody>
      </p:sp>
      <p:pic>
        <p:nvPicPr>
          <p:cNvPr id="2" name="Billede 1">
            <a:extLst>
              <a:ext uri="{FF2B5EF4-FFF2-40B4-BE49-F238E27FC236}">
                <a16:creationId xmlns:a16="http://schemas.microsoft.com/office/drawing/2014/main" id="{C96C5A67-9431-324D-9ABF-3572B8BBB7A4}"/>
              </a:ext>
            </a:extLst>
          </p:cNvPr>
          <p:cNvPicPr>
            <a:picLocks noChangeAspect="1"/>
          </p:cNvPicPr>
          <p:nvPr/>
        </p:nvPicPr>
        <p:blipFill rotWithShape="1">
          <a:blip r:embed="rId3"/>
          <a:srcRect b="26377"/>
          <a:stretch/>
        </p:blipFill>
        <p:spPr>
          <a:xfrm>
            <a:off x="0" y="20872"/>
            <a:ext cx="12192000" cy="1574012"/>
          </a:xfrm>
          <a:prstGeom prst="rect">
            <a:avLst/>
          </a:prstGeom>
        </p:spPr>
      </p:pic>
    </p:spTree>
    <p:extLst>
      <p:ext uri="{BB962C8B-B14F-4D97-AF65-F5344CB8AC3E}">
        <p14:creationId xmlns:p14="http://schemas.microsoft.com/office/powerpoint/2010/main" val="241591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400CDD1-5AB7-47D6-B38B-C36006E08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7" name="Tekstfelt 6">
            <a:extLst>
              <a:ext uri="{FF2B5EF4-FFF2-40B4-BE49-F238E27FC236}">
                <a16:creationId xmlns:a16="http://schemas.microsoft.com/office/drawing/2014/main" id="{B219D471-4478-4219-97BB-438D0926D13A}"/>
              </a:ext>
            </a:extLst>
          </p:cNvPr>
          <p:cNvSpPr txBox="1"/>
          <p:nvPr/>
        </p:nvSpPr>
        <p:spPr>
          <a:xfrm>
            <a:off x="687898" y="1830461"/>
            <a:ext cx="9991288" cy="4647426"/>
          </a:xfrm>
          <a:prstGeom prst="rect">
            <a:avLst/>
          </a:prstGeom>
          <a:noFill/>
        </p:spPr>
        <p:txBody>
          <a:bodyPr wrap="square" rtlCol="0">
            <a:spAutoFit/>
          </a:bodyPr>
          <a:lstStyle/>
          <a:p>
            <a:r>
              <a:rPr lang="da-DK" sz="3200" dirty="0">
                <a:latin typeface="+mj-lt"/>
              </a:rPr>
              <a:t>Muskelmasse </a:t>
            </a:r>
          </a:p>
          <a:p>
            <a:endParaRPr lang="da-DK" sz="2200" b="1" dirty="0">
              <a:latin typeface="+mj-lt"/>
            </a:endParaRPr>
          </a:p>
          <a:p>
            <a:r>
              <a:rPr lang="da-DK" sz="2200" dirty="0"/>
              <a:t>Når man når en vis alder, har man et </a:t>
            </a:r>
            <a:r>
              <a:rPr lang="da-DK" sz="2200" b="1" dirty="0"/>
              <a:t>øget</a:t>
            </a:r>
            <a:r>
              <a:rPr lang="da-DK" sz="2200" dirty="0"/>
              <a:t> </a:t>
            </a:r>
            <a:r>
              <a:rPr lang="da-DK" sz="2200" b="1" dirty="0"/>
              <a:t>behov</a:t>
            </a:r>
            <a:r>
              <a:rPr lang="da-DK" sz="2200" dirty="0"/>
              <a:t> for </a:t>
            </a:r>
            <a:r>
              <a:rPr lang="da-DK" sz="2200" b="1" dirty="0"/>
              <a:t>proteiner</a:t>
            </a:r>
            <a:r>
              <a:rPr lang="da-DK" sz="2200" dirty="0"/>
              <a:t> for at bevare muskelmassen, der svinder hurtigere. Stærke muskler har stor betydning for, at man fortsat er i stand til at gøre sine daglige gøremål.</a:t>
            </a:r>
          </a:p>
          <a:p>
            <a:endParaRPr lang="da-DK" sz="2200" dirty="0"/>
          </a:p>
          <a:p>
            <a:r>
              <a:rPr lang="da-DK" sz="2200" dirty="0"/>
              <a:t>For at </a:t>
            </a:r>
            <a:r>
              <a:rPr lang="da-DK" sz="2200" b="1" dirty="0"/>
              <a:t>bevare muskelmasse</a:t>
            </a:r>
            <a:r>
              <a:rPr lang="da-DK" sz="2200" dirty="0"/>
              <a:t>, kan du med fordel spise en større mængde:</a:t>
            </a:r>
          </a:p>
          <a:p>
            <a:pPr marL="285750" indent="-285750">
              <a:buFontTx/>
              <a:buChar char="-"/>
            </a:pPr>
            <a:r>
              <a:rPr lang="da-DK" sz="2200" dirty="0"/>
              <a:t>Fisk, fjerkræ, mælkeprodukter, kød, bælgfrugter (fx bønner og linser), usaltede nødder</a:t>
            </a:r>
          </a:p>
          <a:p>
            <a:pPr marL="285750" indent="-285750">
              <a:buFontTx/>
              <a:buChar char="-"/>
            </a:pPr>
            <a:r>
              <a:rPr lang="da-DK" sz="2200" dirty="0"/>
              <a:t>Få et ekstra proteinrigt element ind i din dagskost, erstat fx nogle kulhydrater med et æg til morgenmaden eller røræg lavet på mælk og med ristet skinke</a:t>
            </a:r>
          </a:p>
          <a:p>
            <a:pPr marL="285750" indent="-285750">
              <a:buFontTx/>
              <a:buChar char="-"/>
            </a:pPr>
            <a:r>
              <a:rPr lang="da-DK" sz="2200" dirty="0"/>
              <a:t>Hvis appetitten bliver mindre, så sørg for at spise flere mindre energirige måltider - Maden er nemlig først ernæring, når måltidet er spist</a:t>
            </a:r>
            <a:endParaRPr lang="da-DK" dirty="0"/>
          </a:p>
        </p:txBody>
      </p:sp>
      <p:sp>
        <p:nvSpPr>
          <p:cNvPr id="2" name="Rektangel 1">
            <a:extLst>
              <a:ext uri="{FF2B5EF4-FFF2-40B4-BE49-F238E27FC236}">
                <a16:creationId xmlns:a16="http://schemas.microsoft.com/office/drawing/2014/main" id="{FE3D0E2A-29BE-9D4D-9F14-BE6B5ACB8505}"/>
              </a:ext>
            </a:extLst>
          </p:cNvPr>
          <p:cNvSpPr/>
          <p:nvPr/>
        </p:nvSpPr>
        <p:spPr>
          <a:xfrm>
            <a:off x="318051" y="6477887"/>
            <a:ext cx="7036905" cy="261610"/>
          </a:xfrm>
          <a:prstGeom prst="rect">
            <a:avLst/>
          </a:prstGeom>
        </p:spPr>
        <p:txBody>
          <a:bodyPr wrap="square">
            <a:spAutoFit/>
          </a:bodyPr>
          <a:lstStyle/>
          <a:p>
            <a:r>
              <a:rPr lang="en-US" sz="1100" dirty="0" err="1"/>
              <a:t>Kilde</a:t>
            </a:r>
            <a:r>
              <a:rPr lang="en-US" sz="1100" dirty="0"/>
              <a:t>: https://</a:t>
            </a:r>
            <a:r>
              <a:rPr lang="en-US" sz="1100" dirty="0" err="1"/>
              <a:t>foedevarestyrelsen.dk</a:t>
            </a:r>
            <a:r>
              <a:rPr lang="en-US" sz="1100" dirty="0"/>
              <a:t>/</a:t>
            </a:r>
            <a:r>
              <a:rPr lang="en-US" sz="1100" dirty="0" err="1"/>
              <a:t>kost-og-foedevarer</a:t>
            </a:r>
            <a:r>
              <a:rPr lang="en-US" sz="1100" dirty="0"/>
              <a:t>/alt-om-mad/de-</a:t>
            </a:r>
            <a:r>
              <a:rPr lang="en-US" sz="1100" dirty="0" err="1"/>
              <a:t>officielle</a:t>
            </a:r>
            <a:r>
              <a:rPr lang="en-US" sz="1100" dirty="0"/>
              <a:t>-</a:t>
            </a:r>
            <a:r>
              <a:rPr lang="en-US" sz="1100" dirty="0" err="1"/>
              <a:t>kostraad</a:t>
            </a:r>
            <a:r>
              <a:rPr lang="en-US" sz="1100" dirty="0"/>
              <a:t>/</a:t>
            </a:r>
            <a:r>
              <a:rPr lang="en-US" sz="1100" dirty="0" err="1"/>
              <a:t>kostraad</a:t>
            </a:r>
            <a:r>
              <a:rPr lang="en-US" sz="1100" dirty="0"/>
              <a:t>-</a:t>
            </a:r>
            <a:r>
              <a:rPr lang="en-US" sz="1100" dirty="0" err="1"/>
              <a:t>til</a:t>
            </a:r>
            <a:r>
              <a:rPr lang="en-US" sz="1100" dirty="0"/>
              <a:t>-dig/over-70-aar</a:t>
            </a:r>
          </a:p>
        </p:txBody>
      </p:sp>
      <p:pic>
        <p:nvPicPr>
          <p:cNvPr id="3" name="Billede 2">
            <a:extLst>
              <a:ext uri="{FF2B5EF4-FFF2-40B4-BE49-F238E27FC236}">
                <a16:creationId xmlns:a16="http://schemas.microsoft.com/office/drawing/2014/main" id="{0A619E5F-F2AF-F546-BCBD-EE9AE2542FED}"/>
              </a:ext>
            </a:extLst>
          </p:cNvPr>
          <p:cNvPicPr>
            <a:picLocks noChangeAspect="1"/>
          </p:cNvPicPr>
          <p:nvPr/>
        </p:nvPicPr>
        <p:blipFill rotWithShape="1">
          <a:blip r:embed="rId3"/>
          <a:srcRect b="26377"/>
          <a:stretch/>
        </p:blipFill>
        <p:spPr>
          <a:xfrm>
            <a:off x="-21265" y="20873"/>
            <a:ext cx="12192000" cy="1574011"/>
          </a:xfrm>
          <a:prstGeom prst="rect">
            <a:avLst/>
          </a:prstGeom>
        </p:spPr>
      </p:pic>
    </p:spTree>
    <p:extLst>
      <p:ext uri="{BB962C8B-B14F-4D97-AF65-F5344CB8AC3E}">
        <p14:creationId xmlns:p14="http://schemas.microsoft.com/office/powerpoint/2010/main" val="1464095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2503971-C54B-4A3D-BFEB-A2E62A1C34AD}"/>
              </a:ext>
            </a:extLst>
          </p:cNvPr>
          <p:cNvSpPr>
            <a:spLocks noGrp="1"/>
          </p:cNvSpPr>
          <p:nvPr>
            <p:ph idx="1"/>
          </p:nvPr>
        </p:nvSpPr>
        <p:spPr/>
        <p:txBody>
          <a:bodyPr>
            <a:normAutofit/>
          </a:bodyPr>
          <a:lstStyle/>
          <a:p>
            <a:pPr marL="0" indent="0">
              <a:buNone/>
            </a:pPr>
            <a:r>
              <a:rPr lang="da-DK" sz="3200" dirty="0">
                <a:latin typeface="+mj-lt"/>
              </a:rPr>
              <a:t>Stærke knogler</a:t>
            </a:r>
          </a:p>
          <a:p>
            <a:pPr marL="0" indent="0">
              <a:buNone/>
            </a:pPr>
            <a:endParaRPr lang="da-DK" sz="2200" dirty="0"/>
          </a:p>
          <a:p>
            <a:pPr marL="0" indent="0">
              <a:buNone/>
            </a:pPr>
            <a:r>
              <a:rPr lang="da-DK" sz="2200" dirty="0"/>
              <a:t>Stærke knogler er ligesom musklerne, vigtige for at kroppen kan fungere optimalt</a:t>
            </a:r>
          </a:p>
          <a:p>
            <a:pPr marL="0" indent="0">
              <a:buNone/>
            </a:pPr>
            <a:r>
              <a:rPr lang="da-DK" sz="2200" dirty="0"/>
              <a:t>For at </a:t>
            </a:r>
            <a:r>
              <a:rPr lang="da-DK" sz="2200" b="1" dirty="0"/>
              <a:t>bevare stærke knogler</a:t>
            </a:r>
            <a:r>
              <a:rPr lang="da-DK" sz="2200" dirty="0"/>
              <a:t>, er det en god idé at supplere dagskosten med 20 </a:t>
            </a:r>
            <a:r>
              <a:rPr lang="da-DK" sz="2400" dirty="0"/>
              <a:t>µg D-vitamin om dagen (hele året)</a:t>
            </a:r>
          </a:p>
          <a:p>
            <a:pPr marL="0" indent="0">
              <a:buNone/>
            </a:pPr>
            <a:r>
              <a:rPr lang="da-DK" sz="2200" dirty="0"/>
              <a:t>Både D-vitamin og calcium er vigtigt for at vedligeholde knoglernes styrke. </a:t>
            </a:r>
          </a:p>
          <a:p>
            <a:r>
              <a:rPr lang="da-DK" sz="2200" dirty="0"/>
              <a:t>70+ bør supplere yderlige med 20 ug D-vitamin og 800-1000 mg calcium dagligt (hele året)</a:t>
            </a:r>
          </a:p>
          <a:p>
            <a:pPr lvl="1"/>
            <a:r>
              <a:rPr lang="da-DK" sz="2200" b="1" dirty="0"/>
              <a:t>D-vitamin </a:t>
            </a:r>
            <a:r>
              <a:rPr lang="da-DK" sz="2200" dirty="0"/>
              <a:t>hjælper med optagelsen af calcium, og findes i bl.a. sild, makrel og laks</a:t>
            </a:r>
          </a:p>
          <a:p>
            <a:pPr lvl="1"/>
            <a:r>
              <a:rPr lang="da-DK" sz="2200" b="1" dirty="0"/>
              <a:t>Calcium </a:t>
            </a:r>
            <a:r>
              <a:rPr lang="da-DK" sz="2200" dirty="0"/>
              <a:t>findes i store mængder i mælk- og mejeriprodukter </a:t>
            </a:r>
          </a:p>
          <a:p>
            <a:endParaRPr lang="da-DK" dirty="0"/>
          </a:p>
        </p:txBody>
      </p:sp>
      <p:sp>
        <p:nvSpPr>
          <p:cNvPr id="2" name="Tekstfelt 1">
            <a:extLst>
              <a:ext uri="{FF2B5EF4-FFF2-40B4-BE49-F238E27FC236}">
                <a16:creationId xmlns:a16="http://schemas.microsoft.com/office/drawing/2014/main" id="{FCA6AAE6-7A5D-2843-9DBE-F0E6DE30CB13}"/>
              </a:ext>
            </a:extLst>
          </p:cNvPr>
          <p:cNvSpPr txBox="1"/>
          <p:nvPr/>
        </p:nvSpPr>
        <p:spPr>
          <a:xfrm>
            <a:off x="-1" y="6596390"/>
            <a:ext cx="10151165" cy="261610"/>
          </a:xfrm>
          <a:prstGeom prst="rect">
            <a:avLst/>
          </a:prstGeom>
          <a:noFill/>
        </p:spPr>
        <p:txBody>
          <a:bodyPr wrap="square" rtlCol="0">
            <a:spAutoFit/>
          </a:bodyPr>
          <a:lstStyle/>
          <a:p>
            <a:r>
              <a:rPr lang="en-US" sz="1100" dirty="0" err="1"/>
              <a:t>Kilde</a:t>
            </a:r>
            <a:r>
              <a:rPr lang="en-US" sz="1100" dirty="0"/>
              <a:t>: https://</a:t>
            </a:r>
            <a:r>
              <a:rPr lang="en-US" sz="1100" dirty="0" err="1"/>
              <a:t>foedevarestyrelsen.dk</a:t>
            </a:r>
            <a:r>
              <a:rPr lang="en-US" sz="1100" dirty="0"/>
              <a:t>/</a:t>
            </a:r>
            <a:r>
              <a:rPr lang="en-US" sz="1100" dirty="0" err="1"/>
              <a:t>kost-og-foedevarer</a:t>
            </a:r>
            <a:r>
              <a:rPr lang="en-US" sz="1100" dirty="0"/>
              <a:t>/alt-om-mad/de-</a:t>
            </a:r>
            <a:r>
              <a:rPr lang="en-US" sz="1100" dirty="0" err="1"/>
              <a:t>officielle</a:t>
            </a:r>
            <a:r>
              <a:rPr lang="en-US" sz="1100" dirty="0"/>
              <a:t>-</a:t>
            </a:r>
            <a:r>
              <a:rPr lang="en-US" sz="1100" dirty="0" err="1"/>
              <a:t>kostraad</a:t>
            </a:r>
            <a:r>
              <a:rPr lang="en-US" sz="1100" dirty="0"/>
              <a:t>/</a:t>
            </a:r>
            <a:r>
              <a:rPr lang="en-US" sz="1100" dirty="0" err="1"/>
              <a:t>kostraad</a:t>
            </a:r>
            <a:r>
              <a:rPr lang="en-US" sz="1100" dirty="0"/>
              <a:t>-</a:t>
            </a:r>
            <a:r>
              <a:rPr lang="en-US" sz="1100" dirty="0" err="1"/>
              <a:t>til</a:t>
            </a:r>
            <a:r>
              <a:rPr lang="en-US" sz="1100" dirty="0"/>
              <a:t>-dig/over-70-aar</a:t>
            </a:r>
          </a:p>
        </p:txBody>
      </p:sp>
      <p:pic>
        <p:nvPicPr>
          <p:cNvPr id="5" name="Billede 4">
            <a:extLst>
              <a:ext uri="{FF2B5EF4-FFF2-40B4-BE49-F238E27FC236}">
                <a16:creationId xmlns:a16="http://schemas.microsoft.com/office/drawing/2014/main" id="{9F9F4EA2-74E5-8F2E-0E57-1A1FE7097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7" name="Billede 6">
            <a:extLst>
              <a:ext uri="{FF2B5EF4-FFF2-40B4-BE49-F238E27FC236}">
                <a16:creationId xmlns:a16="http://schemas.microsoft.com/office/drawing/2014/main" id="{5DA831C0-3C61-0C4B-B649-5E16AFE646CA}"/>
              </a:ext>
            </a:extLst>
          </p:cNvPr>
          <p:cNvPicPr>
            <a:picLocks noChangeAspect="1"/>
          </p:cNvPicPr>
          <p:nvPr/>
        </p:nvPicPr>
        <p:blipFill rotWithShape="1">
          <a:blip r:embed="rId4"/>
          <a:srcRect b="28366"/>
          <a:stretch/>
        </p:blipFill>
        <p:spPr>
          <a:xfrm>
            <a:off x="0" y="22763"/>
            <a:ext cx="12192000" cy="1531483"/>
          </a:xfrm>
          <a:prstGeom prst="rect">
            <a:avLst/>
          </a:prstGeom>
        </p:spPr>
      </p:pic>
    </p:spTree>
    <p:extLst>
      <p:ext uri="{BB962C8B-B14F-4D97-AF65-F5344CB8AC3E}">
        <p14:creationId xmlns:p14="http://schemas.microsoft.com/office/powerpoint/2010/main" val="156772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D39AA74-E7EF-4265-8E21-39B8AF6FE8F4}"/>
              </a:ext>
            </a:extLst>
          </p:cNvPr>
          <p:cNvSpPr>
            <a:spLocks noGrp="1"/>
          </p:cNvSpPr>
          <p:nvPr>
            <p:ph idx="1"/>
          </p:nvPr>
        </p:nvSpPr>
        <p:spPr/>
        <p:txBody>
          <a:bodyPr>
            <a:normAutofit fontScale="92500" lnSpcReduction="20000"/>
          </a:bodyPr>
          <a:lstStyle/>
          <a:p>
            <a:pPr marL="0" indent="0">
              <a:buNone/>
            </a:pPr>
            <a:r>
              <a:rPr lang="da-DK" sz="3200" dirty="0">
                <a:latin typeface="+mj-lt"/>
              </a:rPr>
              <a:t>Holde vægten</a:t>
            </a:r>
          </a:p>
          <a:p>
            <a:pPr marL="0" indent="0">
              <a:buNone/>
            </a:pPr>
            <a:endParaRPr lang="da-DK" dirty="0"/>
          </a:p>
          <a:p>
            <a:pPr>
              <a:buFontTx/>
              <a:buChar char="-"/>
            </a:pPr>
            <a:r>
              <a:rPr lang="da-DK" sz="2200" dirty="0"/>
              <a:t>Både undervægt og overvægt skal undgås, da det kan have betydning for helbredet </a:t>
            </a:r>
          </a:p>
          <a:p>
            <a:pPr>
              <a:buFontTx/>
              <a:buChar char="-"/>
            </a:pPr>
            <a:r>
              <a:rPr lang="da-DK" sz="2200" dirty="0"/>
              <a:t>Ved regelmæssig vejning, kan man holde øje med om vægten svinger</a:t>
            </a:r>
          </a:p>
          <a:p>
            <a:pPr>
              <a:buFontTx/>
              <a:buChar char="-"/>
            </a:pPr>
            <a:r>
              <a:rPr lang="da-DK" sz="2200" dirty="0"/>
              <a:t>Ved pludseligt vægttab eller vægtøgning bør man tage kontakt til sin læge</a:t>
            </a:r>
          </a:p>
          <a:p>
            <a:pPr>
              <a:buFontTx/>
              <a:buChar char="-"/>
            </a:pPr>
            <a:r>
              <a:rPr lang="da-DK" sz="2200" dirty="0"/>
              <a:t>For at bevare vægten er det vigtigt at spise fornuftigt og efter behov</a:t>
            </a:r>
          </a:p>
          <a:p>
            <a:pPr>
              <a:buFontTx/>
              <a:buChar char="-"/>
            </a:pPr>
            <a:r>
              <a:rPr lang="da-DK" sz="2200" dirty="0"/>
              <a:t>Daglig </a:t>
            </a:r>
            <a:r>
              <a:rPr lang="da-DK" sz="2200" b="1" dirty="0"/>
              <a:t>motion,</a:t>
            </a:r>
            <a:r>
              <a:rPr lang="da-DK" sz="2200" dirty="0"/>
              <a:t> mindst 30 minutter om dagen ved moderat intensitet er essentielt for at opretholde kroppens </a:t>
            </a:r>
            <a:r>
              <a:rPr lang="da-DK" sz="2200" b="1" dirty="0"/>
              <a:t>muskler </a:t>
            </a:r>
            <a:r>
              <a:rPr lang="da-DK" sz="2200" dirty="0"/>
              <a:t>og </a:t>
            </a:r>
            <a:r>
              <a:rPr lang="da-DK" sz="2200" b="1" dirty="0"/>
              <a:t>knogler</a:t>
            </a:r>
            <a:r>
              <a:rPr lang="da-DK" sz="2200" dirty="0"/>
              <a:t>, ligesom det bidrager til øget </a:t>
            </a:r>
            <a:r>
              <a:rPr lang="da-DK" sz="2200" b="1" dirty="0"/>
              <a:t>energi</a:t>
            </a:r>
            <a:r>
              <a:rPr lang="da-DK" sz="2200" dirty="0"/>
              <a:t> og </a:t>
            </a:r>
            <a:r>
              <a:rPr lang="da-DK" sz="2200" b="1" dirty="0"/>
              <a:t>velvære</a:t>
            </a:r>
          </a:p>
          <a:p>
            <a:pPr>
              <a:buFontTx/>
              <a:buChar char="-"/>
            </a:pPr>
            <a:r>
              <a:rPr lang="da-DK" sz="2200" dirty="0"/>
              <a:t>Hvis de 30 minutter deles op, skal aktiviteten vare mindst 10 minutter</a:t>
            </a:r>
          </a:p>
          <a:p>
            <a:pPr>
              <a:buFontTx/>
              <a:buChar char="-"/>
            </a:pPr>
            <a:r>
              <a:rPr lang="da-DK" sz="2200" dirty="0"/>
              <a:t>Mindst to gange om ugen skal der indgå aktiviteter af minimum 20 minutters varighed. </a:t>
            </a:r>
          </a:p>
          <a:p>
            <a:pPr>
              <a:buFontTx/>
              <a:buChar char="-"/>
            </a:pPr>
            <a:r>
              <a:rPr lang="da-DK" sz="2200" dirty="0"/>
              <a:t>Lav regelmæssigt  smidigheds- og balanceøvelser, som kan reducere risikoen for fald og opretholde evnen til at klare dagligdagsfunktioner</a:t>
            </a:r>
          </a:p>
        </p:txBody>
      </p:sp>
      <p:sp>
        <p:nvSpPr>
          <p:cNvPr id="2" name="Rektangel 1">
            <a:extLst>
              <a:ext uri="{FF2B5EF4-FFF2-40B4-BE49-F238E27FC236}">
                <a16:creationId xmlns:a16="http://schemas.microsoft.com/office/drawing/2014/main" id="{36915805-A1FC-6240-B221-31261EC7E3D0}"/>
              </a:ext>
            </a:extLst>
          </p:cNvPr>
          <p:cNvSpPr/>
          <p:nvPr/>
        </p:nvSpPr>
        <p:spPr>
          <a:xfrm>
            <a:off x="0" y="6596390"/>
            <a:ext cx="7156174" cy="261610"/>
          </a:xfrm>
          <a:prstGeom prst="rect">
            <a:avLst/>
          </a:prstGeom>
        </p:spPr>
        <p:txBody>
          <a:bodyPr wrap="square">
            <a:spAutoFit/>
          </a:bodyPr>
          <a:lstStyle/>
          <a:p>
            <a:r>
              <a:rPr lang="en-US" sz="1100" dirty="0" err="1"/>
              <a:t>Kilde</a:t>
            </a:r>
            <a:r>
              <a:rPr lang="en-US" sz="1100" dirty="0"/>
              <a:t>: https://</a:t>
            </a:r>
            <a:r>
              <a:rPr lang="en-US" sz="1100" dirty="0" err="1"/>
              <a:t>foedevarestyrelsen.dk</a:t>
            </a:r>
            <a:r>
              <a:rPr lang="en-US" sz="1100" dirty="0"/>
              <a:t>/</a:t>
            </a:r>
            <a:r>
              <a:rPr lang="en-US" sz="1100" dirty="0" err="1"/>
              <a:t>kost-og-foedevarer</a:t>
            </a:r>
            <a:r>
              <a:rPr lang="en-US" sz="1100" dirty="0"/>
              <a:t>/alt-om-mad/de-</a:t>
            </a:r>
            <a:r>
              <a:rPr lang="en-US" sz="1100" dirty="0" err="1"/>
              <a:t>officielle</a:t>
            </a:r>
            <a:r>
              <a:rPr lang="en-US" sz="1100" dirty="0"/>
              <a:t>-</a:t>
            </a:r>
            <a:r>
              <a:rPr lang="en-US" sz="1100" dirty="0" err="1"/>
              <a:t>kostraad</a:t>
            </a:r>
            <a:r>
              <a:rPr lang="en-US" sz="1100" dirty="0"/>
              <a:t>/</a:t>
            </a:r>
            <a:r>
              <a:rPr lang="en-US" sz="1100" dirty="0" err="1"/>
              <a:t>kostraad</a:t>
            </a:r>
            <a:r>
              <a:rPr lang="en-US" sz="1100" dirty="0"/>
              <a:t>-</a:t>
            </a:r>
            <a:r>
              <a:rPr lang="en-US" sz="1100" dirty="0" err="1"/>
              <a:t>til</a:t>
            </a:r>
            <a:r>
              <a:rPr lang="en-US" sz="1100" dirty="0"/>
              <a:t>-dig/over-70-aar</a:t>
            </a:r>
          </a:p>
        </p:txBody>
      </p:sp>
      <p:pic>
        <p:nvPicPr>
          <p:cNvPr id="5" name="Billede 4">
            <a:extLst>
              <a:ext uri="{FF2B5EF4-FFF2-40B4-BE49-F238E27FC236}">
                <a16:creationId xmlns:a16="http://schemas.microsoft.com/office/drawing/2014/main" id="{EA04D1D5-723E-80D5-1F3C-D2FE37BD2B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6" name="Billede 5">
            <a:extLst>
              <a:ext uri="{FF2B5EF4-FFF2-40B4-BE49-F238E27FC236}">
                <a16:creationId xmlns:a16="http://schemas.microsoft.com/office/drawing/2014/main" id="{881A27C9-890E-5E47-8ABB-B3ADC7DF6BF4}"/>
              </a:ext>
            </a:extLst>
          </p:cNvPr>
          <p:cNvPicPr>
            <a:picLocks noChangeAspect="1"/>
          </p:cNvPicPr>
          <p:nvPr/>
        </p:nvPicPr>
        <p:blipFill rotWithShape="1">
          <a:blip r:embed="rId3"/>
          <a:srcRect b="26377"/>
          <a:stretch/>
        </p:blipFill>
        <p:spPr>
          <a:xfrm>
            <a:off x="0" y="20871"/>
            <a:ext cx="12192000" cy="1574014"/>
          </a:xfrm>
          <a:prstGeom prst="rect">
            <a:avLst/>
          </a:prstGeom>
        </p:spPr>
      </p:pic>
    </p:spTree>
    <p:extLst>
      <p:ext uri="{BB962C8B-B14F-4D97-AF65-F5344CB8AC3E}">
        <p14:creationId xmlns:p14="http://schemas.microsoft.com/office/powerpoint/2010/main" val="1119552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D39AA74-E7EF-4265-8E21-39B8AF6FE8F4}"/>
              </a:ext>
            </a:extLst>
          </p:cNvPr>
          <p:cNvSpPr>
            <a:spLocks noGrp="1"/>
          </p:cNvSpPr>
          <p:nvPr>
            <p:ph idx="1"/>
          </p:nvPr>
        </p:nvSpPr>
        <p:spPr/>
        <p:txBody>
          <a:bodyPr anchor="ctr"/>
          <a:lstStyle/>
          <a:p>
            <a:pPr marL="0" indent="0" algn="ctr">
              <a:buNone/>
            </a:pPr>
            <a:r>
              <a:rPr lang="da-DK" dirty="0"/>
              <a:t>På de følgende slides præsenteres to dagskostforslag. </a:t>
            </a:r>
          </a:p>
          <a:p>
            <a:pPr marL="0" indent="0" algn="ctr">
              <a:buNone/>
            </a:pPr>
            <a:r>
              <a:rPr lang="da-DK" dirty="0"/>
              <a:t>De adskiller sig bl.a. i forhold til portionsstørrelse og indhold af protein og mættet fedt.</a:t>
            </a:r>
          </a:p>
          <a:p>
            <a:pPr marL="0" indent="0" algn="ctr">
              <a:buNone/>
            </a:pPr>
            <a:r>
              <a:rPr lang="da-DK" dirty="0"/>
              <a:t>Ved små ændringer af den nuværende kost vil man opnå en kost, der matcher anbefalingerne til raske og </a:t>
            </a:r>
            <a:r>
              <a:rPr lang="da-DK" dirty="0" err="1"/>
              <a:t>normaltspisende</a:t>
            </a:r>
            <a:r>
              <a:rPr lang="da-DK" dirty="0"/>
              <a:t> ældre 70+</a:t>
            </a:r>
          </a:p>
        </p:txBody>
      </p:sp>
      <p:pic>
        <p:nvPicPr>
          <p:cNvPr id="2" name="Billede 1">
            <a:extLst>
              <a:ext uri="{FF2B5EF4-FFF2-40B4-BE49-F238E27FC236}">
                <a16:creationId xmlns:a16="http://schemas.microsoft.com/office/drawing/2014/main" id="{C1C12C5A-6EAD-BF04-241E-D6052C81C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5" name="Billede 4">
            <a:extLst>
              <a:ext uri="{FF2B5EF4-FFF2-40B4-BE49-F238E27FC236}">
                <a16:creationId xmlns:a16="http://schemas.microsoft.com/office/drawing/2014/main" id="{4B15A0DC-264E-D148-8029-494F23E91E02}"/>
              </a:ext>
            </a:extLst>
          </p:cNvPr>
          <p:cNvPicPr>
            <a:picLocks noChangeAspect="1"/>
          </p:cNvPicPr>
          <p:nvPr/>
        </p:nvPicPr>
        <p:blipFill rotWithShape="1">
          <a:blip r:embed="rId3"/>
          <a:srcRect b="24388"/>
          <a:stretch/>
        </p:blipFill>
        <p:spPr>
          <a:xfrm>
            <a:off x="0" y="20872"/>
            <a:ext cx="12192000" cy="1616544"/>
          </a:xfrm>
          <a:prstGeom prst="rect">
            <a:avLst/>
          </a:prstGeom>
        </p:spPr>
      </p:pic>
    </p:spTree>
    <p:extLst>
      <p:ext uri="{BB962C8B-B14F-4D97-AF65-F5344CB8AC3E}">
        <p14:creationId xmlns:p14="http://schemas.microsoft.com/office/powerpoint/2010/main" val="4002181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24C63E82-5748-44F4-8A0B-7416ECFAB227}"/>
              </a:ext>
            </a:extLst>
          </p:cNvPr>
          <p:cNvSpPr txBox="1"/>
          <p:nvPr/>
        </p:nvSpPr>
        <p:spPr>
          <a:xfrm>
            <a:off x="4844733" y="1653535"/>
            <a:ext cx="3024940" cy="584775"/>
          </a:xfrm>
          <a:prstGeom prst="rect">
            <a:avLst/>
          </a:prstGeom>
          <a:noFill/>
        </p:spPr>
        <p:txBody>
          <a:bodyPr wrap="square" rtlCol="0">
            <a:spAutoFit/>
          </a:bodyPr>
          <a:lstStyle/>
          <a:p>
            <a:r>
              <a:rPr lang="da-DK" sz="3200" dirty="0">
                <a:latin typeface="+mj-lt"/>
              </a:rPr>
              <a:t>Morgenmad</a:t>
            </a:r>
          </a:p>
        </p:txBody>
      </p:sp>
      <p:pic>
        <p:nvPicPr>
          <p:cNvPr id="6" name="Billede 5">
            <a:extLst>
              <a:ext uri="{FF2B5EF4-FFF2-40B4-BE49-F238E27FC236}">
                <a16:creationId xmlns:a16="http://schemas.microsoft.com/office/drawing/2014/main" id="{F0A76908-6C6F-47BD-877A-11317322C921}"/>
              </a:ext>
            </a:extLst>
          </p:cNvPr>
          <p:cNvPicPr>
            <a:picLocks noChangeAspect="1"/>
          </p:cNvPicPr>
          <p:nvPr/>
        </p:nvPicPr>
        <p:blipFill rotWithShape="1">
          <a:blip r:embed="rId3">
            <a:extLst>
              <a:ext uri="{28A0092B-C50C-407E-A947-70E740481C1C}">
                <a14:useLocalDpi xmlns:a14="http://schemas.microsoft.com/office/drawing/2010/main" val="0"/>
              </a:ext>
            </a:extLst>
          </a:blip>
          <a:srcRect b="18712"/>
          <a:stretch/>
        </p:blipFill>
        <p:spPr>
          <a:xfrm>
            <a:off x="1707150" y="2429764"/>
            <a:ext cx="3024940" cy="2412692"/>
          </a:xfrm>
          <a:prstGeom prst="rect">
            <a:avLst/>
          </a:prstGeom>
        </p:spPr>
      </p:pic>
      <p:pic>
        <p:nvPicPr>
          <p:cNvPr id="8" name="Billede 7">
            <a:extLst>
              <a:ext uri="{FF2B5EF4-FFF2-40B4-BE49-F238E27FC236}">
                <a16:creationId xmlns:a16="http://schemas.microsoft.com/office/drawing/2014/main" id="{612F7E85-CF16-4EED-96F8-2528761E4E1D}"/>
              </a:ext>
            </a:extLst>
          </p:cNvPr>
          <p:cNvPicPr>
            <a:picLocks noChangeAspect="1"/>
          </p:cNvPicPr>
          <p:nvPr/>
        </p:nvPicPr>
        <p:blipFill rotWithShape="1">
          <a:blip r:embed="rId4">
            <a:extLst>
              <a:ext uri="{28A0092B-C50C-407E-A947-70E740481C1C}">
                <a14:useLocalDpi xmlns:a14="http://schemas.microsoft.com/office/drawing/2010/main" val="0"/>
              </a:ext>
            </a:extLst>
          </a:blip>
          <a:srcRect b="21277"/>
          <a:stretch/>
        </p:blipFill>
        <p:spPr>
          <a:xfrm>
            <a:off x="6616555" y="2434036"/>
            <a:ext cx="3216280" cy="2333177"/>
          </a:xfrm>
          <a:prstGeom prst="rect">
            <a:avLst/>
          </a:prstGeom>
        </p:spPr>
      </p:pic>
      <p:pic>
        <p:nvPicPr>
          <p:cNvPr id="10" name="Billede 9">
            <a:extLst>
              <a:ext uri="{FF2B5EF4-FFF2-40B4-BE49-F238E27FC236}">
                <a16:creationId xmlns:a16="http://schemas.microsoft.com/office/drawing/2014/main" id="{5AC060ED-A189-4FF4-AD97-6C25476E2D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sp>
        <p:nvSpPr>
          <p:cNvPr id="14" name="Tekstfelt 13">
            <a:extLst>
              <a:ext uri="{FF2B5EF4-FFF2-40B4-BE49-F238E27FC236}">
                <a16:creationId xmlns:a16="http://schemas.microsoft.com/office/drawing/2014/main" id="{48FA8617-B111-4864-A098-14DACFA76F2B}"/>
              </a:ext>
            </a:extLst>
          </p:cNvPr>
          <p:cNvSpPr txBox="1"/>
          <p:nvPr/>
        </p:nvSpPr>
        <p:spPr>
          <a:xfrm>
            <a:off x="729038" y="3287135"/>
            <a:ext cx="927471" cy="461665"/>
          </a:xfrm>
          <a:prstGeom prst="rect">
            <a:avLst/>
          </a:prstGeom>
          <a:noFill/>
        </p:spPr>
        <p:txBody>
          <a:bodyPr wrap="square" rtlCol="0">
            <a:spAutoFit/>
          </a:bodyPr>
          <a:lstStyle/>
          <a:p>
            <a:r>
              <a:rPr lang="da-DK" sz="1200" dirty="0"/>
              <a:t>Letmælk</a:t>
            </a:r>
          </a:p>
          <a:p>
            <a:r>
              <a:rPr lang="da-DK" sz="1200" dirty="0"/>
              <a:t>(1½ dl)</a:t>
            </a:r>
          </a:p>
        </p:txBody>
      </p:sp>
      <p:sp>
        <p:nvSpPr>
          <p:cNvPr id="23" name="Tekstfelt 22">
            <a:extLst>
              <a:ext uri="{FF2B5EF4-FFF2-40B4-BE49-F238E27FC236}">
                <a16:creationId xmlns:a16="http://schemas.microsoft.com/office/drawing/2014/main" id="{D89F0543-F700-4488-9429-AFF8D6D800B1}"/>
              </a:ext>
            </a:extLst>
          </p:cNvPr>
          <p:cNvSpPr txBox="1"/>
          <p:nvPr/>
        </p:nvSpPr>
        <p:spPr>
          <a:xfrm>
            <a:off x="5918774" y="2657167"/>
            <a:ext cx="876859" cy="461665"/>
          </a:xfrm>
          <a:prstGeom prst="rect">
            <a:avLst/>
          </a:prstGeom>
          <a:noFill/>
        </p:spPr>
        <p:txBody>
          <a:bodyPr wrap="square" rtlCol="0">
            <a:spAutoFit/>
          </a:bodyPr>
          <a:lstStyle/>
          <a:p>
            <a:r>
              <a:rPr lang="da-DK" sz="1200" dirty="0"/>
              <a:t>Minimælk</a:t>
            </a:r>
          </a:p>
          <a:p>
            <a:r>
              <a:rPr lang="da-DK" sz="1200" dirty="0"/>
              <a:t>(2 dl)</a:t>
            </a:r>
          </a:p>
        </p:txBody>
      </p:sp>
      <p:sp>
        <p:nvSpPr>
          <p:cNvPr id="27" name="Tekstfelt 26">
            <a:extLst>
              <a:ext uri="{FF2B5EF4-FFF2-40B4-BE49-F238E27FC236}">
                <a16:creationId xmlns:a16="http://schemas.microsoft.com/office/drawing/2014/main" id="{4C63E437-5AFD-4052-BF53-8B28EFD8F0D1}"/>
              </a:ext>
            </a:extLst>
          </p:cNvPr>
          <p:cNvSpPr txBox="1"/>
          <p:nvPr/>
        </p:nvSpPr>
        <p:spPr>
          <a:xfrm>
            <a:off x="7784207" y="2382698"/>
            <a:ext cx="2149910"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29" name="Tekstfelt 28">
            <a:extLst>
              <a:ext uri="{FF2B5EF4-FFF2-40B4-BE49-F238E27FC236}">
                <a16:creationId xmlns:a16="http://schemas.microsoft.com/office/drawing/2014/main" id="{CD146F5B-7B4A-4FE1-804F-6F7172150E4D}"/>
              </a:ext>
            </a:extLst>
          </p:cNvPr>
          <p:cNvSpPr txBox="1"/>
          <p:nvPr/>
        </p:nvSpPr>
        <p:spPr>
          <a:xfrm>
            <a:off x="2843834" y="2387757"/>
            <a:ext cx="1783089"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31" name="Tekstfelt 30">
            <a:extLst>
              <a:ext uri="{FF2B5EF4-FFF2-40B4-BE49-F238E27FC236}">
                <a16:creationId xmlns:a16="http://schemas.microsoft.com/office/drawing/2014/main" id="{59718395-C6D3-4A37-A7D9-876B545E8D18}"/>
              </a:ext>
            </a:extLst>
          </p:cNvPr>
          <p:cNvSpPr txBox="1"/>
          <p:nvPr/>
        </p:nvSpPr>
        <p:spPr>
          <a:xfrm>
            <a:off x="775811" y="3906058"/>
            <a:ext cx="1347594" cy="461665"/>
          </a:xfrm>
          <a:prstGeom prst="rect">
            <a:avLst/>
          </a:prstGeom>
          <a:noFill/>
        </p:spPr>
        <p:txBody>
          <a:bodyPr wrap="square" rtlCol="0">
            <a:spAutoFit/>
          </a:bodyPr>
          <a:lstStyle/>
          <a:p>
            <a:r>
              <a:rPr lang="da-DK" sz="1200" dirty="0"/>
              <a:t>1 skive skæreost, 45+ (20 g)</a:t>
            </a:r>
          </a:p>
        </p:txBody>
      </p:sp>
      <p:sp>
        <p:nvSpPr>
          <p:cNvPr id="35" name="Tekstfelt 34">
            <a:extLst>
              <a:ext uri="{FF2B5EF4-FFF2-40B4-BE49-F238E27FC236}">
                <a16:creationId xmlns:a16="http://schemas.microsoft.com/office/drawing/2014/main" id="{DCDAF3B0-3C96-4364-AE88-A3A8A6819CDE}"/>
              </a:ext>
            </a:extLst>
          </p:cNvPr>
          <p:cNvSpPr txBox="1"/>
          <p:nvPr/>
        </p:nvSpPr>
        <p:spPr>
          <a:xfrm>
            <a:off x="4588770" y="4065765"/>
            <a:ext cx="1551963" cy="646331"/>
          </a:xfrm>
          <a:prstGeom prst="rect">
            <a:avLst/>
          </a:prstGeom>
          <a:noFill/>
        </p:spPr>
        <p:txBody>
          <a:bodyPr wrap="square" rtlCol="0">
            <a:spAutoFit/>
          </a:bodyPr>
          <a:lstStyle/>
          <a:p>
            <a:r>
              <a:rPr lang="da-DK" sz="1200" dirty="0"/>
              <a:t>Lyst franskbrød (40 g) med smørbart og brieost 70+ (15 g)</a:t>
            </a:r>
          </a:p>
        </p:txBody>
      </p:sp>
      <p:sp>
        <p:nvSpPr>
          <p:cNvPr id="37" name="Tekstfelt 36">
            <a:extLst>
              <a:ext uri="{FF2B5EF4-FFF2-40B4-BE49-F238E27FC236}">
                <a16:creationId xmlns:a16="http://schemas.microsoft.com/office/drawing/2014/main" id="{6987ACA1-DDF4-4C31-B176-F5173F23488E}"/>
              </a:ext>
            </a:extLst>
          </p:cNvPr>
          <p:cNvSpPr txBox="1"/>
          <p:nvPr/>
        </p:nvSpPr>
        <p:spPr>
          <a:xfrm>
            <a:off x="9411244" y="2947003"/>
            <a:ext cx="2926160" cy="276999"/>
          </a:xfrm>
          <a:prstGeom prst="rect">
            <a:avLst/>
          </a:prstGeom>
          <a:noFill/>
        </p:spPr>
        <p:txBody>
          <a:bodyPr wrap="square" rtlCol="0">
            <a:spAutoFit/>
          </a:bodyPr>
          <a:lstStyle/>
          <a:p>
            <a:r>
              <a:rPr lang="da-DK" sz="1200" dirty="0"/>
              <a:t>1 tynd skive skæreost, 45+ (12 g)</a:t>
            </a:r>
          </a:p>
        </p:txBody>
      </p:sp>
      <p:sp>
        <p:nvSpPr>
          <p:cNvPr id="38" name="Tekstfelt 37">
            <a:extLst>
              <a:ext uri="{FF2B5EF4-FFF2-40B4-BE49-F238E27FC236}">
                <a16:creationId xmlns:a16="http://schemas.microsoft.com/office/drawing/2014/main" id="{C8DE8FAD-9434-4E0E-9C48-9861A9A983AB}"/>
              </a:ext>
            </a:extLst>
          </p:cNvPr>
          <p:cNvSpPr txBox="1"/>
          <p:nvPr/>
        </p:nvSpPr>
        <p:spPr>
          <a:xfrm>
            <a:off x="9872017" y="3281732"/>
            <a:ext cx="1612615" cy="692497"/>
          </a:xfrm>
          <a:prstGeom prst="rect">
            <a:avLst/>
          </a:prstGeom>
          <a:noFill/>
        </p:spPr>
        <p:txBody>
          <a:bodyPr wrap="square" rtlCol="0">
            <a:spAutoFit/>
          </a:bodyPr>
          <a:lstStyle/>
          <a:p>
            <a:r>
              <a:rPr lang="da-DK" sz="1200" dirty="0"/>
              <a:t>Fuldkornsbrød (40 g)</a:t>
            </a:r>
            <a:r>
              <a:rPr lang="da-DK" sz="1300" dirty="0"/>
              <a:t> uden smørbart og brieost</a:t>
            </a:r>
          </a:p>
        </p:txBody>
      </p:sp>
      <p:sp>
        <p:nvSpPr>
          <p:cNvPr id="39" name="Tekstfelt 38">
            <a:extLst>
              <a:ext uri="{FF2B5EF4-FFF2-40B4-BE49-F238E27FC236}">
                <a16:creationId xmlns:a16="http://schemas.microsoft.com/office/drawing/2014/main" id="{837FA7D7-CD7C-4D2B-A80D-3C13758528D6}"/>
              </a:ext>
            </a:extLst>
          </p:cNvPr>
          <p:cNvSpPr txBox="1"/>
          <p:nvPr/>
        </p:nvSpPr>
        <p:spPr>
          <a:xfrm>
            <a:off x="9532388" y="3935454"/>
            <a:ext cx="1753912" cy="461665"/>
          </a:xfrm>
          <a:prstGeom prst="rect">
            <a:avLst/>
          </a:prstGeom>
          <a:noFill/>
        </p:spPr>
        <p:txBody>
          <a:bodyPr wrap="square" rtlCol="0">
            <a:spAutoFit/>
          </a:bodyPr>
          <a:lstStyle/>
          <a:p>
            <a:r>
              <a:rPr lang="da-DK" sz="1200" dirty="0"/>
              <a:t>Spis gerne frugt og grønt til morgenmad</a:t>
            </a:r>
          </a:p>
        </p:txBody>
      </p:sp>
      <p:sp>
        <p:nvSpPr>
          <p:cNvPr id="40" name="Tekstfelt 39">
            <a:extLst>
              <a:ext uri="{FF2B5EF4-FFF2-40B4-BE49-F238E27FC236}">
                <a16:creationId xmlns:a16="http://schemas.microsoft.com/office/drawing/2014/main" id="{68EA6C58-2129-4041-9C00-6DF23857019A}"/>
              </a:ext>
            </a:extLst>
          </p:cNvPr>
          <p:cNvSpPr txBox="1"/>
          <p:nvPr/>
        </p:nvSpPr>
        <p:spPr>
          <a:xfrm>
            <a:off x="1343568" y="5424559"/>
            <a:ext cx="9086573" cy="1384995"/>
          </a:xfrm>
          <a:prstGeom prst="rect">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Vælg magre mejeriprodukter til madlavningen </a:t>
            </a:r>
          </a:p>
          <a:p>
            <a:pPr marL="285750" indent="-285750">
              <a:buFontTx/>
              <a:buChar char="-"/>
            </a:pPr>
            <a:r>
              <a:rPr lang="da-DK" sz="1400" dirty="0">
                <a:solidFill>
                  <a:schemeClr val="tx1"/>
                </a:solidFill>
              </a:rPr>
              <a:t>Ca. 250 ml mælk eller mælkeprodukt og 20 g mager ost (1 skive) dagligt er passende i en sund og varieret kost og bidrager med protein og calcium til muskler og knogler</a:t>
            </a:r>
          </a:p>
          <a:p>
            <a:pPr marL="285750" indent="-285750">
              <a:buFontTx/>
              <a:buChar char="-"/>
            </a:pPr>
            <a:r>
              <a:rPr lang="da-DK" sz="1400" dirty="0">
                <a:solidFill>
                  <a:schemeClr val="tx1"/>
                </a:solidFill>
              </a:rPr>
              <a:t>Vælg mager ost (20+ og 30+) frem for fed (40+ og 60+) eller spis mindre fed ost end du plejer </a:t>
            </a:r>
          </a:p>
          <a:p>
            <a:pPr marL="285750" indent="-285750">
              <a:buFontTx/>
              <a:buChar char="-"/>
            </a:pPr>
            <a:r>
              <a:rPr lang="da-DK" sz="1400" dirty="0">
                <a:solidFill>
                  <a:schemeClr val="tx1"/>
                </a:solidFill>
              </a:rPr>
              <a:t>Frugt, grøntsager og fuldkornsbrød indeholder bl.a. kostfibre, som er med til at give øget mæthedsfornemmelse</a:t>
            </a:r>
            <a:endParaRPr lang="da-DK" sz="1600" dirty="0">
              <a:solidFill>
                <a:schemeClr val="tx1"/>
              </a:solidFill>
            </a:endParaRPr>
          </a:p>
        </p:txBody>
      </p:sp>
      <p:cxnSp>
        <p:nvCxnSpPr>
          <p:cNvPr id="26" name="Lige forbindelse 25">
            <a:extLst>
              <a:ext uri="{FF2B5EF4-FFF2-40B4-BE49-F238E27FC236}">
                <a16:creationId xmlns:a16="http://schemas.microsoft.com/office/drawing/2014/main" id="{CF2174D6-DC2C-456E-9475-1473D6968ED3}"/>
              </a:ext>
            </a:extLst>
          </p:cNvPr>
          <p:cNvCxnSpPr>
            <a:cxnSpLocks/>
          </p:cNvCxnSpPr>
          <p:nvPr/>
        </p:nvCxnSpPr>
        <p:spPr>
          <a:xfrm>
            <a:off x="6603189" y="293611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Lige forbindelse 27">
            <a:extLst>
              <a:ext uri="{FF2B5EF4-FFF2-40B4-BE49-F238E27FC236}">
                <a16:creationId xmlns:a16="http://schemas.microsoft.com/office/drawing/2014/main" id="{C0AB4057-9A01-4129-9AF3-296C70CD8C48}"/>
              </a:ext>
            </a:extLst>
          </p:cNvPr>
          <p:cNvCxnSpPr>
            <a:cxnSpLocks/>
          </p:cNvCxnSpPr>
          <p:nvPr/>
        </p:nvCxnSpPr>
        <p:spPr>
          <a:xfrm>
            <a:off x="1988897" y="403256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Lige forbindelse 29">
            <a:extLst>
              <a:ext uri="{FF2B5EF4-FFF2-40B4-BE49-F238E27FC236}">
                <a16:creationId xmlns:a16="http://schemas.microsoft.com/office/drawing/2014/main" id="{EB7DFDDA-BD14-4365-B6E3-7C1DB7E16B1C}"/>
              </a:ext>
            </a:extLst>
          </p:cNvPr>
          <p:cNvCxnSpPr>
            <a:cxnSpLocks/>
          </p:cNvCxnSpPr>
          <p:nvPr/>
        </p:nvCxnSpPr>
        <p:spPr>
          <a:xfrm>
            <a:off x="3893618" y="4285577"/>
            <a:ext cx="733305" cy="11021"/>
          </a:xfrm>
          <a:prstGeom prst="line">
            <a:avLst/>
          </a:prstGeom>
        </p:spPr>
        <p:style>
          <a:lnRef idx="1">
            <a:schemeClr val="accent3"/>
          </a:lnRef>
          <a:fillRef idx="0">
            <a:schemeClr val="accent3"/>
          </a:fillRef>
          <a:effectRef idx="0">
            <a:schemeClr val="accent3"/>
          </a:effectRef>
          <a:fontRef idx="minor">
            <a:schemeClr val="tx1"/>
          </a:fontRef>
        </p:style>
      </p:cxnSp>
      <p:cxnSp>
        <p:nvCxnSpPr>
          <p:cNvPr id="34" name="Lige forbindelse 33">
            <a:extLst>
              <a:ext uri="{FF2B5EF4-FFF2-40B4-BE49-F238E27FC236}">
                <a16:creationId xmlns:a16="http://schemas.microsoft.com/office/drawing/2014/main" id="{DAFA134A-2C57-40FA-954B-F15213A8BA8E}"/>
              </a:ext>
            </a:extLst>
          </p:cNvPr>
          <p:cNvCxnSpPr>
            <a:cxnSpLocks/>
          </p:cNvCxnSpPr>
          <p:nvPr/>
        </p:nvCxnSpPr>
        <p:spPr>
          <a:xfrm>
            <a:off x="8631407" y="3102646"/>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36" name="Lige forbindelse 35">
            <a:extLst>
              <a:ext uri="{FF2B5EF4-FFF2-40B4-BE49-F238E27FC236}">
                <a16:creationId xmlns:a16="http://schemas.microsoft.com/office/drawing/2014/main" id="{83C86771-32DF-4496-87E8-698FA2915530}"/>
              </a:ext>
            </a:extLst>
          </p:cNvPr>
          <p:cNvCxnSpPr>
            <a:cxnSpLocks/>
          </p:cNvCxnSpPr>
          <p:nvPr/>
        </p:nvCxnSpPr>
        <p:spPr>
          <a:xfrm>
            <a:off x="9154280" y="3527954"/>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41" name="Lige forbindelse 40">
            <a:extLst>
              <a:ext uri="{FF2B5EF4-FFF2-40B4-BE49-F238E27FC236}">
                <a16:creationId xmlns:a16="http://schemas.microsoft.com/office/drawing/2014/main" id="{95E4AADA-A8BA-4654-ACEE-19EF6A0E9F62}"/>
              </a:ext>
            </a:extLst>
          </p:cNvPr>
          <p:cNvCxnSpPr>
            <a:cxnSpLocks/>
          </p:cNvCxnSpPr>
          <p:nvPr/>
        </p:nvCxnSpPr>
        <p:spPr>
          <a:xfrm>
            <a:off x="8772536" y="4136890"/>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7" name="Lige forbindelse 6">
            <a:extLst>
              <a:ext uri="{FF2B5EF4-FFF2-40B4-BE49-F238E27FC236}">
                <a16:creationId xmlns:a16="http://schemas.microsoft.com/office/drawing/2014/main" id="{7FE1971A-8D2E-E0DC-903F-948A91D7D88B}"/>
              </a:ext>
            </a:extLst>
          </p:cNvPr>
          <p:cNvCxnSpPr>
            <a:cxnSpLocks/>
          </p:cNvCxnSpPr>
          <p:nvPr/>
        </p:nvCxnSpPr>
        <p:spPr>
          <a:xfrm>
            <a:off x="1343568" y="3529680"/>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649CA2CE-887B-D843-8882-9223D648B051}"/>
              </a:ext>
            </a:extLst>
          </p:cNvPr>
          <p:cNvPicPr>
            <a:picLocks noChangeAspect="1"/>
          </p:cNvPicPr>
          <p:nvPr/>
        </p:nvPicPr>
        <p:blipFill rotWithShape="1">
          <a:blip r:embed="rId6"/>
          <a:srcRect b="23019"/>
          <a:stretch/>
        </p:blipFill>
        <p:spPr>
          <a:xfrm>
            <a:off x="0" y="21816"/>
            <a:ext cx="12192000" cy="1645817"/>
          </a:xfrm>
          <a:prstGeom prst="rect">
            <a:avLst/>
          </a:prstGeom>
        </p:spPr>
      </p:pic>
      <p:sp>
        <p:nvSpPr>
          <p:cNvPr id="4" name="Rektangel 3">
            <a:extLst>
              <a:ext uri="{FF2B5EF4-FFF2-40B4-BE49-F238E27FC236}">
                <a16:creationId xmlns:a16="http://schemas.microsoft.com/office/drawing/2014/main" id="{A4BD4259-8D58-6341-BD68-6B6D543E5C0D}"/>
              </a:ext>
            </a:extLst>
          </p:cNvPr>
          <p:cNvSpPr/>
          <p:nvPr/>
        </p:nvSpPr>
        <p:spPr>
          <a:xfrm>
            <a:off x="2030570" y="4767213"/>
            <a:ext cx="2981162" cy="646331"/>
          </a:xfrm>
          <a:prstGeom prst="rect">
            <a:avLst/>
          </a:prstGeom>
        </p:spPr>
        <p:txBody>
          <a:bodyPr wrap="square">
            <a:spAutoFit/>
          </a:bodyPr>
          <a:lstStyle/>
          <a:p>
            <a:r>
              <a:rPr lang="da-DK" dirty="0">
                <a:solidFill>
                  <a:srgbClr val="111212"/>
                </a:solidFill>
              </a:rPr>
              <a:t>Energi: 1824 kJ = 434 kcal</a:t>
            </a:r>
          </a:p>
          <a:p>
            <a:r>
              <a:rPr lang="da-DK" dirty="0">
                <a:solidFill>
                  <a:srgbClr val="111212"/>
                </a:solidFill>
              </a:rPr>
              <a:t>Protein: 23 g</a:t>
            </a:r>
            <a:endParaRPr lang="da-DK" dirty="0">
              <a:solidFill>
                <a:srgbClr val="111212"/>
              </a:solidFill>
              <a:effectLst/>
            </a:endParaRPr>
          </a:p>
        </p:txBody>
      </p:sp>
      <p:sp>
        <p:nvSpPr>
          <p:cNvPr id="5" name="Rektangel 4">
            <a:extLst>
              <a:ext uri="{FF2B5EF4-FFF2-40B4-BE49-F238E27FC236}">
                <a16:creationId xmlns:a16="http://schemas.microsoft.com/office/drawing/2014/main" id="{FEC389B5-FEEC-4F42-B4EF-033B56E9050C}"/>
              </a:ext>
            </a:extLst>
          </p:cNvPr>
          <p:cNvSpPr/>
          <p:nvPr/>
        </p:nvSpPr>
        <p:spPr>
          <a:xfrm>
            <a:off x="7169248" y="4780088"/>
            <a:ext cx="2981162" cy="646331"/>
          </a:xfrm>
          <a:prstGeom prst="rect">
            <a:avLst/>
          </a:prstGeom>
        </p:spPr>
        <p:txBody>
          <a:bodyPr wrap="square">
            <a:spAutoFit/>
          </a:bodyPr>
          <a:lstStyle/>
          <a:p>
            <a:r>
              <a:rPr lang="da-DK" dirty="0">
                <a:solidFill>
                  <a:srgbClr val="111212"/>
                </a:solidFill>
              </a:rPr>
              <a:t>Energi: 1575 kJ = 375 kcal</a:t>
            </a:r>
          </a:p>
          <a:p>
            <a:r>
              <a:rPr lang="da-DK" dirty="0">
                <a:solidFill>
                  <a:srgbClr val="111212"/>
                </a:solidFill>
              </a:rPr>
              <a:t>Protein: 20 g</a:t>
            </a:r>
            <a:endParaRPr lang="da-DK" dirty="0">
              <a:solidFill>
                <a:srgbClr val="111212"/>
              </a:solidFill>
              <a:effectLst/>
            </a:endParaRPr>
          </a:p>
        </p:txBody>
      </p:sp>
    </p:spTree>
    <p:extLst>
      <p:ext uri="{BB962C8B-B14F-4D97-AF65-F5344CB8AC3E}">
        <p14:creationId xmlns:p14="http://schemas.microsoft.com/office/powerpoint/2010/main" val="56011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felt 4">
            <a:extLst>
              <a:ext uri="{FF2B5EF4-FFF2-40B4-BE49-F238E27FC236}">
                <a16:creationId xmlns:a16="http://schemas.microsoft.com/office/drawing/2014/main" id="{7FE0B550-823D-49C4-9F59-FD160EF2B040}"/>
              </a:ext>
            </a:extLst>
          </p:cNvPr>
          <p:cNvSpPr txBox="1"/>
          <p:nvPr/>
        </p:nvSpPr>
        <p:spPr>
          <a:xfrm>
            <a:off x="4708488" y="1649763"/>
            <a:ext cx="2766284" cy="584775"/>
          </a:xfrm>
          <a:prstGeom prst="rect">
            <a:avLst/>
          </a:prstGeom>
          <a:noFill/>
        </p:spPr>
        <p:txBody>
          <a:bodyPr wrap="square" rtlCol="0">
            <a:spAutoFit/>
          </a:bodyPr>
          <a:lstStyle/>
          <a:p>
            <a:r>
              <a:rPr lang="da-DK" sz="3200" dirty="0">
                <a:latin typeface="+mj-lt"/>
              </a:rPr>
              <a:t>Mellemmåltid</a:t>
            </a:r>
          </a:p>
        </p:txBody>
      </p:sp>
      <p:pic>
        <p:nvPicPr>
          <p:cNvPr id="6" name="Billede 5">
            <a:extLst>
              <a:ext uri="{FF2B5EF4-FFF2-40B4-BE49-F238E27FC236}">
                <a16:creationId xmlns:a16="http://schemas.microsoft.com/office/drawing/2014/main" id="{FB9CB49D-18D0-4FC2-95CC-DC95007AF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42495" y="6020081"/>
            <a:ext cx="1002092" cy="573336"/>
          </a:xfrm>
          <a:prstGeom prst="rect">
            <a:avLst/>
          </a:prstGeom>
        </p:spPr>
      </p:pic>
      <p:pic>
        <p:nvPicPr>
          <p:cNvPr id="7" name="Billede 6">
            <a:extLst>
              <a:ext uri="{FF2B5EF4-FFF2-40B4-BE49-F238E27FC236}">
                <a16:creationId xmlns:a16="http://schemas.microsoft.com/office/drawing/2014/main" id="{543F076C-DA42-462D-B328-80B4D3BDDCF6}"/>
              </a:ext>
            </a:extLst>
          </p:cNvPr>
          <p:cNvPicPr>
            <a:picLocks noChangeAspect="1"/>
          </p:cNvPicPr>
          <p:nvPr/>
        </p:nvPicPr>
        <p:blipFill rotWithShape="1">
          <a:blip r:embed="rId3">
            <a:extLst>
              <a:ext uri="{28A0092B-C50C-407E-A947-70E740481C1C}">
                <a14:useLocalDpi xmlns:a14="http://schemas.microsoft.com/office/drawing/2010/main" val="0"/>
              </a:ext>
            </a:extLst>
          </a:blip>
          <a:srcRect b="20479"/>
          <a:stretch/>
        </p:blipFill>
        <p:spPr>
          <a:xfrm>
            <a:off x="2126847" y="2536640"/>
            <a:ext cx="2982733" cy="2421726"/>
          </a:xfrm>
          <a:prstGeom prst="rect">
            <a:avLst/>
          </a:prstGeom>
        </p:spPr>
      </p:pic>
      <p:pic>
        <p:nvPicPr>
          <p:cNvPr id="10" name="Billede 9">
            <a:extLst>
              <a:ext uri="{FF2B5EF4-FFF2-40B4-BE49-F238E27FC236}">
                <a16:creationId xmlns:a16="http://schemas.microsoft.com/office/drawing/2014/main" id="{6EAD42EB-A7CB-44F4-A6BA-8605230149B1}"/>
              </a:ext>
            </a:extLst>
          </p:cNvPr>
          <p:cNvPicPr>
            <a:picLocks noChangeAspect="1"/>
          </p:cNvPicPr>
          <p:nvPr/>
        </p:nvPicPr>
        <p:blipFill rotWithShape="1">
          <a:blip r:embed="rId4">
            <a:extLst>
              <a:ext uri="{28A0092B-C50C-407E-A947-70E740481C1C}">
                <a14:useLocalDpi xmlns:a14="http://schemas.microsoft.com/office/drawing/2010/main" val="0"/>
              </a:ext>
            </a:extLst>
          </a:blip>
          <a:srcRect b="20479"/>
          <a:stretch/>
        </p:blipFill>
        <p:spPr>
          <a:xfrm>
            <a:off x="6863307" y="2536640"/>
            <a:ext cx="3389039" cy="2421726"/>
          </a:xfrm>
          <a:prstGeom prst="rect">
            <a:avLst/>
          </a:prstGeom>
        </p:spPr>
      </p:pic>
      <p:sp>
        <p:nvSpPr>
          <p:cNvPr id="25" name="Tekstfelt 24">
            <a:extLst>
              <a:ext uri="{FF2B5EF4-FFF2-40B4-BE49-F238E27FC236}">
                <a16:creationId xmlns:a16="http://schemas.microsoft.com/office/drawing/2014/main" id="{D625CF6F-A2E2-4573-AA05-3C28EEA03B5B}"/>
              </a:ext>
            </a:extLst>
          </p:cNvPr>
          <p:cNvSpPr txBox="1"/>
          <p:nvPr/>
        </p:nvSpPr>
        <p:spPr>
          <a:xfrm>
            <a:off x="2631041" y="2379090"/>
            <a:ext cx="1996580" cy="369332"/>
          </a:xfrm>
          <a:prstGeom prst="rect">
            <a:avLst/>
          </a:prstGeom>
          <a:noFill/>
        </p:spPr>
        <p:txBody>
          <a:bodyPr wrap="square" rtlCol="0">
            <a:spAutoFit/>
          </a:bodyPr>
          <a:lstStyle/>
          <a:p>
            <a:r>
              <a:rPr lang="da-DK" dirty="0">
                <a:solidFill>
                  <a:schemeClr val="accent1"/>
                </a:solidFill>
                <a:latin typeface="+mj-lt"/>
              </a:rPr>
              <a:t>Det spiser du nu</a:t>
            </a:r>
          </a:p>
        </p:txBody>
      </p:sp>
      <p:sp>
        <p:nvSpPr>
          <p:cNvPr id="27" name="Tekstfelt 26">
            <a:extLst>
              <a:ext uri="{FF2B5EF4-FFF2-40B4-BE49-F238E27FC236}">
                <a16:creationId xmlns:a16="http://schemas.microsoft.com/office/drawing/2014/main" id="{F9B8336B-C106-4E7B-81E9-CFAB94EBAB05}"/>
              </a:ext>
            </a:extLst>
          </p:cNvPr>
          <p:cNvSpPr txBox="1"/>
          <p:nvPr/>
        </p:nvSpPr>
        <p:spPr>
          <a:xfrm>
            <a:off x="7769078" y="2350675"/>
            <a:ext cx="2148629" cy="369332"/>
          </a:xfrm>
          <a:prstGeom prst="rect">
            <a:avLst/>
          </a:prstGeom>
          <a:noFill/>
        </p:spPr>
        <p:txBody>
          <a:bodyPr wrap="square" rtlCol="0">
            <a:spAutoFit/>
          </a:bodyPr>
          <a:lstStyle/>
          <a:p>
            <a:r>
              <a:rPr lang="da-DK" dirty="0">
                <a:solidFill>
                  <a:schemeClr val="accent6"/>
                </a:solidFill>
                <a:latin typeface="+mj-lt"/>
              </a:rPr>
              <a:t>Forslag til ændringer</a:t>
            </a:r>
          </a:p>
        </p:txBody>
      </p:sp>
      <p:sp>
        <p:nvSpPr>
          <p:cNvPr id="29" name="Tekstfelt 28">
            <a:extLst>
              <a:ext uri="{FF2B5EF4-FFF2-40B4-BE49-F238E27FC236}">
                <a16:creationId xmlns:a16="http://schemas.microsoft.com/office/drawing/2014/main" id="{363AC94D-1F14-44CD-BFE4-5B0EA6C8802D}"/>
              </a:ext>
            </a:extLst>
          </p:cNvPr>
          <p:cNvSpPr txBox="1"/>
          <p:nvPr/>
        </p:nvSpPr>
        <p:spPr>
          <a:xfrm>
            <a:off x="3147637" y="5976364"/>
            <a:ext cx="5896726" cy="738664"/>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sz="1400" dirty="0">
                <a:solidFill>
                  <a:schemeClr val="tx1"/>
                </a:solidFill>
              </a:rPr>
              <a:t>Tips: </a:t>
            </a:r>
          </a:p>
          <a:p>
            <a:pPr marL="285750" indent="-285750">
              <a:buFontTx/>
              <a:buChar char="-"/>
            </a:pPr>
            <a:r>
              <a:rPr lang="da-DK" sz="1400" dirty="0">
                <a:solidFill>
                  <a:schemeClr val="tx1"/>
                </a:solidFill>
              </a:rPr>
              <a:t>Frugt, grønt og fuldkornsbrød indeholder kostfibre </a:t>
            </a:r>
          </a:p>
          <a:p>
            <a:pPr marL="285750" indent="-285750">
              <a:buFontTx/>
              <a:buChar char="-"/>
            </a:pPr>
            <a:r>
              <a:rPr lang="da-DK" sz="1400" dirty="0">
                <a:solidFill>
                  <a:schemeClr val="tx1"/>
                </a:solidFill>
              </a:rPr>
              <a:t>Brug kun smør på brødet hvor det giver en smagsmæssig forskel</a:t>
            </a:r>
          </a:p>
        </p:txBody>
      </p:sp>
      <p:sp>
        <p:nvSpPr>
          <p:cNvPr id="33" name="Tekstfelt 32">
            <a:extLst>
              <a:ext uri="{FF2B5EF4-FFF2-40B4-BE49-F238E27FC236}">
                <a16:creationId xmlns:a16="http://schemas.microsoft.com/office/drawing/2014/main" id="{710DED60-157E-4BCB-9A62-83A7A2B418BB}"/>
              </a:ext>
            </a:extLst>
          </p:cNvPr>
          <p:cNvSpPr txBox="1"/>
          <p:nvPr/>
        </p:nvSpPr>
        <p:spPr>
          <a:xfrm>
            <a:off x="910072" y="3985161"/>
            <a:ext cx="1801837" cy="461665"/>
          </a:xfrm>
          <a:prstGeom prst="rect">
            <a:avLst/>
          </a:prstGeom>
          <a:noFill/>
        </p:spPr>
        <p:txBody>
          <a:bodyPr wrap="square" rtlCol="0">
            <a:spAutoFit/>
          </a:bodyPr>
          <a:lstStyle/>
          <a:p>
            <a:r>
              <a:rPr lang="da-DK" sz="1200" dirty="0"/>
              <a:t>Lyst franskbrød (40 g) med smør og marmelade</a:t>
            </a:r>
          </a:p>
        </p:txBody>
      </p:sp>
      <p:sp>
        <p:nvSpPr>
          <p:cNvPr id="35" name="Tekstfelt 34">
            <a:extLst>
              <a:ext uri="{FF2B5EF4-FFF2-40B4-BE49-F238E27FC236}">
                <a16:creationId xmlns:a16="http://schemas.microsoft.com/office/drawing/2014/main" id="{BCA7120F-8926-4605-9DB5-73CEFD994BC2}"/>
              </a:ext>
            </a:extLst>
          </p:cNvPr>
          <p:cNvSpPr txBox="1"/>
          <p:nvPr/>
        </p:nvSpPr>
        <p:spPr>
          <a:xfrm>
            <a:off x="9469215" y="2964284"/>
            <a:ext cx="1999906" cy="276999"/>
          </a:xfrm>
          <a:prstGeom prst="rect">
            <a:avLst/>
          </a:prstGeom>
          <a:noFill/>
        </p:spPr>
        <p:txBody>
          <a:bodyPr wrap="square" rtlCol="0">
            <a:spAutoFit/>
          </a:bodyPr>
          <a:lstStyle/>
          <a:p>
            <a:r>
              <a:rPr lang="da-DK" sz="1200" dirty="0"/>
              <a:t>Rugbrød (55 g) uden smør</a:t>
            </a:r>
          </a:p>
        </p:txBody>
      </p:sp>
      <p:sp>
        <p:nvSpPr>
          <p:cNvPr id="37" name="Tekstfelt 36">
            <a:extLst>
              <a:ext uri="{FF2B5EF4-FFF2-40B4-BE49-F238E27FC236}">
                <a16:creationId xmlns:a16="http://schemas.microsoft.com/office/drawing/2014/main" id="{665DBD14-0B84-4470-9F96-696412B572B2}"/>
              </a:ext>
            </a:extLst>
          </p:cNvPr>
          <p:cNvSpPr txBox="1"/>
          <p:nvPr/>
        </p:nvSpPr>
        <p:spPr>
          <a:xfrm>
            <a:off x="5959575" y="3800495"/>
            <a:ext cx="1419585" cy="646331"/>
          </a:xfrm>
          <a:prstGeom prst="rect">
            <a:avLst/>
          </a:prstGeom>
          <a:noFill/>
        </p:spPr>
        <p:txBody>
          <a:bodyPr wrap="square" rtlCol="0">
            <a:spAutoFit/>
          </a:bodyPr>
          <a:lstStyle/>
          <a:p>
            <a:r>
              <a:rPr lang="da-DK" sz="1200" dirty="0"/>
              <a:t>Tomatsuppe (200 g) med cremefraiche (1 </a:t>
            </a:r>
            <a:r>
              <a:rPr lang="da-DK" sz="1200" dirty="0" err="1"/>
              <a:t>spsk</a:t>
            </a:r>
            <a:r>
              <a:rPr lang="da-DK" sz="1200" dirty="0"/>
              <a:t>)</a:t>
            </a:r>
          </a:p>
        </p:txBody>
      </p:sp>
      <p:sp>
        <p:nvSpPr>
          <p:cNvPr id="38" name="Tekstfelt 37">
            <a:extLst>
              <a:ext uri="{FF2B5EF4-FFF2-40B4-BE49-F238E27FC236}">
                <a16:creationId xmlns:a16="http://schemas.microsoft.com/office/drawing/2014/main" id="{D78029CE-D514-45C0-8ABA-ECDED6CD5EDE}"/>
              </a:ext>
            </a:extLst>
          </p:cNvPr>
          <p:cNvSpPr txBox="1"/>
          <p:nvPr/>
        </p:nvSpPr>
        <p:spPr>
          <a:xfrm>
            <a:off x="10019800" y="3737314"/>
            <a:ext cx="1999906" cy="276999"/>
          </a:xfrm>
          <a:prstGeom prst="rect">
            <a:avLst/>
          </a:prstGeom>
          <a:noFill/>
        </p:spPr>
        <p:txBody>
          <a:bodyPr wrap="square" rtlCol="0">
            <a:spAutoFit/>
          </a:bodyPr>
          <a:lstStyle/>
          <a:p>
            <a:r>
              <a:rPr lang="da-DK" sz="1200" dirty="0"/>
              <a:t>2 stk. blommer</a:t>
            </a:r>
          </a:p>
        </p:txBody>
      </p:sp>
      <p:sp>
        <p:nvSpPr>
          <p:cNvPr id="39" name="Tekstfelt 38">
            <a:extLst>
              <a:ext uri="{FF2B5EF4-FFF2-40B4-BE49-F238E27FC236}">
                <a16:creationId xmlns:a16="http://schemas.microsoft.com/office/drawing/2014/main" id="{F741E91A-1D87-4B5E-B492-E5530BECBE84}"/>
              </a:ext>
            </a:extLst>
          </p:cNvPr>
          <p:cNvSpPr txBox="1"/>
          <p:nvPr/>
        </p:nvSpPr>
        <p:spPr>
          <a:xfrm>
            <a:off x="1292894" y="3428133"/>
            <a:ext cx="1338147" cy="276999"/>
          </a:xfrm>
          <a:prstGeom prst="rect">
            <a:avLst/>
          </a:prstGeom>
          <a:noFill/>
        </p:spPr>
        <p:txBody>
          <a:bodyPr wrap="square" rtlCol="0">
            <a:spAutoFit/>
          </a:bodyPr>
          <a:lstStyle/>
          <a:p>
            <a:r>
              <a:rPr lang="da-DK" sz="1200" dirty="0"/>
              <a:t>1 stk. blomme</a:t>
            </a:r>
          </a:p>
        </p:txBody>
      </p:sp>
      <p:cxnSp>
        <p:nvCxnSpPr>
          <p:cNvPr id="20" name="Lige forbindelse 19">
            <a:extLst>
              <a:ext uri="{FF2B5EF4-FFF2-40B4-BE49-F238E27FC236}">
                <a16:creationId xmlns:a16="http://schemas.microsoft.com/office/drawing/2014/main" id="{676B2F60-0FB3-4D00-B074-5C2DD4A010D5}"/>
              </a:ext>
            </a:extLst>
          </p:cNvPr>
          <p:cNvCxnSpPr>
            <a:cxnSpLocks/>
          </p:cNvCxnSpPr>
          <p:nvPr/>
        </p:nvCxnSpPr>
        <p:spPr>
          <a:xfrm>
            <a:off x="8689378" y="310798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Lige forbindelse 21">
            <a:extLst>
              <a:ext uri="{FF2B5EF4-FFF2-40B4-BE49-F238E27FC236}">
                <a16:creationId xmlns:a16="http://schemas.microsoft.com/office/drawing/2014/main" id="{8CDBF17C-098D-4DB3-B0D0-424629A8E8B4}"/>
              </a:ext>
            </a:extLst>
          </p:cNvPr>
          <p:cNvCxnSpPr>
            <a:cxnSpLocks/>
          </p:cNvCxnSpPr>
          <p:nvPr/>
        </p:nvCxnSpPr>
        <p:spPr>
          <a:xfrm>
            <a:off x="9198846" y="3914438"/>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3" name="Lige forbindelse 22">
            <a:extLst>
              <a:ext uri="{FF2B5EF4-FFF2-40B4-BE49-F238E27FC236}">
                <a16:creationId xmlns:a16="http://schemas.microsoft.com/office/drawing/2014/main" id="{B0F7A802-695E-4C86-821E-9BDBE86A0520}"/>
              </a:ext>
            </a:extLst>
          </p:cNvPr>
          <p:cNvCxnSpPr>
            <a:cxnSpLocks/>
          </p:cNvCxnSpPr>
          <p:nvPr/>
        </p:nvCxnSpPr>
        <p:spPr>
          <a:xfrm>
            <a:off x="7379160" y="4108991"/>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Lige forbindelse 23">
            <a:extLst>
              <a:ext uri="{FF2B5EF4-FFF2-40B4-BE49-F238E27FC236}">
                <a16:creationId xmlns:a16="http://schemas.microsoft.com/office/drawing/2014/main" id="{98678BC5-84F8-4D7C-9DD3-A80A40AD477F}"/>
              </a:ext>
            </a:extLst>
          </p:cNvPr>
          <p:cNvCxnSpPr>
            <a:cxnSpLocks/>
          </p:cNvCxnSpPr>
          <p:nvPr/>
        </p:nvCxnSpPr>
        <p:spPr>
          <a:xfrm>
            <a:off x="2488996" y="4219647"/>
            <a:ext cx="779837"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Lige forbindelse 25">
            <a:extLst>
              <a:ext uri="{FF2B5EF4-FFF2-40B4-BE49-F238E27FC236}">
                <a16:creationId xmlns:a16="http://schemas.microsoft.com/office/drawing/2014/main" id="{DDF9F366-A65F-4729-B7F7-B3D5934B6510}"/>
              </a:ext>
            </a:extLst>
          </p:cNvPr>
          <p:cNvCxnSpPr>
            <a:cxnSpLocks/>
          </p:cNvCxnSpPr>
          <p:nvPr/>
        </p:nvCxnSpPr>
        <p:spPr>
          <a:xfrm>
            <a:off x="2367800" y="3558435"/>
            <a:ext cx="779837" cy="0"/>
          </a:xfrm>
          <a:prstGeom prst="line">
            <a:avLst/>
          </a:prstGeom>
        </p:spPr>
        <p:style>
          <a:lnRef idx="1">
            <a:schemeClr val="accent3"/>
          </a:lnRef>
          <a:fillRef idx="0">
            <a:schemeClr val="accent3"/>
          </a:fillRef>
          <a:effectRef idx="0">
            <a:schemeClr val="accent3"/>
          </a:effectRef>
          <a:fontRef idx="minor">
            <a:schemeClr val="tx1"/>
          </a:fontRef>
        </p:style>
      </p:cxnSp>
      <p:pic>
        <p:nvPicPr>
          <p:cNvPr id="2" name="Billede 1">
            <a:extLst>
              <a:ext uri="{FF2B5EF4-FFF2-40B4-BE49-F238E27FC236}">
                <a16:creationId xmlns:a16="http://schemas.microsoft.com/office/drawing/2014/main" id="{1CC53DC4-DA74-AC49-8596-239805A94ACF}"/>
              </a:ext>
            </a:extLst>
          </p:cNvPr>
          <p:cNvPicPr>
            <a:picLocks noChangeAspect="1"/>
          </p:cNvPicPr>
          <p:nvPr/>
        </p:nvPicPr>
        <p:blipFill rotWithShape="1">
          <a:blip r:embed="rId5"/>
          <a:srcRect b="27294"/>
          <a:stretch/>
        </p:blipFill>
        <p:spPr>
          <a:xfrm>
            <a:off x="0" y="16076"/>
            <a:ext cx="12192000" cy="1554405"/>
          </a:xfrm>
          <a:prstGeom prst="rect">
            <a:avLst/>
          </a:prstGeom>
        </p:spPr>
      </p:pic>
      <p:sp>
        <p:nvSpPr>
          <p:cNvPr id="3" name="Rektangel 2">
            <a:extLst>
              <a:ext uri="{FF2B5EF4-FFF2-40B4-BE49-F238E27FC236}">
                <a16:creationId xmlns:a16="http://schemas.microsoft.com/office/drawing/2014/main" id="{6A3B39F3-A75D-8743-9349-2D82352B777B}"/>
              </a:ext>
            </a:extLst>
          </p:cNvPr>
          <p:cNvSpPr/>
          <p:nvPr/>
        </p:nvSpPr>
        <p:spPr>
          <a:xfrm>
            <a:off x="2442690" y="4831605"/>
            <a:ext cx="2460826" cy="646331"/>
          </a:xfrm>
          <a:prstGeom prst="rect">
            <a:avLst/>
          </a:prstGeom>
        </p:spPr>
        <p:txBody>
          <a:bodyPr wrap="square">
            <a:spAutoFit/>
          </a:bodyPr>
          <a:lstStyle/>
          <a:p>
            <a:r>
              <a:rPr lang="da-DK" dirty="0">
                <a:solidFill>
                  <a:srgbClr val="111212"/>
                </a:solidFill>
              </a:rPr>
              <a:t>Energi: 876 kJ = 209 kcal</a:t>
            </a:r>
          </a:p>
          <a:p>
            <a:r>
              <a:rPr lang="da-DK" dirty="0">
                <a:solidFill>
                  <a:srgbClr val="111212"/>
                </a:solidFill>
              </a:rPr>
              <a:t>Protein: 4 g</a:t>
            </a:r>
            <a:endParaRPr lang="da-DK" dirty="0">
              <a:solidFill>
                <a:srgbClr val="111212"/>
              </a:solidFill>
              <a:effectLst/>
            </a:endParaRPr>
          </a:p>
        </p:txBody>
      </p:sp>
      <p:sp>
        <p:nvSpPr>
          <p:cNvPr id="4" name="Rektangel 3">
            <a:extLst>
              <a:ext uri="{FF2B5EF4-FFF2-40B4-BE49-F238E27FC236}">
                <a16:creationId xmlns:a16="http://schemas.microsoft.com/office/drawing/2014/main" id="{BEA0F812-52F7-2A4B-891C-443996DFFB37}"/>
              </a:ext>
            </a:extLst>
          </p:cNvPr>
          <p:cNvSpPr/>
          <p:nvPr/>
        </p:nvSpPr>
        <p:spPr>
          <a:xfrm>
            <a:off x="7349550" y="4857361"/>
            <a:ext cx="2895533" cy="646331"/>
          </a:xfrm>
          <a:prstGeom prst="rect">
            <a:avLst/>
          </a:prstGeom>
        </p:spPr>
        <p:txBody>
          <a:bodyPr wrap="square">
            <a:spAutoFit/>
          </a:bodyPr>
          <a:lstStyle/>
          <a:p>
            <a:r>
              <a:rPr lang="da-DK" dirty="0">
                <a:solidFill>
                  <a:srgbClr val="111212"/>
                </a:solidFill>
              </a:rPr>
              <a:t>Energi: 1294 kJ = 308 kcal</a:t>
            </a:r>
          </a:p>
          <a:p>
            <a:r>
              <a:rPr lang="da-DK" dirty="0">
                <a:solidFill>
                  <a:srgbClr val="111212"/>
                </a:solidFill>
              </a:rPr>
              <a:t>Protein: 7 g</a:t>
            </a:r>
            <a:endParaRPr lang="da-DK" dirty="0">
              <a:solidFill>
                <a:srgbClr val="111212"/>
              </a:solidFill>
              <a:effectLst/>
            </a:endParaRPr>
          </a:p>
        </p:txBody>
      </p:sp>
    </p:spTree>
    <p:extLst>
      <p:ext uri="{BB962C8B-B14F-4D97-AF65-F5344CB8AC3E}">
        <p14:creationId xmlns:p14="http://schemas.microsoft.com/office/powerpoint/2010/main" val="183572986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525B09B10F20C499DD786774E74B4A0" ma:contentTypeVersion="3" ma:contentTypeDescription="Opret et nyt dokument." ma:contentTypeScope="" ma:versionID="c6cafd04af08801f5d7585a3f5465245">
  <xsd:schema xmlns:xsd="http://www.w3.org/2001/XMLSchema" xmlns:xs="http://www.w3.org/2001/XMLSchema" xmlns:p="http://schemas.microsoft.com/office/2006/metadata/properties" targetNamespace="http://schemas.microsoft.com/office/2006/metadata/properties" ma:root="true" ma:fieldsID="92391a9a5862706a061a5fd8fdc5658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C60B07-41E4-4E86-B472-BDC0079755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E9DED42-F013-4E27-A4A5-98006DA7C55E}">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A8FD2838-B2FA-4C29-AE75-B40F0375FE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2583</Words>
  <Application>Microsoft Office PowerPoint</Application>
  <PresentationFormat>Widescreen</PresentationFormat>
  <Paragraphs>229</Paragraphs>
  <Slides>20</Slides>
  <Notes>10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20</vt:i4>
      </vt:variant>
    </vt:vector>
  </HeadingPairs>
  <TitlesOfParts>
    <vt:vector size="26" baseType="lpstr">
      <vt:lpstr>Arial</vt:lpstr>
      <vt:lpstr>Calibri</vt:lpstr>
      <vt:lpstr>Calibri Light</vt:lpstr>
      <vt:lpstr>Helvetica</vt:lpstr>
      <vt:lpstr>LF Press Sans</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 Makronæringsstofindhold – Det spiser du nu</vt:lpstr>
      <vt:lpstr> Makronæringsstofindhold – Forslag til ændringer</vt:lpstr>
      <vt:lpstr>Måltidsberegner – Lav personlige kostplaner</vt:lpstr>
      <vt:lpstr>PowerPoint-præsentation</vt:lpstr>
      <vt:lpstr>PowerPoint-præsentation</vt:lpstr>
      <vt:lpstr> Vidste du at… Raske normaltspisende ældre 70+ kan bestilles eller downloades gratis her:      www.ernæringsfokus.dk</vt:lpstr>
      <vt:lpstr>Find masser af inspiration og opskrifter på voresmad.dk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Signe J. A. Worck</dc:creator>
  <cp:lastModifiedBy>Puk Maia Holm-Søndergaard</cp:lastModifiedBy>
  <cp:revision>209</cp:revision>
  <dcterms:created xsi:type="dcterms:W3CDTF">2019-03-27T10:30:49Z</dcterms:created>
  <dcterms:modified xsi:type="dcterms:W3CDTF">2025-01-17T12:48:49Z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0x010100C525B09B10F20C499DD786774E74B4A0</vt:lpwstr>
  </property>
</Properties>
</file>