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62" r:id="rId6"/>
    <p:sldId id="271" r:id="rId7"/>
    <p:sldId id="287" r:id="rId8"/>
    <p:sldId id="257" r:id="rId9"/>
    <p:sldId id="258" r:id="rId10"/>
    <p:sldId id="259" r:id="rId11"/>
    <p:sldId id="260" r:id="rId12"/>
    <p:sldId id="288" r:id="rId13"/>
    <p:sldId id="289" r:id="rId14"/>
    <p:sldId id="290" r:id="rId15"/>
    <p:sldId id="293" r:id="rId16"/>
    <p:sldId id="284" r:id="rId17"/>
    <p:sldId id="285" r:id="rId18"/>
    <p:sldId id="298" r:id="rId19"/>
    <p:sldId id="278" r:id="rId20"/>
    <p:sldId id="279" r:id="rId21"/>
    <p:sldId id="286" r:id="rId2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uk Maia Ingemann Holm" initials="PMIH [2]" lastIdx="6" clrIdx="6">
    <p:extLst>
      <p:ext uri="{19B8F6BF-5375-455C-9EA6-DF929625EA0E}">
        <p15:presenceInfo xmlns:p15="http://schemas.microsoft.com/office/powerpoint/2012/main" userId="S::pmih@lf.dk::4b297fe5-3ac4-4722-8e3d-f46f1df0a98e" providerId="AD"/>
      </p:ext>
    </p:extLst>
  </p:cmAuthor>
  <p:cmAuthor id="1" name="Puk Maia Ingemann Holm" initials="PMIH" lastIdx="4" clrIdx="0">
    <p:extLst>
      <p:ext uri="{19B8F6BF-5375-455C-9EA6-DF929625EA0E}">
        <p15:presenceInfo xmlns:p15="http://schemas.microsoft.com/office/powerpoint/2012/main" userId="S-1-5-21-448769487-3943699621-2193482561-29669" providerId="AD"/>
      </p:ext>
    </p:extLst>
  </p:cmAuthor>
  <p:cmAuthor id="8" name="Ulla Bahne" initials="UB" lastIdx="2" clrIdx="7"/>
  <p:cmAuthor id="2" name="Signe J. A. Worck" initials="SJAW" lastIdx="3" clrIdx="1">
    <p:extLst>
      <p:ext uri="{19B8F6BF-5375-455C-9EA6-DF929625EA0E}">
        <p15:presenceInfo xmlns:p15="http://schemas.microsoft.com/office/powerpoint/2012/main" userId="S-1-5-21-448769487-3943699621-2193482561-36554" providerId="AD"/>
      </p:ext>
    </p:extLst>
  </p:cmAuthor>
  <p:cmAuthor id="3" name="Katrine Langvad" initials="KL" lastIdx="8" clrIdx="2">
    <p:extLst>
      <p:ext uri="{19B8F6BF-5375-455C-9EA6-DF929625EA0E}">
        <p15:presenceInfo xmlns:p15="http://schemas.microsoft.com/office/powerpoint/2012/main" userId="S-1-5-21-448769487-3943699621-2193482561-21038" providerId="AD"/>
      </p:ext>
    </p:extLst>
  </p:cmAuthor>
  <p:cmAuthor id="4" name="Mette Buch Krarup" initials="MBK" lastIdx="11" clrIdx="3">
    <p:extLst>
      <p:ext uri="{19B8F6BF-5375-455C-9EA6-DF929625EA0E}">
        <p15:presenceInfo xmlns:p15="http://schemas.microsoft.com/office/powerpoint/2012/main" userId="S-1-5-21-448769487-3943699621-2193482561-37164" providerId="AD"/>
      </p:ext>
    </p:extLst>
  </p:cmAuthor>
  <p:cmAuthor id="5" name="Signe J. A. Worck" initials="SJAW [2]" lastIdx="2" clrIdx="4">
    <p:extLst>
      <p:ext uri="{19B8F6BF-5375-455C-9EA6-DF929625EA0E}">
        <p15:presenceInfo xmlns:p15="http://schemas.microsoft.com/office/powerpoint/2012/main" userId="S::sjaw@lf.dk::ecc6f1b5-ddb3-4dad-be76-b872c41356ec" providerId="AD"/>
      </p:ext>
    </p:extLst>
  </p:cmAuthor>
  <p:cmAuthor id="6" name="Linea Hejgaard Thulesen" initials="LHT" lastIdx="1" clrIdx="5">
    <p:extLst>
      <p:ext uri="{19B8F6BF-5375-455C-9EA6-DF929625EA0E}">
        <p15:presenceInfo xmlns:p15="http://schemas.microsoft.com/office/powerpoint/2012/main" userId="1eafef0f31c285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9" autoAdjust="0"/>
    <p:restoredTop sz="94375" autoAdjust="0"/>
  </p:normalViewPr>
  <p:slideViewPr>
    <p:cSldViewPr snapToGrid="0">
      <p:cViewPr varScale="1">
        <p:scale>
          <a:sx n="127" d="100"/>
          <a:sy n="127" d="100"/>
        </p:scale>
        <p:origin x="156" y="1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k Maia Holm-Søndergaard" userId="4b297fe5-3ac4-4722-8e3d-f46f1df0a98e" providerId="ADAL" clId="{6F194CCB-98FC-42A0-A1DE-123DFEAD8181}"/>
    <pc:docChg chg="modSld">
      <pc:chgData name="Puk Maia Holm-Søndergaard" userId="4b297fe5-3ac4-4722-8e3d-f46f1df0a98e" providerId="ADAL" clId="{6F194CCB-98FC-42A0-A1DE-123DFEAD8181}" dt="2025-01-20T13:16:13.201" v="131" actId="1076"/>
      <pc:docMkLst>
        <pc:docMk/>
      </pc:docMkLst>
      <pc:sldChg chg="modSp mod">
        <pc:chgData name="Puk Maia Holm-Søndergaard" userId="4b297fe5-3ac4-4722-8e3d-f46f1df0a98e" providerId="ADAL" clId="{6F194CCB-98FC-42A0-A1DE-123DFEAD8181}" dt="2025-01-20T13:14:06.079" v="3" actId="1036"/>
        <pc:sldMkLst>
          <pc:docMk/>
          <pc:sldMk cId="3094831068" sldId="258"/>
        </pc:sldMkLst>
        <pc:spChg chg="mod">
          <ac:chgData name="Puk Maia Holm-Søndergaard" userId="4b297fe5-3ac4-4722-8e3d-f46f1df0a98e" providerId="ADAL" clId="{6F194CCB-98FC-42A0-A1DE-123DFEAD8181}" dt="2025-01-20T13:14:06.079" v="3" actId="1036"/>
          <ac:spMkLst>
            <pc:docMk/>
            <pc:sldMk cId="3094831068" sldId="258"/>
            <ac:spMk id="5" creationId="{2C2FA8B8-4C1D-B44C-AFF5-7ABCF7779D27}"/>
          </ac:spMkLst>
        </pc:spChg>
      </pc:sldChg>
      <pc:sldChg chg="modSp mod">
        <pc:chgData name="Puk Maia Holm-Søndergaard" userId="4b297fe5-3ac4-4722-8e3d-f46f1df0a98e" providerId="ADAL" clId="{6F194CCB-98FC-42A0-A1DE-123DFEAD8181}" dt="2025-01-20T13:13:18.476" v="0" actId="113"/>
        <pc:sldMkLst>
          <pc:docMk/>
          <pc:sldMk cId="4249704732" sldId="271"/>
        </pc:sldMkLst>
        <pc:spChg chg="mod">
          <ac:chgData name="Puk Maia Holm-Søndergaard" userId="4b297fe5-3ac4-4722-8e3d-f46f1df0a98e" providerId="ADAL" clId="{6F194CCB-98FC-42A0-A1DE-123DFEAD8181}" dt="2025-01-20T13:13:18.476" v="0" actId="113"/>
          <ac:spMkLst>
            <pc:docMk/>
            <pc:sldMk cId="4249704732" sldId="271"/>
            <ac:spMk id="3" creationId="{613611CD-2D62-453F-9C4F-C093D817A8C5}"/>
          </ac:spMkLst>
        </pc:spChg>
      </pc:sldChg>
      <pc:sldChg chg="modSp mod">
        <pc:chgData name="Puk Maia Holm-Søndergaard" userId="4b297fe5-3ac4-4722-8e3d-f46f1df0a98e" providerId="ADAL" clId="{6F194CCB-98FC-42A0-A1DE-123DFEAD8181}" dt="2025-01-20T13:15:48.041" v="128" actId="1038"/>
        <pc:sldMkLst>
          <pc:docMk/>
          <pc:sldMk cId="2853014501" sldId="278"/>
        </pc:sldMkLst>
        <pc:spChg chg="mod">
          <ac:chgData name="Puk Maia Holm-Søndergaard" userId="4b297fe5-3ac4-4722-8e3d-f46f1df0a98e" providerId="ADAL" clId="{6F194CCB-98FC-42A0-A1DE-123DFEAD8181}" dt="2025-01-20T13:15:48.041" v="128" actId="1038"/>
          <ac:spMkLst>
            <pc:docMk/>
            <pc:sldMk cId="2853014501" sldId="278"/>
            <ac:spMk id="2" creationId="{57500796-F284-5144-89EB-BD4A7201DEEB}"/>
          </ac:spMkLst>
        </pc:spChg>
        <pc:picChg chg="mod">
          <ac:chgData name="Puk Maia Holm-Søndergaard" userId="4b297fe5-3ac4-4722-8e3d-f46f1df0a98e" providerId="ADAL" clId="{6F194CCB-98FC-42A0-A1DE-123DFEAD8181}" dt="2025-01-20T13:15:48.041" v="128" actId="1038"/>
          <ac:picMkLst>
            <pc:docMk/>
            <pc:sldMk cId="2853014501" sldId="278"/>
            <ac:picMk id="9" creationId="{807EC4F7-19CE-460D-AD34-D8C0A1A0D1E8}"/>
          </ac:picMkLst>
        </pc:picChg>
      </pc:sldChg>
      <pc:sldChg chg="modSp mod">
        <pc:chgData name="Puk Maia Holm-Søndergaard" userId="4b297fe5-3ac4-4722-8e3d-f46f1df0a98e" providerId="ADAL" clId="{6F194CCB-98FC-42A0-A1DE-123DFEAD8181}" dt="2025-01-20T13:16:13.201" v="131" actId="1076"/>
        <pc:sldMkLst>
          <pc:docMk/>
          <pc:sldMk cId="3472369040" sldId="279"/>
        </pc:sldMkLst>
        <pc:spChg chg="mod">
          <ac:chgData name="Puk Maia Holm-Søndergaard" userId="4b297fe5-3ac4-4722-8e3d-f46f1df0a98e" providerId="ADAL" clId="{6F194CCB-98FC-42A0-A1DE-123DFEAD8181}" dt="2025-01-20T13:16:07.447" v="130" actId="1076"/>
          <ac:spMkLst>
            <pc:docMk/>
            <pc:sldMk cId="3472369040" sldId="279"/>
            <ac:spMk id="2" creationId="{7810967F-F484-46EF-8F4A-F75E5564B7B7}"/>
          </ac:spMkLst>
        </pc:spChg>
        <pc:spChg chg="mod">
          <ac:chgData name="Puk Maia Holm-Søndergaard" userId="4b297fe5-3ac4-4722-8e3d-f46f1df0a98e" providerId="ADAL" clId="{6F194CCB-98FC-42A0-A1DE-123DFEAD8181}" dt="2025-01-20T13:16:13.201" v="131" actId="1076"/>
          <ac:spMkLst>
            <pc:docMk/>
            <pc:sldMk cId="3472369040" sldId="279"/>
            <ac:spMk id="3" creationId="{33C5760A-53BB-214C-A8AC-86611551CD56}"/>
          </ac:spMkLst>
        </pc:spChg>
        <pc:picChg chg="mod">
          <ac:chgData name="Puk Maia Holm-Søndergaard" userId="4b297fe5-3ac4-4722-8e3d-f46f1df0a98e" providerId="ADAL" clId="{6F194CCB-98FC-42A0-A1DE-123DFEAD8181}" dt="2025-01-20T13:15:54.135" v="129" actId="1076"/>
          <ac:picMkLst>
            <pc:docMk/>
            <pc:sldMk cId="3472369040" sldId="279"/>
            <ac:picMk id="4" creationId="{6D18DCA2-5E70-5148-AE1A-50208EA77B8D}"/>
          </ac:picMkLst>
        </pc:picChg>
      </pc:sldChg>
      <pc:sldChg chg="modSp mod">
        <pc:chgData name="Puk Maia Holm-Søndergaard" userId="4b297fe5-3ac4-4722-8e3d-f46f1df0a98e" providerId="ADAL" clId="{6F194CCB-98FC-42A0-A1DE-123DFEAD8181}" dt="2025-01-20T13:14:40.984" v="94" actId="1035"/>
        <pc:sldMkLst>
          <pc:docMk/>
          <pc:sldMk cId="470560705" sldId="289"/>
        </pc:sldMkLst>
        <pc:spChg chg="mod">
          <ac:chgData name="Puk Maia Holm-Søndergaard" userId="4b297fe5-3ac4-4722-8e3d-f46f1df0a98e" providerId="ADAL" clId="{6F194CCB-98FC-42A0-A1DE-123DFEAD8181}" dt="2025-01-20T13:14:40.984" v="94" actId="1035"/>
          <ac:spMkLst>
            <pc:docMk/>
            <pc:sldMk cId="470560705" sldId="289"/>
            <ac:spMk id="2" creationId="{01DFC82C-C1ED-A043-BCBD-F22CEFA8EEED}"/>
          </ac:spMkLst>
        </pc:spChg>
        <pc:spChg chg="mod">
          <ac:chgData name="Puk Maia Holm-Søndergaard" userId="4b297fe5-3ac4-4722-8e3d-f46f1df0a98e" providerId="ADAL" clId="{6F194CCB-98FC-42A0-A1DE-123DFEAD8181}" dt="2025-01-20T13:14:40.984" v="94" actId="1035"/>
          <ac:spMkLst>
            <pc:docMk/>
            <pc:sldMk cId="470560705" sldId="289"/>
            <ac:spMk id="4" creationId="{8B3FCC2D-B90C-9498-BC0C-A771BB898B3C}"/>
          </ac:spMkLst>
        </pc:spChg>
        <pc:spChg chg="mod">
          <ac:chgData name="Puk Maia Holm-Søndergaard" userId="4b297fe5-3ac4-4722-8e3d-f46f1df0a98e" providerId="ADAL" clId="{6F194CCB-98FC-42A0-A1DE-123DFEAD8181}" dt="2025-01-20T13:14:40.984" v="94" actId="1035"/>
          <ac:spMkLst>
            <pc:docMk/>
            <pc:sldMk cId="470560705" sldId="289"/>
            <ac:spMk id="10" creationId="{1F743A6E-FD6F-6A4F-9893-08DCA23F9B10}"/>
          </ac:spMkLst>
        </pc:spChg>
        <pc:spChg chg="mod">
          <ac:chgData name="Puk Maia Holm-Søndergaard" userId="4b297fe5-3ac4-4722-8e3d-f46f1df0a98e" providerId="ADAL" clId="{6F194CCB-98FC-42A0-A1DE-123DFEAD8181}" dt="2025-01-20T13:14:40.984" v="94" actId="1035"/>
          <ac:spMkLst>
            <pc:docMk/>
            <pc:sldMk cId="470560705" sldId="289"/>
            <ac:spMk id="13" creationId="{1EA09E59-695D-9E43-AA57-BAA2ACF3783B}"/>
          </ac:spMkLst>
        </pc:spChg>
        <pc:spChg chg="mod">
          <ac:chgData name="Puk Maia Holm-Søndergaard" userId="4b297fe5-3ac4-4722-8e3d-f46f1df0a98e" providerId="ADAL" clId="{6F194CCB-98FC-42A0-A1DE-123DFEAD8181}" dt="2025-01-20T13:14:40.984" v="94" actId="1035"/>
          <ac:spMkLst>
            <pc:docMk/>
            <pc:sldMk cId="470560705" sldId="289"/>
            <ac:spMk id="14" creationId="{D9D6718D-CCC9-5C40-B50A-24CEF2F4A13C}"/>
          </ac:spMkLst>
        </pc:spChg>
        <pc:spChg chg="mod">
          <ac:chgData name="Puk Maia Holm-Søndergaard" userId="4b297fe5-3ac4-4722-8e3d-f46f1df0a98e" providerId="ADAL" clId="{6F194CCB-98FC-42A0-A1DE-123DFEAD8181}" dt="2025-01-20T13:14:40.984" v="94" actId="1035"/>
          <ac:spMkLst>
            <pc:docMk/>
            <pc:sldMk cId="470560705" sldId="289"/>
            <ac:spMk id="15" creationId="{62F8F76C-D4B3-6049-9485-55C570229A25}"/>
          </ac:spMkLst>
        </pc:spChg>
        <pc:spChg chg="mod">
          <ac:chgData name="Puk Maia Holm-Søndergaard" userId="4b297fe5-3ac4-4722-8e3d-f46f1df0a98e" providerId="ADAL" clId="{6F194CCB-98FC-42A0-A1DE-123DFEAD8181}" dt="2025-01-20T13:14:40.984" v="94" actId="1035"/>
          <ac:spMkLst>
            <pc:docMk/>
            <pc:sldMk cId="470560705" sldId="289"/>
            <ac:spMk id="18" creationId="{A9709EEE-002D-734D-A2C6-A4CE84397F69}"/>
          </ac:spMkLst>
        </pc:spChg>
        <pc:spChg chg="mod">
          <ac:chgData name="Puk Maia Holm-Søndergaard" userId="4b297fe5-3ac4-4722-8e3d-f46f1df0a98e" providerId="ADAL" clId="{6F194CCB-98FC-42A0-A1DE-123DFEAD8181}" dt="2025-01-20T13:14:40.984" v="94" actId="1035"/>
          <ac:spMkLst>
            <pc:docMk/>
            <pc:sldMk cId="470560705" sldId="289"/>
            <ac:spMk id="19" creationId="{10145043-4A00-004F-8385-3856816A20A1}"/>
          </ac:spMkLst>
        </pc:spChg>
        <pc:spChg chg="mod">
          <ac:chgData name="Puk Maia Holm-Søndergaard" userId="4b297fe5-3ac4-4722-8e3d-f46f1df0a98e" providerId="ADAL" clId="{6F194CCB-98FC-42A0-A1DE-123DFEAD8181}" dt="2025-01-20T13:14:40.984" v="94" actId="1035"/>
          <ac:spMkLst>
            <pc:docMk/>
            <pc:sldMk cId="470560705" sldId="289"/>
            <ac:spMk id="20" creationId="{9C8FCA41-BEAD-614D-BC75-8FED702D601F}"/>
          </ac:spMkLst>
        </pc:spChg>
        <pc:graphicFrameChg chg="mod">
          <ac:chgData name="Puk Maia Holm-Søndergaard" userId="4b297fe5-3ac4-4722-8e3d-f46f1df0a98e" providerId="ADAL" clId="{6F194CCB-98FC-42A0-A1DE-123DFEAD8181}" dt="2025-01-20T13:14:40.984" v="94" actId="1035"/>
          <ac:graphicFrameMkLst>
            <pc:docMk/>
            <pc:sldMk cId="470560705" sldId="289"/>
            <ac:graphicFrameMk id="3" creationId="{E7C8953F-F376-80C1-F360-C2D4EB3116A5}"/>
          </ac:graphicFrameMkLst>
        </pc:graphicFrameChg>
      </pc:sldChg>
      <pc:sldChg chg="modSp mod">
        <pc:chgData name="Puk Maia Holm-Søndergaard" userId="4b297fe5-3ac4-4722-8e3d-f46f1df0a98e" providerId="ADAL" clId="{6F194CCB-98FC-42A0-A1DE-123DFEAD8181}" dt="2025-01-20T13:15:36.136" v="97" actId="1076"/>
        <pc:sldMkLst>
          <pc:docMk/>
          <pc:sldMk cId="3304432331" sldId="298"/>
        </pc:sldMkLst>
        <pc:spChg chg="mod">
          <ac:chgData name="Puk Maia Holm-Søndergaard" userId="4b297fe5-3ac4-4722-8e3d-f46f1df0a98e" providerId="ADAL" clId="{6F194CCB-98FC-42A0-A1DE-123DFEAD8181}" dt="2025-01-20T13:15:30.758" v="96" actId="113"/>
          <ac:spMkLst>
            <pc:docMk/>
            <pc:sldMk cId="3304432331" sldId="298"/>
            <ac:spMk id="3" creationId="{613611CD-2D62-453F-9C4F-C093D817A8C5}"/>
          </ac:spMkLst>
        </pc:spChg>
        <pc:spChg chg="mod">
          <ac:chgData name="Puk Maia Holm-Søndergaard" userId="4b297fe5-3ac4-4722-8e3d-f46f1df0a98e" providerId="ADAL" clId="{6F194CCB-98FC-42A0-A1DE-123DFEAD8181}" dt="2025-01-20T13:15:36.136" v="97" actId="1076"/>
          <ac:spMkLst>
            <pc:docMk/>
            <pc:sldMk cId="3304432331" sldId="298"/>
            <ac:spMk id="5" creationId="{33166EA4-5B56-8C48-9CC8-47379B47BE3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fs-data-ax\data\Handel,%20Marked%20&amp;%20Ernaering\ME\Ern&#230;ring\Linea\Puk\VDA\PowerPoint%20til%20VDA\Diagramm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Anbefalet</a:t>
            </a:r>
            <a:r>
              <a:rPr lang="da-DK" baseline="0" dirty="0"/>
              <a:t> makronæringsstoffordeling</a:t>
            </a:r>
            <a:endParaRPr lang="da-DK" dirty="0"/>
          </a:p>
        </c:rich>
      </c:tx>
      <c:layout>
        <c:manualLayout>
          <c:xMode val="edge"/>
          <c:yMode val="edge"/>
          <c:x val="0.25317531905801882"/>
          <c:y val="1.26638771224699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0"/>
        <c:ser>
          <c:idx val="0"/>
          <c:order val="0"/>
          <c:spPr>
            <a:solidFill>
              <a:schemeClr val="accent1"/>
            </a:solidFill>
            <a:ln w="19050">
              <a:solidFill>
                <a:schemeClr val="lt1"/>
              </a:solidFill>
            </a:ln>
            <a:effectLst/>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BB9-4077-9819-77869E987B26}"/>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5BB9-4077-9819-77869E987B26}"/>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5BB9-4077-9819-77869E987B2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5BB9-4077-9819-77869E987B26}"/>
              </c:ext>
            </c:extLst>
          </c:dPt>
          <c:cat>
            <c:strRef>
              <c:f>'65+'!$A$2:$A$5</c:f>
              <c:strCache>
                <c:ptCount val="4"/>
                <c:pt idx="0">
                  <c:v>Protein</c:v>
                </c:pt>
                <c:pt idx="1">
                  <c:v>Fedt</c:v>
                </c:pt>
                <c:pt idx="2">
                  <c:v>Mættet fedt</c:v>
                </c:pt>
                <c:pt idx="3">
                  <c:v>Kulhydrat</c:v>
                </c:pt>
              </c:strCache>
            </c:strRef>
          </c:cat>
          <c:val>
            <c:numRef>
              <c:f>'65+'!$B$2:$B$5</c:f>
              <c:numCache>
                <c:formatCode>General</c:formatCode>
                <c:ptCount val="4"/>
                <c:pt idx="0">
                  <c:v>15</c:v>
                </c:pt>
                <c:pt idx="1">
                  <c:v>23</c:v>
                </c:pt>
                <c:pt idx="2">
                  <c:v>10</c:v>
                </c:pt>
                <c:pt idx="3">
                  <c:v>52</c:v>
                </c:pt>
              </c:numCache>
            </c:numRef>
          </c:val>
          <c:extLst>
            <c:ext xmlns:c16="http://schemas.microsoft.com/office/drawing/2014/chart" uri="{C3380CC4-5D6E-409C-BE32-E72D297353CC}">
              <c16:uniqueId val="{00000008-5BB9-4077-9819-77869E987B2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5671E-5858-4315-893D-1A4B5ACD7475}" type="datetimeFigureOut">
              <a:rPr lang="da-DK" smtClean="0"/>
              <a:t>20-01-2025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BFD594-F713-488A-A71D-33C6A4872B3E}" type="slidenum">
              <a:rPr lang="da-DK" smtClean="0"/>
              <a:t>‹nr.›</a:t>
            </a:fld>
            <a:endParaRPr lang="da-DK"/>
          </a:p>
        </p:txBody>
      </p:sp>
    </p:spTree>
    <p:extLst>
      <p:ext uri="{BB962C8B-B14F-4D97-AF65-F5344CB8AC3E}">
        <p14:creationId xmlns:p14="http://schemas.microsoft.com/office/powerpoint/2010/main" val="190596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ood.dtu.dk/english/-/media/Institutter/Foedevareinstituttet/Publikationer/Pub-2020/Rapport-Raad-om-baeredygtig-kost.ashx?la=da&amp;hash=E3D5BD3F878A3C25C3DB48FD914A0AF7A55E8239"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ood.dtu.dk/-/media/institutter/foedevareinstituttet/publikationer/pub-2024/de-officielle-kostraad-ift-nnr-2023.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tilgængelige Vidste du at… ark tager udgangspunkt i De officielle Kostråd fra 2023. Sammensætning af makronæringsstoffer på arket matcher de gældende De officielle Kostråd og Nordiske Næringsstofanbefalinger 2023 (NNR). </a:t>
            </a:r>
            <a:endParaRPr lang="da-DK" b="1" dirty="0">
              <a:solidFill>
                <a:schemeClr val="tx1"/>
              </a:solidFill>
            </a:endParaRPr>
          </a:p>
          <a:p>
            <a:r>
              <a:rPr lang="da-DK" b="0" dirty="0">
                <a:solidFill>
                  <a:schemeClr val="tx1"/>
                </a:solidFill>
              </a:rPr>
              <a:t>Vidste du at ….arkene er blevet opdateret juni 2024, efter opdatering af det faglige grundlag for De Officielle Kostråd i forhold til NNR2023</a:t>
            </a:r>
            <a:endParaRPr lang="da-DK" sz="1200" b="0" i="0" kern="1200" dirty="0">
              <a:solidFill>
                <a:schemeClr val="tx1"/>
              </a:solidFill>
              <a:effectLst/>
              <a:latin typeface="+mn-lt"/>
              <a:ea typeface="+mn-ea"/>
              <a:cs typeface="+mn-cs"/>
            </a:endParaRPr>
          </a:p>
          <a:p>
            <a:r>
              <a:rPr lang="da-DK" sz="1200" b="1" i="0" u="none" strike="noStrike" kern="1200" dirty="0">
                <a:solidFill>
                  <a:schemeClr val="tx1"/>
                </a:solidFill>
                <a:effectLst/>
                <a:latin typeface="+mn-lt"/>
                <a:ea typeface="+mn-ea"/>
                <a:cs typeface="+mn-cs"/>
                <a:hlinkClick r:id="rId3" tooltip="Åbner i ny fane"/>
              </a:rPr>
              <a:t>Råd om bæredygtig sund kost - fagligt grundlag for et supplement til De officielle Kostråd, DTU Fødevareinstituttet 2020</a:t>
            </a:r>
            <a:br>
              <a:rPr lang="da-DK" sz="1200" b="1" i="0" u="none" strike="noStrike" kern="1200" dirty="0">
                <a:solidFill>
                  <a:schemeClr val="tx1"/>
                </a:solidFill>
                <a:effectLst/>
                <a:latin typeface="+mn-lt"/>
                <a:ea typeface="+mn-ea"/>
                <a:cs typeface="+mn-cs"/>
                <a:hlinkClick r:id="rId3" tooltip="Åbner i ny fane"/>
              </a:rPr>
            </a:br>
            <a:r>
              <a:rPr lang="da-DK" sz="1200" b="0" i="0" kern="1200" dirty="0">
                <a:solidFill>
                  <a:schemeClr val="tx1"/>
                </a:solidFill>
                <a:effectLst/>
                <a:latin typeface="+mn-lt"/>
                <a:ea typeface="+mn-ea"/>
                <a:cs typeface="+mn-cs"/>
              </a:rPr>
              <a:t>DTU Fødevareinstituttet udarbejdede i 2020 et fagligt grundlag for revidering af De officielle Kostråd med fokus på, hvordan vi kan spise både sundt og mere bæredygtigt. Med afsæt i den såkaldte EAT-Lancet kost har DTU udarbejdet en tilpasset planterig kost målrettet danske forhold. Denne kost holder sig inden for rammerne af NNR 2012 og evidensgrundlaget fra 2013. </a:t>
            </a:r>
          </a:p>
          <a:p>
            <a:r>
              <a:rPr lang="da-DK" sz="1200" b="1" i="0" u="none" strike="noStrike" kern="1200" dirty="0">
                <a:solidFill>
                  <a:schemeClr val="tx1"/>
                </a:solidFill>
                <a:effectLst/>
                <a:latin typeface="+mn-lt"/>
                <a:ea typeface="+mn-ea"/>
                <a:cs typeface="+mn-cs"/>
                <a:hlinkClick r:id="rId4" tooltip="Åbner i ny fane, pdf"/>
              </a:rPr>
              <a:t>Opdatering af det faglige grundlag for De officielle Kostråd i forhold til NNR 2023 – Planterig kost 2-70 år, DTU Fødevareinstituttet 2024</a:t>
            </a:r>
            <a:br>
              <a:rPr lang="da-DK" sz="1200" b="1" i="0" u="none" strike="noStrike" kern="1200" dirty="0">
                <a:solidFill>
                  <a:schemeClr val="tx1"/>
                </a:solidFill>
                <a:effectLst/>
                <a:latin typeface="+mn-lt"/>
                <a:ea typeface="+mn-ea"/>
                <a:cs typeface="+mn-cs"/>
                <a:hlinkClick r:id="rId4" tooltip="Åbner i ny fane, pdf"/>
              </a:rPr>
            </a:br>
            <a:r>
              <a:rPr lang="da-DK" sz="1200" b="0" i="0" kern="1200" dirty="0">
                <a:solidFill>
                  <a:schemeClr val="tx1"/>
                </a:solidFill>
                <a:effectLst/>
                <a:latin typeface="+mn-lt"/>
                <a:ea typeface="+mn-ea"/>
                <a:cs typeface="+mn-cs"/>
              </a:rPr>
              <a:t>I 2023 udkom en ny NNR med opdaterede værdier for næringsstofbehov samt råd om fødevareindtag, der også integrerer miljømæssig bæredygtighed. Dette var anledningen til, at DTU Fødevareinstituttet i 2024 opdaterede det faglige grundlag for De officielle Kostråd. De officielle Kostråd er således i overensstemmelse med NNR 2023.  </a:t>
            </a:r>
          </a:p>
          <a:p>
            <a:r>
              <a:rPr lang="da-DK" b="1" dirty="0">
                <a:solidFill>
                  <a:schemeClr val="tx1"/>
                </a:solidFill>
              </a:rPr>
              <a:t> </a:t>
            </a:r>
          </a:p>
          <a:p>
            <a:endParaRPr lang="da-DK" dirty="0"/>
          </a:p>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3</a:t>
            </a:fld>
            <a:endParaRPr lang="da-DK"/>
          </a:p>
        </p:txBody>
      </p:sp>
    </p:spTree>
    <p:extLst>
      <p:ext uri="{BB962C8B-B14F-4D97-AF65-F5344CB8AC3E}">
        <p14:creationId xmlns:p14="http://schemas.microsoft.com/office/powerpoint/2010/main" val="16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7BFD594-F713-488A-A71D-33C6A4872B3E}" type="slidenum">
              <a:rPr lang="da-DK" smtClean="0"/>
              <a:t>7</a:t>
            </a:fld>
            <a:endParaRPr lang="da-DK"/>
          </a:p>
        </p:txBody>
      </p:sp>
    </p:spTree>
    <p:extLst>
      <p:ext uri="{BB962C8B-B14F-4D97-AF65-F5344CB8AC3E}">
        <p14:creationId xmlns:p14="http://schemas.microsoft.com/office/powerpoint/2010/main" val="167487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a:p>
            <a:endParaRPr lang="en-US" dirty="0"/>
          </a:p>
        </p:txBody>
      </p:sp>
      <p:sp>
        <p:nvSpPr>
          <p:cNvPr id="4" name="Pladsholder til slidenummer 3"/>
          <p:cNvSpPr>
            <a:spLocks noGrp="1"/>
          </p:cNvSpPr>
          <p:nvPr>
            <p:ph type="sldNum" sz="quarter" idx="5"/>
          </p:nvPr>
        </p:nvSpPr>
        <p:spPr/>
        <p:txBody>
          <a:bodyPr/>
          <a:lstStyle/>
          <a:p>
            <a:fld id="{E7BFD594-F713-488A-A71D-33C6A4872B3E}" type="slidenum">
              <a:rPr lang="da-DK" smtClean="0"/>
              <a:t>10</a:t>
            </a:fld>
            <a:endParaRPr lang="da-DK"/>
          </a:p>
        </p:txBody>
      </p:sp>
    </p:spTree>
    <p:extLst>
      <p:ext uri="{BB962C8B-B14F-4D97-AF65-F5344CB8AC3E}">
        <p14:creationId xmlns:p14="http://schemas.microsoft.com/office/powerpoint/2010/main" val="770439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7BFD594-F713-488A-A71D-33C6A4872B3E}" type="slidenum">
              <a:rPr lang="da-DK" smtClean="0"/>
              <a:t>14</a:t>
            </a:fld>
            <a:endParaRPr lang="da-DK"/>
          </a:p>
        </p:txBody>
      </p:sp>
    </p:spTree>
    <p:extLst>
      <p:ext uri="{BB962C8B-B14F-4D97-AF65-F5344CB8AC3E}">
        <p14:creationId xmlns:p14="http://schemas.microsoft.com/office/powerpoint/2010/main" val="363522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err="1">
                <a:solidFill>
                  <a:schemeClr val="tx1"/>
                </a:solidFill>
                <a:effectLst/>
                <a:latin typeface="+mn-lt"/>
                <a:ea typeface="+mn-ea"/>
                <a:cs typeface="+mn-cs"/>
              </a:rPr>
              <a:t>https</a:t>
            </a:r>
            <a:r>
              <a:rPr lang="da-DK" sz="1200" b="0" i="0" kern="1200" dirty="0">
                <a:solidFill>
                  <a:schemeClr val="tx1"/>
                </a:solidFill>
                <a:effectLst/>
                <a:latin typeface="+mn-lt"/>
                <a:ea typeface="+mn-ea"/>
                <a:cs typeface="+mn-cs"/>
              </a:rPr>
              <a:t>://</a:t>
            </a:r>
            <a:r>
              <a:rPr lang="da-DK" sz="1200" b="0" i="0" kern="1200" dirty="0" err="1">
                <a:solidFill>
                  <a:schemeClr val="tx1"/>
                </a:solidFill>
                <a:effectLst/>
                <a:latin typeface="+mn-lt"/>
                <a:ea typeface="+mn-ea"/>
                <a:cs typeface="+mn-cs"/>
              </a:rPr>
              <a:t>www.sst.dk</a:t>
            </a:r>
            <a:r>
              <a:rPr lang="da-DK" sz="1200" b="0" i="0" kern="1200" dirty="0">
                <a:solidFill>
                  <a:schemeClr val="tx1"/>
                </a:solidFill>
                <a:effectLst/>
                <a:latin typeface="+mn-lt"/>
                <a:ea typeface="+mn-ea"/>
                <a:cs typeface="+mn-cs"/>
              </a:rPr>
              <a:t>/da/Fagperson/Forebyggelse-og-</a:t>
            </a:r>
            <a:r>
              <a:rPr lang="da-DK" sz="1200" b="0" i="0" kern="1200" dirty="0" err="1">
                <a:solidFill>
                  <a:schemeClr val="tx1"/>
                </a:solidFill>
                <a:effectLst/>
                <a:latin typeface="+mn-lt"/>
                <a:ea typeface="+mn-ea"/>
                <a:cs typeface="+mn-cs"/>
              </a:rPr>
              <a:t>tvaergaaende</a:t>
            </a:r>
            <a:r>
              <a:rPr lang="da-DK" sz="1200" b="0" i="0" kern="1200" dirty="0">
                <a:solidFill>
                  <a:schemeClr val="tx1"/>
                </a:solidFill>
                <a:effectLst/>
                <a:latin typeface="+mn-lt"/>
                <a:ea typeface="+mn-ea"/>
                <a:cs typeface="+mn-cs"/>
              </a:rPr>
              <a:t>-indsatser/Fysisk-aktivitet/Anbefalinger-om-fysisk-aktivitet/Voksne-18-64-aar</a:t>
            </a:r>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15</a:t>
            </a:fld>
            <a:endParaRPr lang="da-DK"/>
          </a:p>
        </p:txBody>
      </p:sp>
    </p:spTree>
    <p:extLst>
      <p:ext uri="{BB962C8B-B14F-4D97-AF65-F5344CB8AC3E}">
        <p14:creationId xmlns:p14="http://schemas.microsoft.com/office/powerpoint/2010/main" val="92729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16</a:t>
            </a:fld>
            <a:endParaRPr lang="da-DK"/>
          </a:p>
        </p:txBody>
      </p:sp>
    </p:spTree>
    <p:extLst>
      <p:ext uri="{BB962C8B-B14F-4D97-AF65-F5344CB8AC3E}">
        <p14:creationId xmlns:p14="http://schemas.microsoft.com/office/powerpoint/2010/main" val="175672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17</a:t>
            </a:fld>
            <a:endParaRPr lang="da-DK"/>
          </a:p>
        </p:txBody>
      </p:sp>
    </p:spTree>
    <p:extLst>
      <p:ext uri="{BB962C8B-B14F-4D97-AF65-F5344CB8AC3E}">
        <p14:creationId xmlns:p14="http://schemas.microsoft.com/office/powerpoint/2010/main" val="252694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18</a:t>
            </a:fld>
            <a:endParaRPr lang="da-DK"/>
          </a:p>
        </p:txBody>
      </p:sp>
    </p:spTree>
    <p:extLst>
      <p:ext uri="{BB962C8B-B14F-4D97-AF65-F5344CB8AC3E}">
        <p14:creationId xmlns:p14="http://schemas.microsoft.com/office/powerpoint/2010/main" val="393546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14BF25-C50F-4E8A-AC99-B315E83DA81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A514849-7633-4AE7-B6FF-13AD5A1ADB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43060A0-303D-44D9-97B7-A03C8A4EEB0D}"/>
              </a:ext>
            </a:extLst>
          </p:cNvPr>
          <p:cNvSpPr>
            <a:spLocks noGrp="1"/>
          </p:cNvSpPr>
          <p:nvPr>
            <p:ph type="dt" sz="half" idx="10"/>
          </p:nvPr>
        </p:nvSpPr>
        <p:spPr/>
        <p:txBody>
          <a:bodyPr/>
          <a:lstStyle/>
          <a:p>
            <a:fld id="{6BF45033-721F-4478-BA4D-51127542B56C}" type="datetimeFigureOut">
              <a:rPr lang="da-DK" smtClean="0"/>
              <a:t>20-01-2025</a:t>
            </a:fld>
            <a:endParaRPr lang="da-DK"/>
          </a:p>
        </p:txBody>
      </p:sp>
      <p:sp>
        <p:nvSpPr>
          <p:cNvPr id="5" name="Pladsholder til sidefod 4">
            <a:extLst>
              <a:ext uri="{FF2B5EF4-FFF2-40B4-BE49-F238E27FC236}">
                <a16:creationId xmlns:a16="http://schemas.microsoft.com/office/drawing/2014/main" id="{9770399C-A155-476D-8EFB-1D70ABD1A43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F5F4DE8-83FB-4DCA-9C92-AD4D22D14329}"/>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379208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4C78E0-05B5-4EF0-9D74-41BA840D383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787A32CC-AF99-4ABE-AAC2-B7A54DA7D88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3851C8-1165-4F24-8738-1F43156480ED}"/>
              </a:ext>
            </a:extLst>
          </p:cNvPr>
          <p:cNvSpPr>
            <a:spLocks noGrp="1"/>
          </p:cNvSpPr>
          <p:nvPr>
            <p:ph type="dt" sz="half" idx="10"/>
          </p:nvPr>
        </p:nvSpPr>
        <p:spPr/>
        <p:txBody>
          <a:bodyPr/>
          <a:lstStyle/>
          <a:p>
            <a:fld id="{6BF45033-721F-4478-BA4D-51127542B56C}" type="datetimeFigureOut">
              <a:rPr lang="da-DK" smtClean="0"/>
              <a:t>20-01-2025</a:t>
            </a:fld>
            <a:endParaRPr lang="da-DK"/>
          </a:p>
        </p:txBody>
      </p:sp>
      <p:sp>
        <p:nvSpPr>
          <p:cNvPr id="5" name="Pladsholder til sidefod 4">
            <a:extLst>
              <a:ext uri="{FF2B5EF4-FFF2-40B4-BE49-F238E27FC236}">
                <a16:creationId xmlns:a16="http://schemas.microsoft.com/office/drawing/2014/main" id="{32E32C6B-A354-4B4E-AEB1-B4D865F78D0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ED8F15B-C5DD-4BBA-B6C0-343659DB77B2}"/>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336134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DF7E194-CE01-4C2F-B0AA-A6AC5192E739}"/>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87930BC-8FEE-42F0-B9FA-7128B684BB2F}"/>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16F0CE0-6978-40CC-9C09-5FD2135D8053}"/>
              </a:ext>
            </a:extLst>
          </p:cNvPr>
          <p:cNvSpPr>
            <a:spLocks noGrp="1"/>
          </p:cNvSpPr>
          <p:nvPr>
            <p:ph type="dt" sz="half" idx="10"/>
          </p:nvPr>
        </p:nvSpPr>
        <p:spPr/>
        <p:txBody>
          <a:bodyPr/>
          <a:lstStyle/>
          <a:p>
            <a:fld id="{6BF45033-721F-4478-BA4D-51127542B56C}" type="datetimeFigureOut">
              <a:rPr lang="da-DK" smtClean="0"/>
              <a:t>20-01-2025</a:t>
            </a:fld>
            <a:endParaRPr lang="da-DK"/>
          </a:p>
        </p:txBody>
      </p:sp>
      <p:sp>
        <p:nvSpPr>
          <p:cNvPr id="5" name="Pladsholder til sidefod 4">
            <a:extLst>
              <a:ext uri="{FF2B5EF4-FFF2-40B4-BE49-F238E27FC236}">
                <a16:creationId xmlns:a16="http://schemas.microsoft.com/office/drawing/2014/main" id="{BE87EBE4-C9C5-4A96-AB6F-39776DA574A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90AE407-D637-400D-99EA-8EAF8386FB6B}"/>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126147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E0D1B-6353-4A07-89A9-01B3F691AC1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CB9BEF0-4086-4F5E-9B30-D1EFA7C9348F}"/>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324A779-F338-4257-A540-79493DC3EFF2}"/>
              </a:ext>
            </a:extLst>
          </p:cNvPr>
          <p:cNvSpPr>
            <a:spLocks noGrp="1"/>
          </p:cNvSpPr>
          <p:nvPr>
            <p:ph type="dt" sz="half" idx="10"/>
          </p:nvPr>
        </p:nvSpPr>
        <p:spPr/>
        <p:txBody>
          <a:bodyPr/>
          <a:lstStyle/>
          <a:p>
            <a:fld id="{6BF45033-721F-4478-BA4D-51127542B56C}" type="datetimeFigureOut">
              <a:rPr lang="da-DK" smtClean="0"/>
              <a:t>20-01-2025</a:t>
            </a:fld>
            <a:endParaRPr lang="da-DK"/>
          </a:p>
        </p:txBody>
      </p:sp>
      <p:sp>
        <p:nvSpPr>
          <p:cNvPr id="5" name="Pladsholder til sidefod 4">
            <a:extLst>
              <a:ext uri="{FF2B5EF4-FFF2-40B4-BE49-F238E27FC236}">
                <a16:creationId xmlns:a16="http://schemas.microsoft.com/office/drawing/2014/main" id="{1881E84F-A2F5-4EFA-9389-083977622BA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5C7D7A7-F923-4819-831C-57FF10787E41}"/>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243657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077C1D-F168-482B-BFC9-F94C5A385AD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214BFF3-4495-4037-9EFC-4EBD9803E6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400B11C-5160-4125-8C7F-81EC9DE3A364}"/>
              </a:ext>
            </a:extLst>
          </p:cNvPr>
          <p:cNvSpPr>
            <a:spLocks noGrp="1"/>
          </p:cNvSpPr>
          <p:nvPr>
            <p:ph type="dt" sz="half" idx="10"/>
          </p:nvPr>
        </p:nvSpPr>
        <p:spPr/>
        <p:txBody>
          <a:bodyPr/>
          <a:lstStyle/>
          <a:p>
            <a:fld id="{6BF45033-721F-4478-BA4D-51127542B56C}" type="datetimeFigureOut">
              <a:rPr lang="da-DK" smtClean="0"/>
              <a:t>20-01-2025</a:t>
            </a:fld>
            <a:endParaRPr lang="da-DK"/>
          </a:p>
        </p:txBody>
      </p:sp>
      <p:sp>
        <p:nvSpPr>
          <p:cNvPr id="5" name="Pladsholder til sidefod 4">
            <a:extLst>
              <a:ext uri="{FF2B5EF4-FFF2-40B4-BE49-F238E27FC236}">
                <a16:creationId xmlns:a16="http://schemas.microsoft.com/office/drawing/2014/main" id="{4C58B938-7E7B-4721-9953-C3A15572C3F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499E3C3-B339-4055-BDD6-B6509E820900}"/>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10387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EA367-C041-4D44-814A-C4F07CF204A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21E5547-2D5D-42BF-BC9D-55148B2AF48A}"/>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507D435-6FA5-4E7F-9A32-ABD013F9D233}"/>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9CFA12C-592D-406F-B09E-A5F12D3B2982}"/>
              </a:ext>
            </a:extLst>
          </p:cNvPr>
          <p:cNvSpPr>
            <a:spLocks noGrp="1"/>
          </p:cNvSpPr>
          <p:nvPr>
            <p:ph type="dt" sz="half" idx="10"/>
          </p:nvPr>
        </p:nvSpPr>
        <p:spPr/>
        <p:txBody>
          <a:bodyPr/>
          <a:lstStyle/>
          <a:p>
            <a:fld id="{6BF45033-721F-4478-BA4D-51127542B56C}" type="datetimeFigureOut">
              <a:rPr lang="da-DK" smtClean="0"/>
              <a:t>20-01-2025</a:t>
            </a:fld>
            <a:endParaRPr lang="da-DK"/>
          </a:p>
        </p:txBody>
      </p:sp>
      <p:sp>
        <p:nvSpPr>
          <p:cNvPr id="6" name="Pladsholder til sidefod 5">
            <a:extLst>
              <a:ext uri="{FF2B5EF4-FFF2-40B4-BE49-F238E27FC236}">
                <a16:creationId xmlns:a16="http://schemas.microsoft.com/office/drawing/2014/main" id="{69E5076F-0A44-46BA-895E-565BFB6BE4A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880E183-1C1D-4F68-AE65-4AEEA346156D}"/>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170613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04E15A-C69F-4749-8023-B41B2F6D1FD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09AEA8F-CA8A-4049-A1DB-A743B692E0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62760A9-A998-480B-A1BA-CA2A9EE41C67}"/>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877E4C4F-2CB3-4769-802C-8BE2ABE002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E2A70DCC-63A9-4C93-A404-108427B03CF8}"/>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FDB1DCA-F7C7-4A40-A78A-7DE94D0EEA1F}"/>
              </a:ext>
            </a:extLst>
          </p:cNvPr>
          <p:cNvSpPr>
            <a:spLocks noGrp="1"/>
          </p:cNvSpPr>
          <p:nvPr>
            <p:ph type="dt" sz="half" idx="10"/>
          </p:nvPr>
        </p:nvSpPr>
        <p:spPr/>
        <p:txBody>
          <a:bodyPr/>
          <a:lstStyle/>
          <a:p>
            <a:fld id="{6BF45033-721F-4478-BA4D-51127542B56C}" type="datetimeFigureOut">
              <a:rPr lang="da-DK" smtClean="0"/>
              <a:t>20-01-2025</a:t>
            </a:fld>
            <a:endParaRPr lang="da-DK"/>
          </a:p>
        </p:txBody>
      </p:sp>
      <p:sp>
        <p:nvSpPr>
          <p:cNvPr id="8" name="Pladsholder til sidefod 7">
            <a:extLst>
              <a:ext uri="{FF2B5EF4-FFF2-40B4-BE49-F238E27FC236}">
                <a16:creationId xmlns:a16="http://schemas.microsoft.com/office/drawing/2014/main" id="{200AA2A3-1F0C-4A8B-9DEF-879E5C22D2B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0CDB1E3-781A-42C7-9E58-4FC9C9B5A704}"/>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222653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D0DC2-327C-46F4-9AD2-353AACF51DE6}"/>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3F92AA7-A599-403E-9205-EC392F0712C1}"/>
              </a:ext>
            </a:extLst>
          </p:cNvPr>
          <p:cNvSpPr>
            <a:spLocks noGrp="1"/>
          </p:cNvSpPr>
          <p:nvPr>
            <p:ph type="dt" sz="half" idx="10"/>
          </p:nvPr>
        </p:nvSpPr>
        <p:spPr/>
        <p:txBody>
          <a:bodyPr/>
          <a:lstStyle/>
          <a:p>
            <a:fld id="{6BF45033-721F-4478-BA4D-51127542B56C}" type="datetimeFigureOut">
              <a:rPr lang="da-DK" smtClean="0"/>
              <a:t>20-01-2025</a:t>
            </a:fld>
            <a:endParaRPr lang="da-DK"/>
          </a:p>
        </p:txBody>
      </p:sp>
      <p:sp>
        <p:nvSpPr>
          <p:cNvPr id="4" name="Pladsholder til sidefod 3">
            <a:extLst>
              <a:ext uri="{FF2B5EF4-FFF2-40B4-BE49-F238E27FC236}">
                <a16:creationId xmlns:a16="http://schemas.microsoft.com/office/drawing/2014/main" id="{D82DABAD-2632-42FF-9AA8-1832162DF2C9}"/>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2BBE81A5-9B81-4F49-8960-4D9A73459FEB}"/>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410797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394723D-0DF6-4DB5-B60B-072152401951}"/>
              </a:ext>
            </a:extLst>
          </p:cNvPr>
          <p:cNvSpPr>
            <a:spLocks noGrp="1"/>
          </p:cNvSpPr>
          <p:nvPr>
            <p:ph type="dt" sz="half" idx="10"/>
          </p:nvPr>
        </p:nvSpPr>
        <p:spPr/>
        <p:txBody>
          <a:bodyPr/>
          <a:lstStyle/>
          <a:p>
            <a:fld id="{6BF45033-721F-4478-BA4D-51127542B56C}" type="datetimeFigureOut">
              <a:rPr lang="da-DK" smtClean="0"/>
              <a:t>20-01-2025</a:t>
            </a:fld>
            <a:endParaRPr lang="da-DK"/>
          </a:p>
        </p:txBody>
      </p:sp>
      <p:sp>
        <p:nvSpPr>
          <p:cNvPr id="3" name="Pladsholder til sidefod 2">
            <a:extLst>
              <a:ext uri="{FF2B5EF4-FFF2-40B4-BE49-F238E27FC236}">
                <a16:creationId xmlns:a16="http://schemas.microsoft.com/office/drawing/2014/main" id="{5E9BE449-D73B-43F2-91D8-244974A4A2B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92D363-6529-44DB-8B46-AD24DBD47CAD}"/>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59456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77138-2FA3-4A9C-8025-C8185D5E15E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0875C50-86BB-4A46-BB18-144BDEED0E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EAEBDE7-EC7D-4118-8770-843E1869F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282971BC-DA5A-4987-928D-735CEC8B554E}"/>
              </a:ext>
            </a:extLst>
          </p:cNvPr>
          <p:cNvSpPr>
            <a:spLocks noGrp="1"/>
          </p:cNvSpPr>
          <p:nvPr>
            <p:ph type="dt" sz="half" idx="10"/>
          </p:nvPr>
        </p:nvSpPr>
        <p:spPr/>
        <p:txBody>
          <a:bodyPr/>
          <a:lstStyle/>
          <a:p>
            <a:fld id="{6BF45033-721F-4478-BA4D-51127542B56C}" type="datetimeFigureOut">
              <a:rPr lang="da-DK" smtClean="0"/>
              <a:t>20-01-2025</a:t>
            </a:fld>
            <a:endParaRPr lang="da-DK"/>
          </a:p>
        </p:txBody>
      </p:sp>
      <p:sp>
        <p:nvSpPr>
          <p:cNvPr id="6" name="Pladsholder til sidefod 5">
            <a:extLst>
              <a:ext uri="{FF2B5EF4-FFF2-40B4-BE49-F238E27FC236}">
                <a16:creationId xmlns:a16="http://schemas.microsoft.com/office/drawing/2014/main" id="{C09CA9BE-7DDE-4F71-966A-6E7EF05B742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54E315E-265A-4EDC-9AB9-66196EC6FA97}"/>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212195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44A2EC-EEB7-46A9-A07E-0009DF57F87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F1FA4A5-8BE1-4920-85A1-030345EAC9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1F55CC38-E76B-4205-B34E-F17DF3E92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47BBFBD-D027-4817-A639-40808F7B6D0B}"/>
              </a:ext>
            </a:extLst>
          </p:cNvPr>
          <p:cNvSpPr>
            <a:spLocks noGrp="1"/>
          </p:cNvSpPr>
          <p:nvPr>
            <p:ph type="dt" sz="half" idx="10"/>
          </p:nvPr>
        </p:nvSpPr>
        <p:spPr/>
        <p:txBody>
          <a:bodyPr/>
          <a:lstStyle/>
          <a:p>
            <a:fld id="{6BF45033-721F-4478-BA4D-51127542B56C}" type="datetimeFigureOut">
              <a:rPr lang="da-DK" smtClean="0"/>
              <a:t>20-01-2025</a:t>
            </a:fld>
            <a:endParaRPr lang="da-DK"/>
          </a:p>
        </p:txBody>
      </p:sp>
      <p:sp>
        <p:nvSpPr>
          <p:cNvPr id="6" name="Pladsholder til sidefod 5">
            <a:extLst>
              <a:ext uri="{FF2B5EF4-FFF2-40B4-BE49-F238E27FC236}">
                <a16:creationId xmlns:a16="http://schemas.microsoft.com/office/drawing/2014/main" id="{FA66E9EE-8E34-448A-93D2-644B063EAA5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A54AEB6-0266-464F-A5DF-67373A3D9ED4}"/>
              </a:ext>
            </a:extLst>
          </p:cNvPr>
          <p:cNvSpPr>
            <a:spLocks noGrp="1"/>
          </p:cNvSpPr>
          <p:nvPr>
            <p:ph type="sldNum" sz="quarter" idx="12"/>
          </p:nvPr>
        </p:nvSpPr>
        <p:spPr/>
        <p:txBody>
          <a:bodyPr/>
          <a:lstStyle/>
          <a:p>
            <a:fld id="{02A56975-31D9-4EE1-AB89-F7A07414360A}" type="slidenum">
              <a:rPr lang="da-DK" smtClean="0"/>
              <a:t>‹nr.›</a:t>
            </a:fld>
            <a:endParaRPr lang="da-DK"/>
          </a:p>
        </p:txBody>
      </p:sp>
    </p:spTree>
    <p:extLst>
      <p:ext uri="{BB962C8B-B14F-4D97-AF65-F5344CB8AC3E}">
        <p14:creationId xmlns:p14="http://schemas.microsoft.com/office/powerpoint/2010/main" val="365193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311891E-4CBF-4E1F-985A-20D7BE62BE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BC901B1-76A1-4F23-836D-CA1BF0080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589A0E-9782-418B-83E6-E0E713194A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45033-721F-4478-BA4D-51127542B56C}" type="datetimeFigureOut">
              <a:rPr lang="da-DK" smtClean="0"/>
              <a:t>20-01-2025</a:t>
            </a:fld>
            <a:endParaRPr lang="da-DK"/>
          </a:p>
        </p:txBody>
      </p:sp>
      <p:sp>
        <p:nvSpPr>
          <p:cNvPr id="5" name="Pladsholder til sidefod 4">
            <a:extLst>
              <a:ext uri="{FF2B5EF4-FFF2-40B4-BE49-F238E27FC236}">
                <a16:creationId xmlns:a16="http://schemas.microsoft.com/office/drawing/2014/main" id="{997C80E5-B2EB-4C5E-B014-2676FBB095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C492B0CE-72A7-4CE8-AD85-691260920C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56975-31D9-4EE1-AB89-F7A07414360A}" type="slidenum">
              <a:rPr lang="da-DK" smtClean="0"/>
              <a:t>‹nr.›</a:t>
            </a:fld>
            <a:endParaRPr lang="da-DK"/>
          </a:p>
        </p:txBody>
      </p:sp>
    </p:spTree>
    <p:extLst>
      <p:ext uri="{BB962C8B-B14F-4D97-AF65-F5344CB8AC3E}">
        <p14:creationId xmlns:p14="http://schemas.microsoft.com/office/powerpoint/2010/main" val="2768825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altomkost.dk/fakta/naeringsindhold-i-maden/energiprocenter/" TargetMode="Externa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ernaeringsfokus.dk/media/nggf1ork/lav-personlige-maaltidsplaner-med-maaltidsberegneren-16-february-2024.mp4"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altomkost.dk/raad-og-anbefalinger/de-officielle-kostraad-godt-for-sundhed-og-klima/spis-mindre-af-det-soede-salte-og-fede/" TargetMode="External"/><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altomkost.dk/raad-og-anbefalinger/de-officielle-kostraad-godt-for-sundhed-og-klima/" TargetMode="External"/><Relationship Id="rId5" Type="http://schemas.openxmlformats.org/officeDocument/2006/relationships/image" Target="../media/image1.jpg"/><Relationship Id="rId4" Type="http://schemas.openxmlformats.org/officeDocument/2006/relationships/image" Target="../media/image18.jpeg"/><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png"/><Relationship Id="rId7"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altomkost.dk/maerker/noeglehullet/private/" TargetMode="External"/><Relationship Id="rId5" Type="http://schemas.openxmlformats.org/officeDocument/2006/relationships/hyperlink" Target="https://altomkost.dk/maerker/fuldkornslogoet/" TargetMode="Externa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hyperlink" Target="https://ernaeringsfokus.d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voresmad.dk/"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hyperlink" Target="https://altomkost.dk/raad-og-anbefalinger/de-officielle-kostraad-godt-for-sundhed-og-klim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frida.fooddata.dk/"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frida.fooddata.dk/" TargetMode="Externa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frida.fooddata.dk/" TargetMode="External"/><Relationship Id="rId5" Type="http://schemas.openxmlformats.org/officeDocument/2006/relationships/image" Target="../media/image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frida.fooddata.dk/" TargetMode="Externa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frida.fooddata.dk/" TargetMode="Externa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69554D8-F7DB-4BF3-A92C-421F57C8C848}"/>
              </a:ext>
            </a:extLst>
          </p:cNvPr>
          <p:cNvSpPr/>
          <p:nvPr/>
        </p:nvSpPr>
        <p:spPr>
          <a:xfrm>
            <a:off x="1435510" y="3429000"/>
            <a:ext cx="8845081" cy="1077218"/>
          </a:xfrm>
          <a:prstGeom prst="rect">
            <a:avLst/>
          </a:prstGeom>
        </p:spPr>
        <p:txBody>
          <a:bodyPr wrap="square">
            <a:spAutoFit/>
          </a:bodyPr>
          <a:lstStyle/>
          <a:p>
            <a:pPr algn="ctr"/>
            <a:r>
              <a:rPr lang="da-DK" sz="3200" b="1" dirty="0">
                <a:latin typeface="PressSerif-Bold"/>
              </a:rPr>
              <a:t>2 DAGSKOSTFORSLAG TIL VÆGTTAB </a:t>
            </a:r>
          </a:p>
          <a:p>
            <a:pPr algn="ctr"/>
            <a:r>
              <a:rPr lang="da-DK" sz="3200" b="1" dirty="0">
                <a:latin typeface="PressSerif-Bold"/>
              </a:rPr>
              <a:t>PÅ CA. 6000 kJ = 1430 kcal</a:t>
            </a:r>
            <a:endParaRPr lang="da-DK" sz="3200" dirty="0"/>
          </a:p>
        </p:txBody>
      </p:sp>
      <p:pic>
        <p:nvPicPr>
          <p:cNvPr id="4" name="Billede 3">
            <a:extLst>
              <a:ext uri="{FF2B5EF4-FFF2-40B4-BE49-F238E27FC236}">
                <a16:creationId xmlns:a16="http://schemas.microsoft.com/office/drawing/2014/main" id="{A755B857-0E08-4061-8A01-6C7EA2720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2" name="Billede 1">
            <a:extLst>
              <a:ext uri="{FF2B5EF4-FFF2-40B4-BE49-F238E27FC236}">
                <a16:creationId xmlns:a16="http://schemas.microsoft.com/office/drawing/2014/main" id="{04CA0F70-DDA7-3F4D-AEC3-27CC76DE9C83}"/>
              </a:ext>
            </a:extLst>
          </p:cNvPr>
          <p:cNvPicPr>
            <a:picLocks noChangeAspect="1"/>
          </p:cNvPicPr>
          <p:nvPr/>
        </p:nvPicPr>
        <p:blipFill rotWithShape="1">
          <a:blip r:embed="rId3"/>
          <a:srcRect t="-1" b="1029"/>
          <a:stretch/>
        </p:blipFill>
        <p:spPr>
          <a:xfrm>
            <a:off x="0" y="10420"/>
            <a:ext cx="12192000" cy="1585298"/>
          </a:xfrm>
          <a:prstGeom prst="rect">
            <a:avLst/>
          </a:prstGeom>
        </p:spPr>
      </p:pic>
    </p:spTree>
    <p:extLst>
      <p:ext uri="{BB962C8B-B14F-4D97-AF65-F5344CB8AC3E}">
        <p14:creationId xmlns:p14="http://schemas.microsoft.com/office/powerpoint/2010/main" val="240296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7C8953F-F376-80C1-F360-C2D4EB3116A5}"/>
              </a:ext>
            </a:extLst>
          </p:cNvPr>
          <p:cNvGraphicFramePr>
            <a:graphicFrameLocks/>
          </p:cNvGraphicFramePr>
          <p:nvPr>
            <p:extLst>
              <p:ext uri="{D42A27DB-BD31-4B8C-83A1-F6EECF244321}">
                <p14:modId xmlns:p14="http://schemas.microsoft.com/office/powerpoint/2010/main" val="2325219970"/>
              </p:ext>
            </p:extLst>
          </p:nvPr>
        </p:nvGraphicFramePr>
        <p:xfrm>
          <a:off x="3521562" y="2046797"/>
          <a:ext cx="4979972" cy="3101104"/>
        </p:xfrm>
        <a:graphic>
          <a:graphicData uri="http://schemas.openxmlformats.org/drawingml/2006/chart">
            <c:chart xmlns:c="http://schemas.openxmlformats.org/drawingml/2006/chart" xmlns:r="http://schemas.openxmlformats.org/officeDocument/2006/relationships" r:id="rId3"/>
          </a:graphicData>
        </a:graphic>
      </p:graphicFrame>
      <p:pic>
        <p:nvPicPr>
          <p:cNvPr id="17" name="Billede 16">
            <a:extLst>
              <a:ext uri="{FF2B5EF4-FFF2-40B4-BE49-F238E27FC236}">
                <a16:creationId xmlns:a16="http://schemas.microsoft.com/office/drawing/2014/main" id="{59EA7068-2FDF-4EDA-9580-740A45739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01DFC82C-C1ED-A043-BCBD-F22CEFA8EEED}"/>
              </a:ext>
            </a:extLst>
          </p:cNvPr>
          <p:cNvSpPr txBox="1"/>
          <p:nvPr/>
        </p:nvSpPr>
        <p:spPr>
          <a:xfrm>
            <a:off x="3711753" y="6395090"/>
            <a:ext cx="5749290" cy="261610"/>
          </a:xfrm>
          <a:prstGeom prst="rect">
            <a:avLst/>
          </a:prstGeom>
          <a:noFill/>
        </p:spPr>
        <p:txBody>
          <a:bodyPr wrap="square" rtlCol="0">
            <a:spAutoFit/>
          </a:bodyPr>
          <a:lstStyle/>
          <a:p>
            <a:r>
              <a:rPr lang="en-US" sz="1100" dirty="0" err="1"/>
              <a:t>Kilde</a:t>
            </a:r>
            <a:r>
              <a:rPr lang="en-US" sz="1100" dirty="0"/>
              <a:t>: </a:t>
            </a:r>
            <a:r>
              <a:rPr lang="en-US" sz="1100" dirty="0">
                <a:hlinkClick r:id="rId5"/>
              </a:rPr>
              <a:t>https://altomkost.dk/fakta/naeringsindhold-i-maden/energiprocenter/</a:t>
            </a:r>
            <a:r>
              <a:rPr lang="en-US" sz="1100" dirty="0"/>
              <a:t> </a:t>
            </a:r>
          </a:p>
        </p:txBody>
      </p:sp>
      <p:sp>
        <p:nvSpPr>
          <p:cNvPr id="10" name="Tekstfelt 9">
            <a:extLst>
              <a:ext uri="{FF2B5EF4-FFF2-40B4-BE49-F238E27FC236}">
                <a16:creationId xmlns:a16="http://schemas.microsoft.com/office/drawing/2014/main" id="{1F743A6E-FD6F-6A4F-9893-08DCA23F9B10}"/>
              </a:ext>
            </a:extLst>
          </p:cNvPr>
          <p:cNvSpPr txBox="1"/>
          <p:nvPr/>
        </p:nvSpPr>
        <p:spPr>
          <a:xfrm>
            <a:off x="4737288" y="3648507"/>
            <a:ext cx="1327617" cy="276999"/>
          </a:xfrm>
          <a:prstGeom prst="rect">
            <a:avLst/>
          </a:prstGeom>
          <a:noFill/>
        </p:spPr>
        <p:txBody>
          <a:bodyPr wrap="square" rtlCol="0">
            <a:spAutoFit/>
          </a:bodyPr>
          <a:lstStyle/>
          <a:p>
            <a:r>
              <a:rPr lang="da-DK" sz="1200" dirty="0"/>
              <a:t>Kulhydrat: 52 E%</a:t>
            </a:r>
          </a:p>
        </p:txBody>
      </p:sp>
      <p:sp>
        <p:nvSpPr>
          <p:cNvPr id="13" name="Tekstfelt 12">
            <a:extLst>
              <a:ext uri="{FF2B5EF4-FFF2-40B4-BE49-F238E27FC236}">
                <a16:creationId xmlns:a16="http://schemas.microsoft.com/office/drawing/2014/main" id="{1EA09E59-695D-9E43-AA57-BAA2ACF3783B}"/>
              </a:ext>
            </a:extLst>
          </p:cNvPr>
          <p:cNvSpPr txBox="1"/>
          <p:nvPr/>
        </p:nvSpPr>
        <p:spPr>
          <a:xfrm>
            <a:off x="5919543" y="2899923"/>
            <a:ext cx="1188349" cy="307777"/>
          </a:xfrm>
          <a:prstGeom prst="rect">
            <a:avLst/>
          </a:prstGeom>
          <a:noFill/>
        </p:spPr>
        <p:txBody>
          <a:bodyPr wrap="square" rtlCol="0">
            <a:spAutoFit/>
          </a:bodyPr>
          <a:lstStyle/>
          <a:p>
            <a:r>
              <a:rPr lang="en-US" sz="1200" dirty="0"/>
              <a:t>Protein</a:t>
            </a:r>
            <a:r>
              <a:rPr lang="en-US" sz="1400" dirty="0"/>
              <a:t>: </a:t>
            </a:r>
            <a:r>
              <a:rPr lang="en-US" sz="1200" dirty="0"/>
              <a:t>15 E%</a:t>
            </a:r>
          </a:p>
        </p:txBody>
      </p:sp>
      <p:sp>
        <p:nvSpPr>
          <p:cNvPr id="14" name="Tekstfelt 13">
            <a:extLst>
              <a:ext uri="{FF2B5EF4-FFF2-40B4-BE49-F238E27FC236}">
                <a16:creationId xmlns:a16="http://schemas.microsoft.com/office/drawing/2014/main" id="{D9D6718D-CCC9-5C40-B50A-24CEF2F4A13C}"/>
              </a:ext>
            </a:extLst>
          </p:cNvPr>
          <p:cNvSpPr txBox="1"/>
          <p:nvPr/>
        </p:nvSpPr>
        <p:spPr>
          <a:xfrm>
            <a:off x="6295054" y="3787006"/>
            <a:ext cx="1042987" cy="276999"/>
          </a:xfrm>
          <a:prstGeom prst="rect">
            <a:avLst/>
          </a:prstGeom>
          <a:noFill/>
        </p:spPr>
        <p:txBody>
          <a:bodyPr wrap="square" rtlCol="0">
            <a:spAutoFit/>
          </a:bodyPr>
          <a:lstStyle/>
          <a:p>
            <a:r>
              <a:rPr lang="da-DK" sz="1200" dirty="0"/>
              <a:t>Fedt: 33 E%</a:t>
            </a:r>
          </a:p>
        </p:txBody>
      </p:sp>
      <p:sp>
        <p:nvSpPr>
          <p:cNvPr id="15" name="Tekstfelt 14">
            <a:extLst>
              <a:ext uri="{FF2B5EF4-FFF2-40B4-BE49-F238E27FC236}">
                <a16:creationId xmlns:a16="http://schemas.microsoft.com/office/drawing/2014/main" id="{62F8F76C-D4B3-6049-9485-55C570229A25}"/>
              </a:ext>
            </a:extLst>
          </p:cNvPr>
          <p:cNvSpPr txBox="1"/>
          <p:nvPr/>
        </p:nvSpPr>
        <p:spPr>
          <a:xfrm>
            <a:off x="6350725" y="2557010"/>
            <a:ext cx="1392202" cy="276999"/>
          </a:xfrm>
          <a:prstGeom prst="rect">
            <a:avLst/>
          </a:prstGeom>
          <a:solidFill>
            <a:schemeClr val="bg1">
              <a:lumMod val="95000"/>
            </a:schemeClr>
          </a:solidFill>
          <a:ln>
            <a:noFill/>
          </a:ln>
        </p:spPr>
        <p:txBody>
          <a:bodyPr wrap="square" rtlCol="0">
            <a:spAutoFit/>
          </a:bodyPr>
          <a:lstStyle/>
          <a:p>
            <a:r>
              <a:rPr lang="en-US" sz="1200" dirty="0"/>
              <a:t>Protein: 10-20 E%</a:t>
            </a:r>
          </a:p>
        </p:txBody>
      </p:sp>
      <p:sp>
        <p:nvSpPr>
          <p:cNvPr id="18" name="Tekstfelt 17">
            <a:extLst>
              <a:ext uri="{FF2B5EF4-FFF2-40B4-BE49-F238E27FC236}">
                <a16:creationId xmlns:a16="http://schemas.microsoft.com/office/drawing/2014/main" id="{A9709EEE-002D-734D-A2C6-A4CE84397F69}"/>
              </a:ext>
            </a:extLst>
          </p:cNvPr>
          <p:cNvSpPr txBox="1"/>
          <p:nvPr/>
        </p:nvSpPr>
        <p:spPr>
          <a:xfrm>
            <a:off x="6993972" y="3408364"/>
            <a:ext cx="1139066" cy="276999"/>
          </a:xfrm>
          <a:prstGeom prst="rect">
            <a:avLst/>
          </a:prstGeom>
          <a:solidFill>
            <a:schemeClr val="bg1">
              <a:lumMod val="95000"/>
            </a:schemeClr>
          </a:solidFill>
          <a:ln>
            <a:noFill/>
          </a:ln>
        </p:spPr>
        <p:txBody>
          <a:bodyPr wrap="square" rtlCol="0">
            <a:spAutoFit/>
          </a:bodyPr>
          <a:lstStyle/>
          <a:p>
            <a:r>
              <a:rPr lang="da-DK" sz="1200" dirty="0"/>
              <a:t>Fedt: 25-40 E%</a:t>
            </a:r>
          </a:p>
        </p:txBody>
      </p:sp>
      <p:sp>
        <p:nvSpPr>
          <p:cNvPr id="19" name="Tekstfelt 18">
            <a:extLst>
              <a:ext uri="{FF2B5EF4-FFF2-40B4-BE49-F238E27FC236}">
                <a16:creationId xmlns:a16="http://schemas.microsoft.com/office/drawing/2014/main" id="{10145043-4A00-004F-8385-3856816A20A1}"/>
              </a:ext>
            </a:extLst>
          </p:cNvPr>
          <p:cNvSpPr txBox="1"/>
          <p:nvPr/>
        </p:nvSpPr>
        <p:spPr>
          <a:xfrm>
            <a:off x="3997701" y="4199583"/>
            <a:ext cx="1434745" cy="276999"/>
          </a:xfrm>
          <a:prstGeom prst="rect">
            <a:avLst/>
          </a:prstGeom>
          <a:solidFill>
            <a:schemeClr val="bg1">
              <a:lumMod val="95000"/>
            </a:schemeClr>
          </a:solidFill>
          <a:ln>
            <a:noFill/>
          </a:ln>
        </p:spPr>
        <p:txBody>
          <a:bodyPr wrap="square" rtlCol="0">
            <a:spAutoFit/>
          </a:bodyPr>
          <a:lstStyle/>
          <a:p>
            <a:r>
              <a:rPr lang="da-DK" sz="1200" dirty="0"/>
              <a:t>Kulhydrat: 45-60 E%</a:t>
            </a:r>
          </a:p>
        </p:txBody>
      </p:sp>
      <p:sp>
        <p:nvSpPr>
          <p:cNvPr id="20" name="Tekstfelt 19">
            <a:extLst>
              <a:ext uri="{FF2B5EF4-FFF2-40B4-BE49-F238E27FC236}">
                <a16:creationId xmlns:a16="http://schemas.microsoft.com/office/drawing/2014/main" id="{9C8FCA41-BEAD-614D-BC75-8FED702D601F}"/>
              </a:ext>
            </a:extLst>
          </p:cNvPr>
          <p:cNvSpPr txBox="1"/>
          <p:nvPr/>
        </p:nvSpPr>
        <p:spPr>
          <a:xfrm>
            <a:off x="4386884" y="5240319"/>
            <a:ext cx="3356042" cy="954107"/>
          </a:xfrm>
          <a:prstGeom prst="rect">
            <a:avLst/>
          </a:prstGeom>
          <a:solidFill>
            <a:schemeClr val="bg1">
              <a:lumMod val="95000"/>
            </a:schemeClr>
          </a:solidFill>
          <a:ln>
            <a:noFill/>
          </a:ln>
        </p:spPr>
        <p:txBody>
          <a:bodyPr wrap="square" rtlCol="0">
            <a:spAutoFit/>
          </a:bodyPr>
          <a:lstStyle/>
          <a:p>
            <a:r>
              <a:rPr lang="da-DK" sz="1400" dirty="0"/>
              <a:t>Den anbefalede makronæringsstoffordeling er angivet i energiprocent (E%). </a:t>
            </a:r>
          </a:p>
          <a:p>
            <a:r>
              <a:rPr lang="da-DK" sz="1400" dirty="0"/>
              <a:t>Grå bokse = intervaller. </a:t>
            </a:r>
          </a:p>
          <a:p>
            <a:r>
              <a:rPr lang="da-DK" sz="1400" dirty="0"/>
              <a:t>Diagrammet = middelværdier.</a:t>
            </a:r>
          </a:p>
        </p:txBody>
      </p:sp>
      <p:sp>
        <p:nvSpPr>
          <p:cNvPr id="4" name="Tekstfelt 3">
            <a:extLst>
              <a:ext uri="{FF2B5EF4-FFF2-40B4-BE49-F238E27FC236}">
                <a16:creationId xmlns:a16="http://schemas.microsoft.com/office/drawing/2014/main" id="{8B3FCC2D-B90C-9498-BC0C-A771BB898B3C}"/>
              </a:ext>
            </a:extLst>
          </p:cNvPr>
          <p:cNvSpPr txBox="1"/>
          <p:nvPr/>
        </p:nvSpPr>
        <p:spPr>
          <a:xfrm>
            <a:off x="6295054" y="4555736"/>
            <a:ext cx="1199506" cy="461665"/>
          </a:xfrm>
          <a:prstGeom prst="rect">
            <a:avLst/>
          </a:prstGeom>
          <a:noFill/>
        </p:spPr>
        <p:txBody>
          <a:bodyPr wrap="square" rtlCol="0">
            <a:spAutoFit/>
          </a:bodyPr>
          <a:lstStyle/>
          <a:p>
            <a:r>
              <a:rPr lang="da-DK" sz="1200" dirty="0"/>
              <a:t>Heraf mættet fedt: max 10 E%</a:t>
            </a:r>
          </a:p>
        </p:txBody>
      </p:sp>
      <p:pic>
        <p:nvPicPr>
          <p:cNvPr id="23" name="Billede 22">
            <a:extLst>
              <a:ext uri="{FF2B5EF4-FFF2-40B4-BE49-F238E27FC236}">
                <a16:creationId xmlns:a16="http://schemas.microsoft.com/office/drawing/2014/main" id="{5234F478-AD85-2E40-9450-35CE57F59260}"/>
              </a:ext>
            </a:extLst>
          </p:cNvPr>
          <p:cNvPicPr>
            <a:picLocks noChangeAspect="1"/>
          </p:cNvPicPr>
          <p:nvPr/>
        </p:nvPicPr>
        <p:blipFill rotWithShape="1">
          <a:blip r:embed="rId6"/>
          <a:srcRect t="-1" b="1029"/>
          <a:stretch/>
        </p:blipFill>
        <p:spPr>
          <a:xfrm>
            <a:off x="0" y="10420"/>
            <a:ext cx="12192000" cy="1585298"/>
          </a:xfrm>
          <a:prstGeom prst="rect">
            <a:avLst/>
          </a:prstGeom>
        </p:spPr>
      </p:pic>
    </p:spTree>
    <p:extLst>
      <p:ext uri="{BB962C8B-B14F-4D97-AF65-F5344CB8AC3E}">
        <p14:creationId xmlns:p14="http://schemas.microsoft.com/office/powerpoint/2010/main" val="470560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FC5B301D-4F37-3F47-BE12-A8C74E753E21}"/>
              </a:ext>
            </a:extLst>
          </p:cNvPr>
          <p:cNvSpPr>
            <a:spLocks noGrp="1"/>
          </p:cNvSpPr>
          <p:nvPr>
            <p:ph type="body" idx="1"/>
          </p:nvPr>
        </p:nvSpPr>
        <p:spPr/>
        <p:txBody>
          <a:bodyPr>
            <a:normAutofit lnSpcReduction="10000"/>
          </a:bodyPr>
          <a:lstStyle/>
          <a:p>
            <a:pPr algn="ctr"/>
            <a:r>
              <a:rPr lang="da-DK" dirty="0"/>
              <a:t>Makronæringsstoffordeling</a:t>
            </a:r>
          </a:p>
          <a:p>
            <a:pPr algn="ctr"/>
            <a:r>
              <a:rPr lang="da-DK" dirty="0"/>
              <a:t>Dagskostforslag 1 - 5865 kJ </a:t>
            </a:r>
          </a:p>
        </p:txBody>
      </p:sp>
      <p:pic>
        <p:nvPicPr>
          <p:cNvPr id="8" name="Pladsholder til indhold 7">
            <a:extLst>
              <a:ext uri="{FF2B5EF4-FFF2-40B4-BE49-F238E27FC236}">
                <a16:creationId xmlns:a16="http://schemas.microsoft.com/office/drawing/2014/main" id="{319B6167-32A5-1E4D-BFB6-A0DC7E7F81C3}"/>
              </a:ext>
            </a:extLst>
          </p:cNvPr>
          <p:cNvPicPr>
            <a:picLocks noGrp="1" noChangeAspect="1"/>
          </p:cNvPicPr>
          <p:nvPr>
            <p:ph sz="half" idx="2"/>
          </p:nvPr>
        </p:nvPicPr>
        <p:blipFill>
          <a:blip r:embed="rId2"/>
          <a:stretch>
            <a:fillRect/>
          </a:stretch>
        </p:blipFill>
        <p:spPr>
          <a:xfrm>
            <a:off x="839788" y="2810488"/>
            <a:ext cx="5157787" cy="3073762"/>
          </a:xfrm>
          <a:prstGeom prst="rect">
            <a:avLst/>
          </a:prstGeom>
        </p:spPr>
      </p:pic>
      <p:sp>
        <p:nvSpPr>
          <p:cNvPr id="5" name="Pladsholder til tekst 4">
            <a:extLst>
              <a:ext uri="{FF2B5EF4-FFF2-40B4-BE49-F238E27FC236}">
                <a16:creationId xmlns:a16="http://schemas.microsoft.com/office/drawing/2014/main" id="{28E2367A-DB2D-D64A-892A-3D5C3DEEF925}"/>
              </a:ext>
            </a:extLst>
          </p:cNvPr>
          <p:cNvSpPr>
            <a:spLocks noGrp="1"/>
          </p:cNvSpPr>
          <p:nvPr>
            <p:ph type="body" sz="quarter" idx="3"/>
          </p:nvPr>
        </p:nvSpPr>
        <p:spPr/>
        <p:txBody>
          <a:bodyPr>
            <a:normAutofit lnSpcReduction="10000"/>
          </a:bodyPr>
          <a:lstStyle/>
          <a:p>
            <a:pPr algn="ctr"/>
            <a:r>
              <a:rPr lang="da-DK" dirty="0"/>
              <a:t>Makronæringsstoffordeling</a:t>
            </a:r>
          </a:p>
          <a:p>
            <a:pPr algn="ctr"/>
            <a:r>
              <a:rPr lang="da-DK" dirty="0"/>
              <a:t>Dagskostforslag 2 – 6151 kJ</a:t>
            </a:r>
          </a:p>
        </p:txBody>
      </p:sp>
      <p:pic>
        <p:nvPicPr>
          <p:cNvPr id="9" name="Pladsholder til indhold 8">
            <a:extLst>
              <a:ext uri="{FF2B5EF4-FFF2-40B4-BE49-F238E27FC236}">
                <a16:creationId xmlns:a16="http://schemas.microsoft.com/office/drawing/2014/main" id="{A4746C6C-6A22-2C45-9A62-3963BFC4A744}"/>
              </a:ext>
            </a:extLst>
          </p:cNvPr>
          <p:cNvPicPr>
            <a:picLocks noGrp="1" noChangeAspect="1"/>
          </p:cNvPicPr>
          <p:nvPr>
            <p:ph sz="quarter" idx="4"/>
          </p:nvPr>
        </p:nvPicPr>
        <p:blipFill>
          <a:blip r:embed="rId3"/>
          <a:stretch>
            <a:fillRect/>
          </a:stretch>
        </p:blipFill>
        <p:spPr>
          <a:xfrm>
            <a:off x="6172200" y="2798046"/>
            <a:ext cx="5183188" cy="3098645"/>
          </a:xfrm>
          <a:prstGeom prst="rect">
            <a:avLst/>
          </a:prstGeom>
        </p:spPr>
      </p:pic>
      <p:pic>
        <p:nvPicPr>
          <p:cNvPr id="7" name="Billede 6">
            <a:extLst>
              <a:ext uri="{FF2B5EF4-FFF2-40B4-BE49-F238E27FC236}">
                <a16:creationId xmlns:a16="http://schemas.microsoft.com/office/drawing/2014/main" id="{50A5FF3F-8219-2543-B36D-9E1740CE4738}"/>
              </a:ext>
            </a:extLst>
          </p:cNvPr>
          <p:cNvPicPr>
            <a:picLocks noChangeAspect="1"/>
          </p:cNvPicPr>
          <p:nvPr/>
        </p:nvPicPr>
        <p:blipFill rotWithShape="1">
          <a:blip r:embed="rId4"/>
          <a:srcRect t="-1" b="1029"/>
          <a:stretch/>
        </p:blipFill>
        <p:spPr>
          <a:xfrm>
            <a:off x="0" y="10420"/>
            <a:ext cx="12192000" cy="1585298"/>
          </a:xfrm>
          <a:prstGeom prst="rect">
            <a:avLst/>
          </a:prstGeom>
        </p:spPr>
      </p:pic>
    </p:spTree>
    <p:extLst>
      <p:ext uri="{BB962C8B-B14F-4D97-AF65-F5344CB8AC3E}">
        <p14:creationId xmlns:p14="http://schemas.microsoft.com/office/powerpoint/2010/main" val="2461732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8D8E4-43F5-D640-A5A0-DBE4EF50DD69}"/>
              </a:ext>
            </a:extLst>
          </p:cNvPr>
          <p:cNvSpPr>
            <a:spLocks noGrp="1"/>
          </p:cNvSpPr>
          <p:nvPr>
            <p:ph type="title"/>
          </p:nvPr>
        </p:nvSpPr>
        <p:spPr>
          <a:xfrm>
            <a:off x="838200" y="1705328"/>
            <a:ext cx="10515600" cy="1325563"/>
          </a:xfrm>
        </p:spPr>
        <p:txBody>
          <a:bodyPr/>
          <a:lstStyle/>
          <a:p>
            <a:r>
              <a:rPr lang="da-DK" dirty="0"/>
              <a:t>Måltidsberegner – Lav personlige kostplaner</a:t>
            </a:r>
          </a:p>
        </p:txBody>
      </p:sp>
      <p:sp>
        <p:nvSpPr>
          <p:cNvPr id="3" name="Rektangel 2">
            <a:extLst>
              <a:ext uri="{FF2B5EF4-FFF2-40B4-BE49-F238E27FC236}">
                <a16:creationId xmlns:a16="http://schemas.microsoft.com/office/drawing/2014/main" id="{A7465E0F-18C2-C24C-8E01-6113B116A194}"/>
              </a:ext>
            </a:extLst>
          </p:cNvPr>
          <p:cNvSpPr/>
          <p:nvPr/>
        </p:nvSpPr>
        <p:spPr>
          <a:xfrm>
            <a:off x="937589" y="3068530"/>
            <a:ext cx="10631559" cy="3416320"/>
          </a:xfrm>
          <a:prstGeom prst="rect">
            <a:avLst/>
          </a:prstGeom>
        </p:spPr>
        <p:txBody>
          <a:bodyPr wrap="square">
            <a:spAutoFit/>
          </a:bodyPr>
          <a:lstStyle/>
          <a:p>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Måltidsberegneren giver dig inspiration til at sammensætte personlige dagskostforslag. Ved at indtaste få personlige data og vælge imellem en række måltider, dannes en eller flere personlige kostplaner. Energibidraget for hvert af de valgte måltider kan følges vha. en energi- og kalorieberegner.</a:t>
            </a:r>
          </a:p>
          <a:p>
            <a:pPr marL="285750" indent="-285750">
              <a:buFont typeface="Arial" panose="020B0604020202020204" pitchFamily="34" charset="0"/>
              <a:buChar char="•"/>
            </a:pPr>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Beregneren kan anvendes til personer, der ønsker enten vægttab, vægtvedligehold, vægtøgning eller bare ønsker en madplan med sunde og lækre retter.</a:t>
            </a:r>
          </a:p>
          <a:p>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Se denne korte </a:t>
            </a:r>
            <a:r>
              <a:rPr lang="da-DK" u="sng" dirty="0">
                <a:solidFill>
                  <a:srgbClr val="07243B"/>
                </a:solidFill>
                <a:latin typeface="LF Press Sans"/>
                <a:hlinkClick r:id="rId2" tooltip="Lav Personlige Måltidsplaner Med Måltidsberegneren 16 February 2024"/>
              </a:rPr>
              <a:t>videoguide (2:31 min)</a:t>
            </a:r>
            <a:r>
              <a:rPr lang="da-DK" dirty="0">
                <a:solidFill>
                  <a:srgbClr val="212529"/>
                </a:solidFill>
                <a:latin typeface="LF Press Sans"/>
              </a:rPr>
              <a:t> og find ud af, hvordan du nemt kan bruge Måltidsberegneren.</a:t>
            </a:r>
          </a:p>
          <a:p>
            <a:endParaRPr lang="da-DK" dirty="0">
              <a:solidFill>
                <a:srgbClr val="212529"/>
              </a:solidFill>
              <a:latin typeface="LF Press Sans"/>
            </a:endParaRPr>
          </a:p>
          <a:p>
            <a:r>
              <a:rPr lang="da-DK" dirty="0">
                <a:solidFill>
                  <a:srgbClr val="212529"/>
                </a:solidFill>
                <a:latin typeface="LF Press Sans"/>
              </a:rPr>
              <a:t>Måltidsberegner - Lav personlige måltidsplaner tryk her </a:t>
            </a:r>
            <a:r>
              <a:rPr lang="da-DK" dirty="0" err="1">
                <a:solidFill>
                  <a:srgbClr val="212529"/>
                </a:solidFill>
                <a:latin typeface="LF Press Sans"/>
              </a:rPr>
              <a:t>https</a:t>
            </a:r>
            <a:r>
              <a:rPr lang="da-DK" dirty="0">
                <a:solidFill>
                  <a:srgbClr val="212529"/>
                </a:solidFill>
                <a:latin typeface="LF Press Sans"/>
              </a:rPr>
              <a:t>://</a:t>
            </a:r>
            <a:r>
              <a:rPr lang="da-DK" dirty="0" err="1">
                <a:solidFill>
                  <a:srgbClr val="212529"/>
                </a:solidFill>
                <a:latin typeface="LF Press Sans"/>
              </a:rPr>
              <a:t>www.ernaeringsfokus.dk</a:t>
            </a:r>
            <a:r>
              <a:rPr lang="da-DK" dirty="0">
                <a:solidFill>
                  <a:srgbClr val="212529"/>
                </a:solidFill>
                <a:latin typeface="LF Press Sans"/>
              </a:rPr>
              <a:t>/</a:t>
            </a:r>
            <a:r>
              <a:rPr lang="da-DK" dirty="0" err="1">
                <a:solidFill>
                  <a:srgbClr val="212529"/>
                </a:solidFill>
                <a:latin typeface="LF Press Sans"/>
              </a:rPr>
              <a:t>maaltidsberegner</a:t>
            </a:r>
            <a:r>
              <a:rPr lang="da-DK" dirty="0">
                <a:solidFill>
                  <a:srgbClr val="212529"/>
                </a:solidFill>
                <a:latin typeface="LF Press Sans"/>
              </a:rPr>
              <a:t>/. </a:t>
            </a:r>
          </a:p>
          <a:p>
            <a:endParaRPr lang="da-DK" dirty="0">
              <a:solidFill>
                <a:srgbClr val="212529"/>
              </a:solidFill>
              <a:latin typeface="LF Press Sans"/>
            </a:endParaRPr>
          </a:p>
        </p:txBody>
      </p:sp>
      <p:pic>
        <p:nvPicPr>
          <p:cNvPr id="4" name="Billede 3">
            <a:extLst>
              <a:ext uri="{FF2B5EF4-FFF2-40B4-BE49-F238E27FC236}">
                <a16:creationId xmlns:a16="http://schemas.microsoft.com/office/drawing/2014/main" id="{9DFD54F1-5577-4F48-B2A6-377B6D53E367}"/>
              </a:ext>
            </a:extLst>
          </p:cNvPr>
          <p:cNvPicPr>
            <a:picLocks noChangeAspect="1"/>
          </p:cNvPicPr>
          <p:nvPr/>
        </p:nvPicPr>
        <p:blipFill>
          <a:blip r:embed="rId3"/>
          <a:stretch>
            <a:fillRect/>
          </a:stretch>
        </p:blipFill>
        <p:spPr>
          <a:xfrm>
            <a:off x="0" y="0"/>
            <a:ext cx="12192000" cy="1580231"/>
          </a:xfrm>
          <a:prstGeom prst="rect">
            <a:avLst/>
          </a:prstGeom>
        </p:spPr>
      </p:pic>
    </p:spTree>
    <p:extLst>
      <p:ext uri="{BB962C8B-B14F-4D97-AF65-F5344CB8AC3E}">
        <p14:creationId xmlns:p14="http://schemas.microsoft.com/office/powerpoint/2010/main" val="437681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0C2A4C48-3EEF-4621-869E-CCC854D1C4A7}"/>
              </a:ext>
            </a:extLst>
          </p:cNvPr>
          <p:cNvSpPr txBox="1"/>
          <p:nvPr/>
        </p:nvSpPr>
        <p:spPr>
          <a:xfrm>
            <a:off x="928734" y="1687354"/>
            <a:ext cx="10571147" cy="3662541"/>
          </a:xfrm>
          <a:prstGeom prst="rect">
            <a:avLst/>
          </a:prstGeom>
          <a:noFill/>
        </p:spPr>
        <p:txBody>
          <a:bodyPr wrap="square" rtlCol="0">
            <a:spAutoFit/>
          </a:bodyPr>
          <a:lstStyle/>
          <a:p>
            <a:r>
              <a:rPr lang="da-DK" sz="3200" dirty="0">
                <a:latin typeface="+mj-lt"/>
              </a:rPr>
              <a:t>Tips</a:t>
            </a:r>
            <a:r>
              <a:rPr lang="da-DK" sz="2800" b="1" dirty="0"/>
              <a:t> </a:t>
            </a:r>
          </a:p>
          <a:p>
            <a:endParaRPr lang="da-DK" sz="2000" dirty="0"/>
          </a:p>
          <a:p>
            <a:pPr marL="342900" indent="-342900">
              <a:buFont typeface="Arial" panose="020B0604020202020204" pitchFamily="34" charset="0"/>
              <a:buChar char="•"/>
            </a:pPr>
            <a:r>
              <a:rPr lang="da-DK" dirty="0"/>
              <a:t>Vælg kød med højst 10 g fedt per 100 gram og fjern skindet fra fjerkræ og fedtkanter, inden du spiser det </a:t>
            </a:r>
          </a:p>
          <a:p>
            <a:pPr marL="342900" indent="-342900">
              <a:buFont typeface="Arial" panose="020B0604020202020204" pitchFamily="34" charset="0"/>
              <a:buChar char="•"/>
            </a:pPr>
            <a:r>
              <a:rPr lang="da-DK" dirty="0"/>
              <a:t>Grøntsager indeholder få kalorier. De grove grøntsager som kål og rodfrugter indeholder mange kostfibre, der er med til at mætte. Spis derfor flere grøntsager og vælg efter lyst -  gerne lokale grøntsager i sæson</a:t>
            </a:r>
          </a:p>
          <a:p>
            <a:pPr marL="285750" indent="-285750">
              <a:buFontTx/>
              <a:buChar char="-"/>
            </a:pPr>
            <a:endParaRPr lang="da-DK" dirty="0"/>
          </a:p>
          <a:p>
            <a:r>
              <a:rPr lang="da-DK" b="1" dirty="0"/>
              <a:t>Tilpas måltiderne </a:t>
            </a:r>
            <a:r>
              <a:rPr lang="da-DK" dirty="0"/>
              <a:t>efter behov – både indhold og tidspunkt</a:t>
            </a:r>
          </a:p>
          <a:p>
            <a:pPr marL="800100" lvl="1" indent="-342900">
              <a:buFont typeface="Arial" panose="020B0604020202020204" pitchFamily="34" charset="0"/>
              <a:buChar char="•"/>
            </a:pPr>
            <a:r>
              <a:rPr lang="da-DK" dirty="0"/>
              <a:t>Er man ikke sulten til et mellemmåltid, så spring det over og gem det til senere – fx efter aftensmad</a:t>
            </a:r>
          </a:p>
          <a:p>
            <a:pPr marL="800100" lvl="1" indent="-342900">
              <a:buFont typeface="Arial" panose="020B0604020202020204" pitchFamily="34" charset="0"/>
              <a:buChar char="•"/>
            </a:pPr>
            <a:r>
              <a:rPr lang="da-DK" dirty="0"/>
              <a:t>Proteiner i måltidet bidrager til øget mæthedsfornemmelse</a:t>
            </a:r>
          </a:p>
          <a:p>
            <a:pPr marL="800100" lvl="1" indent="-342900">
              <a:buFont typeface="Arial" panose="020B0604020202020204" pitchFamily="34" charset="0"/>
              <a:buChar char="•"/>
            </a:pPr>
            <a:r>
              <a:rPr lang="da-DK" dirty="0"/>
              <a:t>Kostfibre fra fuldkornsprodukter og grøntsager er godt for fordøjelsen og beskytter tarmen</a:t>
            </a:r>
          </a:p>
          <a:p>
            <a:pPr lvl="1"/>
            <a:endParaRPr lang="da-DK" dirty="0"/>
          </a:p>
          <a:p>
            <a:pPr lvl="1"/>
            <a:endParaRPr lang="da-DK" b="1" dirty="0">
              <a:solidFill>
                <a:srgbClr val="FF0000"/>
              </a:solidFill>
            </a:endParaRPr>
          </a:p>
        </p:txBody>
      </p:sp>
      <p:pic>
        <p:nvPicPr>
          <p:cNvPr id="4" name="Billede 3">
            <a:extLst>
              <a:ext uri="{FF2B5EF4-FFF2-40B4-BE49-F238E27FC236}">
                <a16:creationId xmlns:a16="http://schemas.microsoft.com/office/drawing/2014/main" id="{D07CB5CC-B365-48B5-8EA3-D2083E693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1148" y="5923803"/>
            <a:ext cx="1003504" cy="574144"/>
          </a:xfrm>
          <a:prstGeom prst="rect">
            <a:avLst/>
          </a:prstGeom>
        </p:spPr>
      </p:pic>
      <p:pic>
        <p:nvPicPr>
          <p:cNvPr id="5" name="Billede 4">
            <a:extLst>
              <a:ext uri="{FF2B5EF4-FFF2-40B4-BE49-F238E27FC236}">
                <a16:creationId xmlns:a16="http://schemas.microsoft.com/office/drawing/2014/main" id="{6D4F731F-AB5D-0F4D-A660-30B80285C6A9}"/>
              </a:ext>
            </a:extLst>
          </p:cNvPr>
          <p:cNvPicPr>
            <a:picLocks noChangeAspect="1"/>
          </p:cNvPicPr>
          <p:nvPr/>
        </p:nvPicPr>
        <p:blipFill rotWithShape="1">
          <a:blip r:embed="rId3"/>
          <a:srcRect t="-1" b="1029"/>
          <a:stretch/>
        </p:blipFill>
        <p:spPr>
          <a:xfrm>
            <a:off x="0" y="10420"/>
            <a:ext cx="12192000" cy="1585298"/>
          </a:xfrm>
          <a:prstGeom prst="rect">
            <a:avLst/>
          </a:prstGeom>
        </p:spPr>
      </p:pic>
    </p:spTree>
    <p:extLst>
      <p:ext uri="{BB962C8B-B14F-4D97-AF65-F5344CB8AC3E}">
        <p14:creationId xmlns:p14="http://schemas.microsoft.com/office/powerpoint/2010/main" val="292012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B0CC39D-BC76-4091-B5B2-BDC47C78A2EE}"/>
              </a:ext>
            </a:extLst>
          </p:cNvPr>
          <p:cNvSpPr>
            <a:spLocks noGrp="1"/>
          </p:cNvSpPr>
          <p:nvPr>
            <p:ph idx="1"/>
          </p:nvPr>
        </p:nvSpPr>
        <p:spPr>
          <a:xfrm>
            <a:off x="838200" y="1825625"/>
            <a:ext cx="10515600" cy="4351338"/>
          </a:xfrm>
        </p:spPr>
        <p:txBody>
          <a:bodyPr>
            <a:normAutofit fontScale="92500" lnSpcReduction="10000"/>
          </a:bodyPr>
          <a:lstStyle/>
          <a:p>
            <a:pPr marL="0" indent="0">
              <a:buNone/>
            </a:pPr>
            <a:r>
              <a:rPr lang="da-DK" sz="3200" dirty="0">
                <a:latin typeface="+mj-lt"/>
              </a:rPr>
              <a:t>Drikkevarer</a:t>
            </a:r>
            <a:r>
              <a:rPr lang="da-DK" dirty="0"/>
              <a:t>  </a:t>
            </a:r>
          </a:p>
          <a:p>
            <a:pPr marL="0" indent="0">
              <a:buNone/>
            </a:pPr>
            <a:endParaRPr lang="da-DK" sz="2200" dirty="0"/>
          </a:p>
          <a:p>
            <a:pPr lvl="0">
              <a:lnSpc>
                <a:spcPct val="100000"/>
              </a:lnSpc>
            </a:pPr>
            <a:r>
              <a:rPr lang="da-DK" sz="2000" dirty="0"/>
              <a:t>Sluk tørsten i vand. Drik 1 – 1 ½ liter dagligt</a:t>
            </a:r>
          </a:p>
          <a:p>
            <a:pPr>
              <a:lnSpc>
                <a:spcPct val="100000"/>
              </a:lnSpc>
            </a:pPr>
            <a:r>
              <a:rPr lang="da-DK" sz="2000" dirty="0"/>
              <a:t>Ca. 250 ml mælk eller mælkeprodukt dagligt samt 1 skive ost (ca. 20 g) er passende i en sund og varieret kost</a:t>
            </a:r>
          </a:p>
          <a:p>
            <a:pPr lvl="0">
              <a:lnSpc>
                <a:spcPct val="100000"/>
              </a:lnSpc>
            </a:pPr>
            <a:r>
              <a:rPr lang="da-DK" sz="2000" dirty="0"/>
              <a:t>Ris-, soja-, havre- og mandeldrik kan ikke erstatte komælk, da de har et lavere naturligt indhold af vitaminer og mineraler</a:t>
            </a:r>
          </a:p>
          <a:p>
            <a:pPr lvl="0">
              <a:lnSpc>
                <a:spcPct val="100000"/>
              </a:lnSpc>
            </a:pPr>
            <a:r>
              <a:rPr lang="da-DK" sz="2000" dirty="0"/>
              <a:t>Drik kun </a:t>
            </a:r>
            <a:r>
              <a:rPr lang="da-DK" sz="2000" dirty="0" err="1"/>
              <a:t>sukkersødet</a:t>
            </a:r>
            <a:r>
              <a:rPr lang="da-DK" sz="2000" dirty="0"/>
              <a:t> sodavand, saftevand, øl og vin engang imellem. Disse drikkevarer bidrager med energi (kJ/kcal), giver begrænset mæthedsfornemmelse og har et lille indhold af vitaminer og mineraler </a:t>
            </a:r>
            <a:r>
              <a:rPr lang="da-DK" sz="1600" dirty="0"/>
              <a:t>(</a:t>
            </a:r>
            <a:r>
              <a:rPr lang="da-DK" sz="1600" dirty="0">
                <a:hlinkClick r:id="rId3"/>
              </a:rPr>
              <a:t>Spis mindre af det søde, salte og fede - Alt om kost</a:t>
            </a:r>
            <a:r>
              <a:rPr lang="da-DK" sz="1600" dirty="0"/>
              <a:t>)</a:t>
            </a:r>
          </a:p>
          <a:p>
            <a:r>
              <a:rPr lang="da-DK" sz="2000" dirty="0"/>
              <a:t>1 glas juice (100 ml) kan tælle med som 1 af de ‘6 om dagen’. En større mængde juice tæller som sodavand og saft i kalorieregnskabet</a:t>
            </a:r>
          </a:p>
          <a:p>
            <a:pPr lvl="0"/>
            <a:endParaRPr lang="da-DK" sz="2200" dirty="0"/>
          </a:p>
          <a:p>
            <a:pPr marL="0" indent="0">
              <a:buNone/>
            </a:pPr>
            <a:endParaRPr lang="da-DK" dirty="0"/>
          </a:p>
        </p:txBody>
      </p:sp>
      <p:pic>
        <p:nvPicPr>
          <p:cNvPr id="1030" name="Picture 6" descr="Billedresultat for drik vand">
            <a:extLst>
              <a:ext uri="{FF2B5EF4-FFF2-40B4-BE49-F238E27FC236}">
                <a16:creationId xmlns:a16="http://schemas.microsoft.com/office/drawing/2014/main" id="{3938E981-3E72-4019-9B9A-DA2F5FCDC6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544" r="21871"/>
          <a:stretch/>
        </p:blipFill>
        <p:spPr bwMode="auto">
          <a:xfrm>
            <a:off x="9250340" y="1809013"/>
            <a:ext cx="1051248" cy="1264374"/>
          </a:xfrm>
          <a:prstGeom prst="rect">
            <a:avLst/>
          </a:prstGeom>
          <a:noFill/>
          <a:extLst>
            <a:ext uri="{909E8E84-426E-40DD-AFC4-6F175D3DCCD1}">
              <a14:hiddenFill xmlns:a14="http://schemas.microsoft.com/office/drawing/2010/main">
                <a:solidFill>
                  <a:srgbClr val="FFFFFF"/>
                </a:solidFill>
              </a14:hiddenFill>
            </a:ext>
          </a:extLst>
        </p:spPr>
      </p:pic>
      <p:pic>
        <p:nvPicPr>
          <p:cNvPr id="11" name="Billede 10">
            <a:extLst>
              <a:ext uri="{FF2B5EF4-FFF2-40B4-BE49-F238E27FC236}">
                <a16:creationId xmlns:a16="http://schemas.microsoft.com/office/drawing/2014/main" id="{BF5DE037-3282-40AF-B4EF-54BA4E4B68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1148" y="5923803"/>
            <a:ext cx="1003504" cy="574144"/>
          </a:xfrm>
          <a:prstGeom prst="rect">
            <a:avLst/>
          </a:prstGeom>
        </p:spPr>
      </p:pic>
      <p:sp>
        <p:nvSpPr>
          <p:cNvPr id="2" name="Tekstfelt 1">
            <a:extLst>
              <a:ext uri="{FF2B5EF4-FFF2-40B4-BE49-F238E27FC236}">
                <a16:creationId xmlns:a16="http://schemas.microsoft.com/office/drawing/2014/main" id="{54F1C3FB-AAAC-2940-BDD8-9F8DD1792332}"/>
              </a:ext>
            </a:extLst>
          </p:cNvPr>
          <p:cNvSpPr txBox="1"/>
          <p:nvPr/>
        </p:nvSpPr>
        <p:spPr>
          <a:xfrm>
            <a:off x="33742" y="6497947"/>
            <a:ext cx="5863590" cy="261610"/>
          </a:xfrm>
          <a:prstGeom prst="rect">
            <a:avLst/>
          </a:prstGeom>
          <a:noFill/>
        </p:spPr>
        <p:txBody>
          <a:bodyPr wrap="square" rtlCol="0">
            <a:spAutoFit/>
          </a:bodyPr>
          <a:lstStyle/>
          <a:p>
            <a:r>
              <a:rPr lang="en-US" sz="1100" dirty="0" err="1"/>
              <a:t>Kilde</a:t>
            </a:r>
            <a:r>
              <a:rPr lang="en-US" sz="1100" dirty="0"/>
              <a:t>: </a:t>
            </a:r>
            <a:r>
              <a:rPr lang="en-US" sz="1100" dirty="0">
                <a:hlinkClick r:id="rId6"/>
              </a:rPr>
              <a:t>https://altomkost.dk/raad-og-anbefalinger/de-officielle-kostraad-godt-for-sundhed-og-klima/</a:t>
            </a:r>
            <a:endParaRPr lang="en-US" sz="1100" dirty="0"/>
          </a:p>
        </p:txBody>
      </p:sp>
      <p:pic>
        <p:nvPicPr>
          <p:cNvPr id="7" name="Billede 6" descr="Et billede, der indeholder kop, drik, bord, glas&#10;&#10;Automatisk genereret beskrivelse">
            <a:extLst>
              <a:ext uri="{FF2B5EF4-FFF2-40B4-BE49-F238E27FC236}">
                <a16:creationId xmlns:a16="http://schemas.microsoft.com/office/drawing/2014/main" id="{DCDF6365-555F-44EC-8D34-524CEC8C64F2}"/>
              </a:ext>
            </a:extLst>
          </p:cNvPr>
          <p:cNvPicPr>
            <a:picLocks noChangeAspect="1"/>
          </p:cNvPicPr>
          <p:nvPr/>
        </p:nvPicPr>
        <p:blipFill rotWithShape="1">
          <a:blip r:embed="rId7">
            <a:extLst>
              <a:ext uri="{28A0092B-C50C-407E-A947-70E740481C1C}">
                <a14:useLocalDpi xmlns:a14="http://schemas.microsoft.com/office/drawing/2010/main" val="0"/>
              </a:ext>
            </a:extLst>
          </a:blip>
          <a:srcRect l="12606" t="29605" r="10436" b="13815"/>
          <a:stretch/>
        </p:blipFill>
        <p:spPr>
          <a:xfrm>
            <a:off x="8657772" y="5933033"/>
            <a:ext cx="1517952" cy="836821"/>
          </a:xfrm>
          <a:prstGeom prst="rect">
            <a:avLst/>
          </a:prstGeom>
        </p:spPr>
      </p:pic>
      <p:pic>
        <p:nvPicPr>
          <p:cNvPr id="24" name="Billede 23" descr="Et billede, der indeholder drikkevarer&#10;&#10;Automatisk genereret beskrivelse">
            <a:extLst>
              <a:ext uri="{FF2B5EF4-FFF2-40B4-BE49-F238E27FC236}">
                <a16:creationId xmlns:a16="http://schemas.microsoft.com/office/drawing/2014/main" id="{8C738ADD-B994-469B-88FB-2D9B9ABD829F}"/>
              </a:ext>
            </a:extLst>
          </p:cNvPr>
          <p:cNvPicPr>
            <a:picLocks noChangeAspect="1"/>
          </p:cNvPicPr>
          <p:nvPr/>
        </p:nvPicPr>
        <p:blipFill rotWithShape="1">
          <a:blip r:embed="rId8">
            <a:extLst>
              <a:ext uri="{28A0092B-C50C-407E-A947-70E740481C1C}">
                <a14:useLocalDpi xmlns:a14="http://schemas.microsoft.com/office/drawing/2010/main" val="0"/>
              </a:ext>
            </a:extLst>
          </a:blip>
          <a:srcRect l="35630" t="20555" r="38809" b="17370"/>
          <a:stretch/>
        </p:blipFill>
        <p:spPr>
          <a:xfrm>
            <a:off x="10732440" y="1651144"/>
            <a:ext cx="867825" cy="1580112"/>
          </a:xfrm>
          <a:prstGeom prst="rect">
            <a:avLst/>
          </a:prstGeom>
        </p:spPr>
      </p:pic>
      <p:pic>
        <p:nvPicPr>
          <p:cNvPr id="9" name="Billede 8">
            <a:extLst>
              <a:ext uri="{FF2B5EF4-FFF2-40B4-BE49-F238E27FC236}">
                <a16:creationId xmlns:a16="http://schemas.microsoft.com/office/drawing/2014/main" id="{16A4C079-22E1-0F4C-A4F2-0A954B159388}"/>
              </a:ext>
            </a:extLst>
          </p:cNvPr>
          <p:cNvPicPr>
            <a:picLocks noChangeAspect="1"/>
          </p:cNvPicPr>
          <p:nvPr/>
        </p:nvPicPr>
        <p:blipFill rotWithShape="1">
          <a:blip r:embed="rId9"/>
          <a:srcRect t="-1" b="1029"/>
          <a:stretch/>
        </p:blipFill>
        <p:spPr>
          <a:xfrm>
            <a:off x="0" y="10420"/>
            <a:ext cx="12192000" cy="1585298"/>
          </a:xfrm>
          <a:prstGeom prst="rect">
            <a:avLst/>
          </a:prstGeom>
        </p:spPr>
      </p:pic>
    </p:spTree>
    <p:extLst>
      <p:ext uri="{BB962C8B-B14F-4D97-AF65-F5344CB8AC3E}">
        <p14:creationId xmlns:p14="http://schemas.microsoft.com/office/powerpoint/2010/main" val="3624418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p:txBody>
          <a:bodyPr>
            <a:normAutofit fontScale="92500" lnSpcReduction="20000"/>
          </a:bodyPr>
          <a:lstStyle/>
          <a:p>
            <a:pPr marL="0" indent="0">
              <a:buNone/>
            </a:pPr>
            <a:r>
              <a:rPr lang="da-DK" sz="3200" b="1" dirty="0">
                <a:latin typeface="+mj-lt"/>
              </a:rPr>
              <a:t>Fysisk aktivitet</a:t>
            </a:r>
          </a:p>
          <a:p>
            <a:endParaRPr lang="da-DK" sz="2200" dirty="0"/>
          </a:p>
          <a:p>
            <a:pPr>
              <a:lnSpc>
                <a:spcPct val="150000"/>
              </a:lnSpc>
            </a:pPr>
            <a:r>
              <a:rPr lang="da-DK" sz="2000" dirty="0"/>
              <a:t>Fysisk aktivitet har i alle aldre mange sundhedsfremmende egenskaber</a:t>
            </a:r>
          </a:p>
          <a:p>
            <a:pPr>
              <a:lnSpc>
                <a:spcPct val="150000"/>
              </a:lnSpc>
            </a:pPr>
            <a:r>
              <a:rPr lang="da-DK" sz="2000" dirty="0"/>
              <a:t>Fysisk aktivitet hjælper til at opretholde en sund vægt og det fremmer og vedligeholder konditionen, muskelstyrke, bevægelighed og knoglesundhed</a:t>
            </a:r>
          </a:p>
          <a:p>
            <a:pPr>
              <a:lnSpc>
                <a:spcPct val="150000"/>
              </a:lnSpc>
            </a:pPr>
            <a:r>
              <a:rPr lang="da-DK" sz="2000" dirty="0"/>
              <a:t>Vær fysisk aktiv mindst 30 minutter dagligt og lav aktiviteter der styrker dine muskler mindst 2 gange om  ugen. Det kan fx være øvelser, hvor du bruger vægte eller din egen kropsvægt, og som involverer alle de store muskler, ben, baller, mave, ryg og arme. Aktiviteterne kan indgå som en del af de 30 minutters daglige fysiske aktivitet</a:t>
            </a:r>
          </a:p>
          <a:p>
            <a:pPr>
              <a:lnSpc>
                <a:spcPct val="150000"/>
              </a:lnSpc>
            </a:pPr>
            <a:r>
              <a:rPr lang="da-DK" sz="2000" dirty="0"/>
              <a:t>Begræns den tid du sidder stille</a:t>
            </a:r>
          </a:p>
        </p:txBody>
      </p:sp>
      <p:pic>
        <p:nvPicPr>
          <p:cNvPr id="4" name="Billede 3">
            <a:extLst>
              <a:ext uri="{FF2B5EF4-FFF2-40B4-BE49-F238E27FC236}">
                <a16:creationId xmlns:a16="http://schemas.microsoft.com/office/drawing/2014/main" id="{2C574DE1-D6C4-4F3A-A66F-F5C18AE69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5" name="Tekstfelt 4">
            <a:extLst>
              <a:ext uri="{FF2B5EF4-FFF2-40B4-BE49-F238E27FC236}">
                <a16:creationId xmlns:a16="http://schemas.microsoft.com/office/drawing/2014/main" id="{33166EA4-5B56-8C48-9CC8-47379B47BE35}"/>
              </a:ext>
            </a:extLst>
          </p:cNvPr>
          <p:cNvSpPr txBox="1"/>
          <p:nvPr/>
        </p:nvSpPr>
        <p:spPr>
          <a:xfrm>
            <a:off x="59826" y="6533451"/>
            <a:ext cx="3476625" cy="338554"/>
          </a:xfrm>
          <a:prstGeom prst="rect">
            <a:avLst/>
          </a:prstGeom>
          <a:noFill/>
        </p:spPr>
        <p:txBody>
          <a:bodyPr wrap="square" rtlCol="0">
            <a:spAutoFit/>
          </a:bodyPr>
          <a:lstStyle/>
          <a:p>
            <a:r>
              <a:rPr lang="da-DK" sz="1600" dirty="0"/>
              <a:t>Kilde: </a:t>
            </a:r>
            <a:r>
              <a:rPr lang="da-DK" sz="1600" dirty="0" err="1"/>
              <a:t>sst.dk</a:t>
            </a:r>
            <a:endParaRPr lang="da-DK" sz="1600" dirty="0"/>
          </a:p>
        </p:txBody>
      </p:sp>
      <p:pic>
        <p:nvPicPr>
          <p:cNvPr id="6" name="Billede 5">
            <a:extLst>
              <a:ext uri="{FF2B5EF4-FFF2-40B4-BE49-F238E27FC236}">
                <a16:creationId xmlns:a16="http://schemas.microsoft.com/office/drawing/2014/main" id="{622CE4EC-0608-AE45-8FA3-69916DEF2418}"/>
              </a:ext>
            </a:extLst>
          </p:cNvPr>
          <p:cNvPicPr>
            <a:picLocks noChangeAspect="1"/>
          </p:cNvPicPr>
          <p:nvPr/>
        </p:nvPicPr>
        <p:blipFill rotWithShape="1">
          <a:blip r:embed="rId4"/>
          <a:srcRect t="-1" b="1029"/>
          <a:stretch/>
        </p:blipFill>
        <p:spPr>
          <a:xfrm>
            <a:off x="0" y="10420"/>
            <a:ext cx="12192000" cy="1585298"/>
          </a:xfrm>
          <a:prstGeom prst="rect">
            <a:avLst/>
          </a:prstGeom>
        </p:spPr>
      </p:pic>
    </p:spTree>
    <p:extLst>
      <p:ext uri="{BB962C8B-B14F-4D97-AF65-F5344CB8AC3E}">
        <p14:creationId xmlns:p14="http://schemas.microsoft.com/office/powerpoint/2010/main" val="3304432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5C3316D-FC72-4319-81A5-798BF7B269E5}"/>
              </a:ext>
            </a:extLst>
          </p:cNvPr>
          <p:cNvSpPr>
            <a:spLocks noGrp="1"/>
          </p:cNvSpPr>
          <p:nvPr>
            <p:ph type="body" idx="1"/>
          </p:nvPr>
        </p:nvSpPr>
        <p:spPr/>
        <p:txBody>
          <a:bodyPr>
            <a:normAutofit/>
          </a:bodyPr>
          <a:lstStyle/>
          <a:p>
            <a:r>
              <a:rPr lang="da-DK" sz="1600" dirty="0"/>
              <a:t>Nøglehullet</a:t>
            </a:r>
          </a:p>
        </p:txBody>
      </p:sp>
      <p:sp>
        <p:nvSpPr>
          <p:cNvPr id="4" name="Pladsholder til indhold 3">
            <a:extLst>
              <a:ext uri="{FF2B5EF4-FFF2-40B4-BE49-F238E27FC236}">
                <a16:creationId xmlns:a16="http://schemas.microsoft.com/office/drawing/2014/main" id="{A3062372-37A3-4BE8-A444-BECEF778C57D}"/>
              </a:ext>
            </a:extLst>
          </p:cNvPr>
          <p:cNvSpPr>
            <a:spLocks noGrp="1"/>
          </p:cNvSpPr>
          <p:nvPr>
            <p:ph sz="half" idx="2"/>
          </p:nvPr>
        </p:nvSpPr>
        <p:spPr>
          <a:xfrm>
            <a:off x="839788" y="2505074"/>
            <a:ext cx="5157787" cy="4093413"/>
          </a:xfrm>
        </p:spPr>
        <p:txBody>
          <a:bodyPr>
            <a:normAutofit/>
          </a:bodyPr>
          <a:lstStyle/>
          <a:p>
            <a:pPr marL="0" indent="0">
              <a:buNone/>
            </a:pPr>
            <a:r>
              <a:rPr lang="da-DK" sz="1500" dirty="0"/>
              <a:t>Nøglehullet er et statskontrolleret ernæringsmærke, som hjælper dig med at vælge sundere og leve efter De officielle Kostråd. Når du vælger mad- og drikkevarer med Nøglehullet, bliver det nemmere at spare på fedt, sukker og salt </a:t>
            </a:r>
            <a:r>
              <a:rPr lang="da-DK" sz="1500"/>
              <a:t>og at få </a:t>
            </a:r>
            <a:r>
              <a:rPr lang="da-DK" sz="1500" dirty="0"/>
              <a:t>flere fibre og fuldkorn.</a:t>
            </a:r>
          </a:p>
          <a:p>
            <a:pPr marL="0" indent="0">
              <a:buNone/>
            </a:pPr>
            <a:endParaRPr lang="da-DK" sz="1500" dirty="0"/>
          </a:p>
        </p:txBody>
      </p:sp>
      <p:sp>
        <p:nvSpPr>
          <p:cNvPr id="5" name="Pladsholder til tekst 4">
            <a:extLst>
              <a:ext uri="{FF2B5EF4-FFF2-40B4-BE49-F238E27FC236}">
                <a16:creationId xmlns:a16="http://schemas.microsoft.com/office/drawing/2014/main" id="{5367120A-67A2-4217-B95E-47B4D2B3AC77}"/>
              </a:ext>
            </a:extLst>
          </p:cNvPr>
          <p:cNvSpPr>
            <a:spLocks noGrp="1"/>
          </p:cNvSpPr>
          <p:nvPr>
            <p:ph type="body" sz="quarter" idx="3"/>
          </p:nvPr>
        </p:nvSpPr>
        <p:spPr/>
        <p:txBody>
          <a:bodyPr>
            <a:normAutofit/>
          </a:bodyPr>
          <a:lstStyle/>
          <a:p>
            <a:r>
              <a:rPr lang="da-DK" sz="1600" dirty="0"/>
              <a:t>Fuldkornslogoet</a:t>
            </a:r>
          </a:p>
        </p:txBody>
      </p:sp>
      <p:sp>
        <p:nvSpPr>
          <p:cNvPr id="6" name="Pladsholder til indhold 5">
            <a:extLst>
              <a:ext uri="{FF2B5EF4-FFF2-40B4-BE49-F238E27FC236}">
                <a16:creationId xmlns:a16="http://schemas.microsoft.com/office/drawing/2014/main" id="{60780DA1-5F87-4C34-8D8D-26E03F151239}"/>
              </a:ext>
            </a:extLst>
          </p:cNvPr>
          <p:cNvSpPr>
            <a:spLocks noGrp="1"/>
          </p:cNvSpPr>
          <p:nvPr>
            <p:ph sz="quarter" idx="4"/>
          </p:nvPr>
        </p:nvSpPr>
        <p:spPr>
          <a:xfrm>
            <a:off x="6172200" y="2505075"/>
            <a:ext cx="5183188" cy="3941442"/>
          </a:xfrm>
        </p:spPr>
        <p:txBody>
          <a:bodyPr>
            <a:normAutofit/>
          </a:bodyPr>
          <a:lstStyle/>
          <a:p>
            <a:pPr marL="0" indent="0">
              <a:lnSpc>
                <a:spcPct val="100000"/>
              </a:lnSpc>
              <a:buNone/>
            </a:pPr>
            <a:r>
              <a:rPr lang="da-DK" sz="1500" dirty="0"/>
              <a:t>Vælg morgenmadsprodukter, brød, ris eller pasta med fuldkornsmærket. Fødevarestyrelsen anbefaler voksne at spise mindst 90 g fuldkorn om dagen.</a:t>
            </a:r>
          </a:p>
          <a:p>
            <a:pPr marL="0" indent="0">
              <a:buNone/>
            </a:pPr>
            <a:endParaRPr lang="da-DK" sz="1500" dirty="0"/>
          </a:p>
        </p:txBody>
      </p:sp>
      <p:pic>
        <p:nvPicPr>
          <p:cNvPr id="9" name="Billede 8">
            <a:extLst>
              <a:ext uri="{FF2B5EF4-FFF2-40B4-BE49-F238E27FC236}">
                <a16:creationId xmlns:a16="http://schemas.microsoft.com/office/drawing/2014/main" id="{807EC4F7-19CE-460D-AD34-D8C0A1A0D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253" y="3514868"/>
            <a:ext cx="5061327" cy="2840288"/>
          </a:xfrm>
          <a:prstGeom prst="rect">
            <a:avLst/>
          </a:prstGeom>
        </p:spPr>
      </p:pic>
      <p:sp>
        <p:nvSpPr>
          <p:cNvPr id="12" name="Tekstfelt 11">
            <a:extLst>
              <a:ext uri="{FF2B5EF4-FFF2-40B4-BE49-F238E27FC236}">
                <a16:creationId xmlns:a16="http://schemas.microsoft.com/office/drawing/2014/main" id="{CD41807E-BD97-4289-8249-88D2B80336A2}"/>
              </a:ext>
            </a:extLst>
          </p:cNvPr>
          <p:cNvSpPr txBox="1"/>
          <p:nvPr/>
        </p:nvSpPr>
        <p:spPr>
          <a:xfrm>
            <a:off x="403274" y="1641181"/>
            <a:ext cx="10948938" cy="584775"/>
          </a:xfrm>
          <a:prstGeom prst="rect">
            <a:avLst/>
          </a:prstGeom>
          <a:noFill/>
        </p:spPr>
        <p:txBody>
          <a:bodyPr wrap="square" rtlCol="0">
            <a:spAutoFit/>
          </a:bodyPr>
          <a:lstStyle/>
          <a:p>
            <a:r>
              <a:rPr lang="da-DK" sz="3200" dirty="0">
                <a:latin typeface="+mj-lt"/>
              </a:rPr>
              <a:t>Gode redskaber til at træffe sunde madvalg…</a:t>
            </a:r>
          </a:p>
        </p:txBody>
      </p:sp>
      <p:pic>
        <p:nvPicPr>
          <p:cNvPr id="13" name="Billede 12">
            <a:extLst>
              <a:ext uri="{FF2B5EF4-FFF2-40B4-BE49-F238E27FC236}">
                <a16:creationId xmlns:a16="http://schemas.microsoft.com/office/drawing/2014/main" id="{60B1AE10-E5D0-4726-9888-744057CDF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57500796-F284-5144-89EB-BD4A7201DEEB}"/>
              </a:ext>
            </a:extLst>
          </p:cNvPr>
          <p:cNvSpPr txBox="1"/>
          <p:nvPr/>
        </p:nvSpPr>
        <p:spPr>
          <a:xfrm>
            <a:off x="6985359" y="6596390"/>
            <a:ext cx="3288101" cy="261610"/>
          </a:xfrm>
          <a:prstGeom prst="rect">
            <a:avLst/>
          </a:prstGeom>
          <a:noFill/>
        </p:spPr>
        <p:txBody>
          <a:bodyPr wrap="square" rtlCol="0">
            <a:spAutoFit/>
          </a:bodyPr>
          <a:lstStyle/>
          <a:p>
            <a:r>
              <a:rPr lang="en-US" sz="1100" dirty="0" err="1"/>
              <a:t>Kilde</a:t>
            </a:r>
            <a:r>
              <a:rPr lang="en-US" sz="1100" dirty="0"/>
              <a:t>: </a:t>
            </a:r>
            <a:r>
              <a:rPr lang="en-US" sz="1100" dirty="0">
                <a:hlinkClick r:id="rId5"/>
              </a:rPr>
              <a:t>https://altomkost.dk/maerker/fuldkornslogoet/</a:t>
            </a:r>
            <a:r>
              <a:rPr lang="en-US" sz="1100" dirty="0"/>
              <a:t> </a:t>
            </a:r>
          </a:p>
        </p:txBody>
      </p:sp>
      <p:sp>
        <p:nvSpPr>
          <p:cNvPr id="7" name="Tekstfelt 6">
            <a:extLst>
              <a:ext uri="{FF2B5EF4-FFF2-40B4-BE49-F238E27FC236}">
                <a16:creationId xmlns:a16="http://schemas.microsoft.com/office/drawing/2014/main" id="{CD5CEDFA-6258-154F-BF89-06CEBA991B79}"/>
              </a:ext>
            </a:extLst>
          </p:cNvPr>
          <p:cNvSpPr txBox="1"/>
          <p:nvPr/>
        </p:nvSpPr>
        <p:spPr>
          <a:xfrm>
            <a:off x="1328562" y="6571923"/>
            <a:ext cx="3536763" cy="261610"/>
          </a:xfrm>
          <a:prstGeom prst="rect">
            <a:avLst/>
          </a:prstGeom>
          <a:noFill/>
        </p:spPr>
        <p:txBody>
          <a:bodyPr wrap="square" rtlCol="0">
            <a:spAutoFit/>
          </a:bodyPr>
          <a:lstStyle/>
          <a:p>
            <a:r>
              <a:rPr lang="en-US" sz="1100" dirty="0" err="1"/>
              <a:t>Kilde</a:t>
            </a:r>
            <a:r>
              <a:rPr lang="en-US" sz="1100" dirty="0"/>
              <a:t>: </a:t>
            </a:r>
            <a:r>
              <a:rPr lang="en-US" sz="1100" dirty="0">
                <a:hlinkClick r:id="rId6"/>
              </a:rPr>
              <a:t>https://altomkost.dk/maerker/noeglehullet/private/</a:t>
            </a:r>
            <a:r>
              <a:rPr lang="en-US" sz="1100" dirty="0"/>
              <a:t>  </a:t>
            </a:r>
          </a:p>
        </p:txBody>
      </p:sp>
      <p:pic>
        <p:nvPicPr>
          <p:cNvPr id="10" name="Billede 9">
            <a:extLst>
              <a:ext uri="{FF2B5EF4-FFF2-40B4-BE49-F238E27FC236}">
                <a16:creationId xmlns:a16="http://schemas.microsoft.com/office/drawing/2014/main" id="{76B094AA-23FF-48CB-9483-9B8315BAF9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7034" y="3672409"/>
            <a:ext cx="2682747" cy="2682747"/>
          </a:xfrm>
          <a:prstGeom prst="rect">
            <a:avLst/>
          </a:prstGeom>
        </p:spPr>
      </p:pic>
      <p:pic>
        <p:nvPicPr>
          <p:cNvPr id="15" name="Billede 14">
            <a:extLst>
              <a:ext uri="{FF2B5EF4-FFF2-40B4-BE49-F238E27FC236}">
                <a16:creationId xmlns:a16="http://schemas.microsoft.com/office/drawing/2014/main" id="{CFE21D3B-72C5-884F-B9BF-BF1223066E2F}"/>
              </a:ext>
            </a:extLst>
          </p:cNvPr>
          <p:cNvPicPr>
            <a:picLocks noChangeAspect="1"/>
          </p:cNvPicPr>
          <p:nvPr/>
        </p:nvPicPr>
        <p:blipFill rotWithShape="1">
          <a:blip r:embed="rId8"/>
          <a:srcRect t="-1" b="1029"/>
          <a:stretch/>
        </p:blipFill>
        <p:spPr>
          <a:xfrm>
            <a:off x="0" y="10420"/>
            <a:ext cx="12192000" cy="1585298"/>
          </a:xfrm>
          <a:prstGeom prst="rect">
            <a:avLst/>
          </a:prstGeom>
        </p:spPr>
      </p:pic>
    </p:spTree>
    <p:extLst>
      <p:ext uri="{BB962C8B-B14F-4D97-AF65-F5344CB8AC3E}">
        <p14:creationId xmlns:p14="http://schemas.microsoft.com/office/powerpoint/2010/main" val="2853014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584064" y="2609450"/>
            <a:ext cx="8572831" cy="1062990"/>
          </a:xfrm>
        </p:spPr>
        <p:txBody>
          <a:bodyPr>
            <a:noAutofit/>
          </a:bodyPr>
          <a:lstStyle/>
          <a:p>
            <a:r>
              <a:rPr lang="da-DK" sz="4000" dirty="0"/>
              <a:t>Vidste du at… vægttab og -vedligehold </a:t>
            </a:r>
            <a:br>
              <a:rPr lang="da-DK" sz="4000" dirty="0"/>
            </a:br>
            <a:r>
              <a:rPr lang="da-DK" sz="4000" dirty="0"/>
              <a:t>kan bestilles eller downloades </a:t>
            </a:r>
            <a:r>
              <a:rPr lang="da-DK" sz="4000" u="sng" dirty="0"/>
              <a:t>gratis</a:t>
            </a:r>
            <a:r>
              <a:rPr lang="da-DK" sz="4000" dirty="0"/>
              <a:t> her:</a:t>
            </a:r>
            <a:endParaRPr lang="da-DK" sz="4000" b="1" dirty="0"/>
          </a:p>
        </p:txBody>
      </p:sp>
      <p:pic>
        <p:nvPicPr>
          <p:cNvPr id="7" name="Billede 6">
            <a:extLst>
              <a:ext uri="{FF2B5EF4-FFF2-40B4-BE49-F238E27FC236}">
                <a16:creationId xmlns:a16="http://schemas.microsoft.com/office/drawing/2014/main" id="{D222DFED-BA58-4DC7-B7D9-EEED23F83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3" name="Tekstfelt 2">
            <a:extLst>
              <a:ext uri="{FF2B5EF4-FFF2-40B4-BE49-F238E27FC236}">
                <a16:creationId xmlns:a16="http://schemas.microsoft.com/office/drawing/2014/main" id="{33C5760A-53BB-214C-A8AC-86611551CD56}"/>
              </a:ext>
            </a:extLst>
          </p:cNvPr>
          <p:cNvSpPr txBox="1"/>
          <p:nvPr/>
        </p:nvSpPr>
        <p:spPr>
          <a:xfrm>
            <a:off x="2458017" y="4189332"/>
            <a:ext cx="5932170" cy="584775"/>
          </a:xfrm>
          <a:prstGeom prst="rect">
            <a:avLst/>
          </a:prstGeom>
          <a:noFill/>
        </p:spPr>
        <p:txBody>
          <a:bodyPr wrap="square" rtlCol="0">
            <a:spAutoFit/>
          </a:bodyPr>
          <a:lstStyle/>
          <a:p>
            <a:r>
              <a:rPr lang="en-US" sz="3200" dirty="0">
                <a:hlinkClick r:id="rId4"/>
              </a:rPr>
              <a:t>https://ernaeringsfokus.dk/</a:t>
            </a:r>
            <a:endParaRPr lang="en-US" sz="3200" dirty="0"/>
          </a:p>
        </p:txBody>
      </p:sp>
      <p:pic>
        <p:nvPicPr>
          <p:cNvPr id="9" name="Billede 8">
            <a:extLst>
              <a:ext uri="{FF2B5EF4-FFF2-40B4-BE49-F238E27FC236}">
                <a16:creationId xmlns:a16="http://schemas.microsoft.com/office/drawing/2014/main" id="{21C158C4-E607-0D41-9821-BAEA7B7F88CD}"/>
              </a:ext>
            </a:extLst>
          </p:cNvPr>
          <p:cNvPicPr>
            <a:picLocks noChangeAspect="1"/>
          </p:cNvPicPr>
          <p:nvPr/>
        </p:nvPicPr>
        <p:blipFill rotWithShape="1">
          <a:blip r:embed="rId5"/>
          <a:srcRect t="-1" b="1029"/>
          <a:stretch/>
        </p:blipFill>
        <p:spPr>
          <a:xfrm>
            <a:off x="0" y="10420"/>
            <a:ext cx="12192000" cy="1585298"/>
          </a:xfrm>
          <a:prstGeom prst="rect">
            <a:avLst/>
          </a:prstGeom>
        </p:spPr>
      </p:pic>
      <p:pic>
        <p:nvPicPr>
          <p:cNvPr id="4" name="Billede 3">
            <a:extLst>
              <a:ext uri="{FF2B5EF4-FFF2-40B4-BE49-F238E27FC236}">
                <a16:creationId xmlns:a16="http://schemas.microsoft.com/office/drawing/2014/main" id="{6D18DCA2-5E70-5148-AE1A-50208EA77B8D}"/>
              </a:ext>
            </a:extLst>
          </p:cNvPr>
          <p:cNvPicPr>
            <a:picLocks noChangeAspect="1"/>
          </p:cNvPicPr>
          <p:nvPr/>
        </p:nvPicPr>
        <p:blipFill>
          <a:blip r:embed="rId6"/>
          <a:stretch>
            <a:fillRect/>
          </a:stretch>
        </p:blipFill>
        <p:spPr>
          <a:xfrm>
            <a:off x="9315510" y="1911689"/>
            <a:ext cx="2484000" cy="3521503"/>
          </a:xfrm>
          <a:prstGeom prst="rect">
            <a:avLst/>
          </a:prstGeom>
        </p:spPr>
      </p:pic>
    </p:spTree>
    <p:extLst>
      <p:ext uri="{BB962C8B-B14F-4D97-AF65-F5344CB8AC3E}">
        <p14:creationId xmlns:p14="http://schemas.microsoft.com/office/powerpoint/2010/main" val="3472369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1996107" y="1974715"/>
            <a:ext cx="8199783" cy="1549870"/>
          </a:xfrm>
        </p:spPr>
        <p:txBody>
          <a:bodyPr>
            <a:normAutofit/>
          </a:bodyPr>
          <a:lstStyle/>
          <a:p>
            <a:r>
              <a:rPr lang="da-DK" sz="4000" dirty="0"/>
              <a:t>Find masser af inspiration og opskrifter på </a:t>
            </a:r>
            <a:r>
              <a:rPr lang="da-DK" sz="4000" b="1" dirty="0">
                <a:hlinkClick r:id="rId3"/>
              </a:rPr>
              <a:t>voresmad.dk</a:t>
            </a:r>
            <a:endParaRPr lang="da-DK" sz="4000" b="1" dirty="0"/>
          </a:p>
        </p:txBody>
      </p:sp>
      <p:pic>
        <p:nvPicPr>
          <p:cNvPr id="6" name="Billede 5">
            <a:extLst>
              <a:ext uri="{FF2B5EF4-FFF2-40B4-BE49-F238E27FC236}">
                <a16:creationId xmlns:a16="http://schemas.microsoft.com/office/drawing/2014/main" id="{23E0EA0C-A9C7-40C9-94BB-7DEA9DE6344B}"/>
              </a:ext>
            </a:extLst>
          </p:cNvPr>
          <p:cNvPicPr>
            <a:picLocks noChangeAspect="1"/>
          </p:cNvPicPr>
          <p:nvPr/>
        </p:nvPicPr>
        <p:blipFill rotWithShape="1">
          <a:blip r:embed="rId4"/>
          <a:srcRect l="57115" t="32460" r="24654" b="16257"/>
          <a:stretch/>
        </p:blipFill>
        <p:spPr>
          <a:xfrm>
            <a:off x="4567460" y="4065563"/>
            <a:ext cx="3254024" cy="2574387"/>
          </a:xfrm>
          <a:prstGeom prst="rect">
            <a:avLst/>
          </a:prstGeom>
        </p:spPr>
      </p:pic>
      <p:pic>
        <p:nvPicPr>
          <p:cNvPr id="7" name="Billede 6">
            <a:extLst>
              <a:ext uri="{FF2B5EF4-FFF2-40B4-BE49-F238E27FC236}">
                <a16:creationId xmlns:a16="http://schemas.microsoft.com/office/drawing/2014/main" id="{D222DFED-BA58-4DC7-B7D9-EEED23F83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9" name="Billede 8">
            <a:extLst>
              <a:ext uri="{FF2B5EF4-FFF2-40B4-BE49-F238E27FC236}">
                <a16:creationId xmlns:a16="http://schemas.microsoft.com/office/drawing/2014/main" id="{7632CF19-1F84-5E49-B408-DEE42CAB5664}"/>
              </a:ext>
            </a:extLst>
          </p:cNvPr>
          <p:cNvPicPr>
            <a:picLocks noChangeAspect="1"/>
          </p:cNvPicPr>
          <p:nvPr/>
        </p:nvPicPr>
        <p:blipFill rotWithShape="1">
          <a:blip r:embed="rId6"/>
          <a:srcRect t="-1" b="1029"/>
          <a:stretch/>
        </p:blipFill>
        <p:spPr>
          <a:xfrm>
            <a:off x="0" y="10420"/>
            <a:ext cx="12192000" cy="1585298"/>
          </a:xfrm>
          <a:prstGeom prst="rect">
            <a:avLst/>
          </a:prstGeom>
        </p:spPr>
      </p:pic>
    </p:spTree>
    <p:extLst>
      <p:ext uri="{BB962C8B-B14F-4D97-AF65-F5344CB8AC3E}">
        <p14:creationId xmlns:p14="http://schemas.microsoft.com/office/powerpoint/2010/main" val="74503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0C2A4C48-3EEF-4621-869E-CCC854D1C4A7}"/>
              </a:ext>
            </a:extLst>
          </p:cNvPr>
          <p:cNvSpPr txBox="1"/>
          <p:nvPr/>
        </p:nvSpPr>
        <p:spPr>
          <a:xfrm>
            <a:off x="427289" y="1811708"/>
            <a:ext cx="10571147" cy="6093976"/>
          </a:xfrm>
          <a:prstGeom prst="rect">
            <a:avLst/>
          </a:prstGeom>
          <a:noFill/>
        </p:spPr>
        <p:txBody>
          <a:bodyPr wrap="square" rtlCol="0">
            <a:spAutoFit/>
          </a:bodyPr>
          <a:lstStyle/>
          <a:p>
            <a:r>
              <a:rPr lang="da-DK" sz="3200" dirty="0"/>
              <a:t>Vægttab eller -vedligeholdelse?</a:t>
            </a:r>
          </a:p>
          <a:p>
            <a:endParaRPr lang="da-DK" dirty="0"/>
          </a:p>
          <a:p>
            <a:endParaRPr lang="da-DK" sz="200" dirty="0"/>
          </a:p>
          <a:p>
            <a:r>
              <a:rPr lang="da-DK" dirty="0"/>
              <a:t>Hvis man ellers er sund og rask og vil </a:t>
            </a:r>
            <a:r>
              <a:rPr lang="da-DK" b="1" dirty="0"/>
              <a:t>tabe sig</a:t>
            </a:r>
            <a:r>
              <a:rPr lang="da-DK" dirty="0"/>
              <a:t>, skal det </a:t>
            </a:r>
            <a:r>
              <a:rPr lang="da-DK" b="1" dirty="0"/>
              <a:t>samlede indhold af kilojoule/kalorier </a:t>
            </a:r>
            <a:r>
              <a:rPr lang="da-DK" dirty="0"/>
              <a:t>i maden </a:t>
            </a:r>
            <a:r>
              <a:rPr lang="da-DK" b="1" dirty="0"/>
              <a:t>være mindre </a:t>
            </a:r>
            <a:r>
              <a:rPr lang="da-DK" dirty="0"/>
              <a:t>end energibehovet.</a:t>
            </a:r>
          </a:p>
          <a:p>
            <a:endParaRPr lang="da-DK" dirty="0"/>
          </a:p>
          <a:p>
            <a:r>
              <a:rPr lang="da-DK" dirty="0"/>
              <a:t>Energibehovet er </a:t>
            </a:r>
            <a:r>
              <a:rPr lang="da-DK" b="1" dirty="0"/>
              <a:t>forskelligt fra person til person,</a:t>
            </a:r>
            <a:r>
              <a:rPr lang="da-DK" dirty="0"/>
              <a:t> da det afhænger af </a:t>
            </a:r>
            <a:r>
              <a:rPr lang="da-DK" b="1" dirty="0"/>
              <a:t>alder</a:t>
            </a:r>
            <a:r>
              <a:rPr lang="da-DK" dirty="0"/>
              <a:t> og </a:t>
            </a:r>
            <a:r>
              <a:rPr lang="da-DK" b="1" dirty="0"/>
              <a:t>kroppens størrelse</a:t>
            </a:r>
            <a:r>
              <a:rPr lang="da-DK" dirty="0"/>
              <a:t>. Derfor har mænd ofte et større energibehov end kvinder. Derudover </a:t>
            </a:r>
            <a:r>
              <a:rPr lang="da-DK" b="1" dirty="0"/>
              <a:t>øges energibehovet </a:t>
            </a:r>
            <a:r>
              <a:rPr lang="da-DK" dirty="0"/>
              <a:t>også i takt med </a:t>
            </a:r>
            <a:r>
              <a:rPr lang="da-DK" b="1" dirty="0"/>
              <a:t>øget aktivitetsniveau. </a:t>
            </a:r>
          </a:p>
          <a:p>
            <a:endParaRPr lang="da-DK" dirty="0"/>
          </a:p>
          <a:p>
            <a:r>
              <a:rPr lang="da-DK" dirty="0"/>
              <a:t>De fleste </a:t>
            </a:r>
            <a:r>
              <a:rPr lang="da-DK" b="1" dirty="0"/>
              <a:t>voksne mennesker </a:t>
            </a:r>
            <a:r>
              <a:rPr lang="da-DK" dirty="0"/>
              <a:t>vil tabe sig i vægt, hvis de spiser</a:t>
            </a:r>
            <a:r>
              <a:rPr lang="da-DK" b="1" dirty="0"/>
              <a:t> 6000 kJ pr. dag.</a:t>
            </a:r>
            <a:r>
              <a:rPr lang="da-DK" dirty="0"/>
              <a:t> Vægttabets </a:t>
            </a:r>
            <a:r>
              <a:rPr lang="da-DK" b="1" dirty="0"/>
              <a:t>hastighed</a:t>
            </a:r>
            <a:r>
              <a:rPr lang="da-DK" dirty="0"/>
              <a:t> afhænger af hvor </a:t>
            </a:r>
            <a:r>
              <a:rPr lang="da-DK" b="1" dirty="0"/>
              <a:t>negativ</a:t>
            </a:r>
            <a:r>
              <a:rPr lang="da-DK" dirty="0"/>
              <a:t> energibalancen er. Jo mere negativ energibalance kroppen er i, desto </a:t>
            </a:r>
            <a:r>
              <a:rPr lang="da-DK" b="1" dirty="0"/>
              <a:t>hurtigere</a:t>
            </a:r>
            <a:r>
              <a:rPr lang="da-DK" dirty="0"/>
              <a:t> vil man </a:t>
            </a:r>
            <a:r>
              <a:rPr lang="da-DK" b="1" dirty="0"/>
              <a:t>tabe sig</a:t>
            </a:r>
            <a:r>
              <a:rPr lang="da-DK" dirty="0"/>
              <a:t>.</a:t>
            </a:r>
          </a:p>
          <a:p>
            <a:endParaRPr lang="da-DK" dirty="0"/>
          </a:p>
          <a:p>
            <a:r>
              <a:rPr lang="da-DK" dirty="0"/>
              <a:t>For at reducere vægttabsrelateret muskeltab er det </a:t>
            </a:r>
            <a:r>
              <a:rPr lang="da-DK" b="1" dirty="0"/>
              <a:t>vigtigt at få protein nok </a:t>
            </a:r>
            <a:r>
              <a:rPr lang="da-DK" dirty="0"/>
              <a:t>og af god kvalitet = essentielle aminosyrer.</a:t>
            </a:r>
          </a:p>
          <a:p>
            <a:endParaRPr lang="da-DK" dirty="0"/>
          </a:p>
          <a:p>
            <a:r>
              <a:rPr lang="da-DK" sz="1200" dirty="0"/>
              <a:t>*En kvinde på 65 kg der har et moderat fysisk aktivitetsniveau, har et dagligt energibehov på ca. 8700 kJ </a:t>
            </a:r>
          </a:p>
          <a:p>
            <a:r>
              <a:rPr lang="da-DK" sz="1200" dirty="0"/>
              <a:t>*En mand på 80 kg der har et moderat fysisk aktivitetsniveau har et dagligt energibehov på ca. 11300 kJ</a:t>
            </a:r>
          </a:p>
          <a:p>
            <a:endParaRPr lang="da-DK" b="1" dirty="0"/>
          </a:p>
          <a:p>
            <a:endParaRPr lang="da-DK" b="1" dirty="0"/>
          </a:p>
          <a:p>
            <a:endParaRPr lang="da-DK" b="1" dirty="0"/>
          </a:p>
          <a:p>
            <a:endParaRPr lang="da-DK" b="1" dirty="0"/>
          </a:p>
        </p:txBody>
      </p:sp>
      <p:pic>
        <p:nvPicPr>
          <p:cNvPr id="4" name="Billede 3">
            <a:extLst>
              <a:ext uri="{FF2B5EF4-FFF2-40B4-BE49-F238E27FC236}">
                <a16:creationId xmlns:a16="http://schemas.microsoft.com/office/drawing/2014/main" id="{C7F58A23-6C50-4B0E-86B3-772364871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5" name="Billede 4">
            <a:extLst>
              <a:ext uri="{FF2B5EF4-FFF2-40B4-BE49-F238E27FC236}">
                <a16:creationId xmlns:a16="http://schemas.microsoft.com/office/drawing/2014/main" id="{D60A4CA9-4834-B441-904A-2974BE70EB53}"/>
              </a:ext>
            </a:extLst>
          </p:cNvPr>
          <p:cNvPicPr>
            <a:picLocks noChangeAspect="1"/>
          </p:cNvPicPr>
          <p:nvPr/>
        </p:nvPicPr>
        <p:blipFill rotWithShape="1">
          <a:blip r:embed="rId3"/>
          <a:srcRect t="-1" b="1029"/>
          <a:stretch/>
        </p:blipFill>
        <p:spPr>
          <a:xfrm>
            <a:off x="0" y="10420"/>
            <a:ext cx="12192000" cy="1585298"/>
          </a:xfrm>
          <a:prstGeom prst="rect">
            <a:avLst/>
          </a:prstGeom>
        </p:spPr>
      </p:pic>
    </p:spTree>
    <p:extLst>
      <p:ext uri="{BB962C8B-B14F-4D97-AF65-F5344CB8AC3E}">
        <p14:creationId xmlns:p14="http://schemas.microsoft.com/office/powerpoint/2010/main" val="2419389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a:xfrm>
            <a:off x="838200" y="1643974"/>
            <a:ext cx="10515600" cy="4532989"/>
          </a:xfrm>
        </p:spPr>
        <p:txBody>
          <a:bodyPr>
            <a:normAutofit/>
          </a:bodyPr>
          <a:lstStyle/>
          <a:p>
            <a:pPr marL="0" indent="0" algn="ctr">
              <a:buNone/>
            </a:pPr>
            <a:r>
              <a:rPr lang="da-DK" sz="3200" dirty="0">
                <a:latin typeface="+mj-lt"/>
              </a:rPr>
              <a:t>                    </a:t>
            </a:r>
          </a:p>
          <a:p>
            <a:pPr marL="0" indent="0" algn="ctr">
              <a:buNone/>
            </a:pPr>
            <a:r>
              <a:rPr lang="da-DK" sz="3200" dirty="0">
                <a:latin typeface="+mj-lt"/>
              </a:rPr>
              <a:t>       </a:t>
            </a:r>
            <a:r>
              <a:rPr lang="da-DK" sz="3200" b="1" dirty="0">
                <a:latin typeface="+mj-lt"/>
              </a:rPr>
              <a:t>De officielle Kostråd</a:t>
            </a:r>
          </a:p>
        </p:txBody>
      </p:sp>
      <p:sp>
        <p:nvSpPr>
          <p:cNvPr id="2" name="Tekstfelt 1">
            <a:extLst>
              <a:ext uri="{FF2B5EF4-FFF2-40B4-BE49-F238E27FC236}">
                <a16:creationId xmlns:a16="http://schemas.microsoft.com/office/drawing/2014/main" id="{79DBED16-86B6-4C81-AC80-07A296AD8C98}"/>
              </a:ext>
            </a:extLst>
          </p:cNvPr>
          <p:cNvSpPr txBox="1"/>
          <p:nvPr/>
        </p:nvSpPr>
        <p:spPr>
          <a:xfrm>
            <a:off x="4711062" y="2999080"/>
            <a:ext cx="5240333" cy="3477875"/>
          </a:xfrm>
          <a:prstGeom prst="rect">
            <a:avLst/>
          </a:prstGeom>
          <a:noFill/>
        </p:spPr>
        <p:txBody>
          <a:bodyPr wrap="square" rtlCol="0">
            <a:spAutoFit/>
          </a:bodyPr>
          <a:lstStyle/>
          <a:p>
            <a:pPr marL="285750" indent="-285750">
              <a:buFontTx/>
              <a:buChar char="-"/>
            </a:pPr>
            <a:r>
              <a:rPr lang="da-DK" sz="2200" dirty="0"/>
              <a:t>De officielle Kostråd er de mest velbegrundede råd vi har for en sund livsstil.</a:t>
            </a:r>
          </a:p>
          <a:p>
            <a:pPr marL="285750" indent="-285750">
              <a:buFontTx/>
              <a:buChar char="-"/>
            </a:pPr>
            <a:endParaRPr lang="da-DK" sz="2200" dirty="0"/>
          </a:p>
          <a:p>
            <a:pPr marL="285750" indent="-285750">
              <a:buFontTx/>
              <a:buChar char="-"/>
            </a:pPr>
            <a:r>
              <a:rPr lang="da-DK" sz="2200" dirty="0"/>
              <a:t>Ved at følge De officielle Kostråd får de fleste dækket behovet for vitaminer, mineraler og andre vigtige næringsstoffer.</a:t>
            </a:r>
          </a:p>
          <a:p>
            <a:endParaRPr lang="da-DK" sz="2200" dirty="0"/>
          </a:p>
          <a:p>
            <a:pPr marL="285750" indent="-285750">
              <a:buFontTx/>
              <a:buChar char="-"/>
            </a:pPr>
            <a:r>
              <a:rPr lang="da-DK" sz="2200" dirty="0"/>
              <a:t>Anbefalingerne tager udgangspunkt i sundhed først, så klima. </a:t>
            </a:r>
          </a:p>
        </p:txBody>
      </p:sp>
      <p:pic>
        <p:nvPicPr>
          <p:cNvPr id="8" name="Billede 7">
            <a:extLst>
              <a:ext uri="{FF2B5EF4-FFF2-40B4-BE49-F238E27FC236}">
                <a16:creationId xmlns:a16="http://schemas.microsoft.com/office/drawing/2014/main" id="{2CF2E407-3A7B-47E5-8CDC-72A8BAD97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4" name="Tekstfelt 3">
            <a:extLst>
              <a:ext uri="{FF2B5EF4-FFF2-40B4-BE49-F238E27FC236}">
                <a16:creationId xmlns:a16="http://schemas.microsoft.com/office/drawing/2014/main" id="{D71E13C8-2B88-E34E-B3B4-CD401FE3B48A}"/>
              </a:ext>
            </a:extLst>
          </p:cNvPr>
          <p:cNvSpPr txBox="1"/>
          <p:nvPr/>
        </p:nvSpPr>
        <p:spPr>
          <a:xfrm>
            <a:off x="478988" y="5461293"/>
            <a:ext cx="3255345" cy="430887"/>
          </a:xfrm>
          <a:prstGeom prst="rect">
            <a:avLst/>
          </a:prstGeom>
          <a:noFill/>
        </p:spPr>
        <p:txBody>
          <a:bodyPr wrap="square" rtlCol="0">
            <a:spAutoFit/>
          </a:bodyPr>
          <a:lstStyle/>
          <a:p>
            <a:r>
              <a:rPr lang="en-US" sz="1100" dirty="0" err="1"/>
              <a:t>Kilde</a:t>
            </a:r>
            <a:r>
              <a:rPr lang="en-US" sz="1100" dirty="0"/>
              <a:t>: </a:t>
            </a:r>
            <a:r>
              <a:rPr lang="en-US" sz="1100" dirty="0">
                <a:hlinkClick r:id="rId4"/>
              </a:rPr>
              <a:t>https://altomkost.dk/raad-og-anbefalinger/de-officielle-kostraad-godt-for-sundhed-og-klima/</a:t>
            </a:r>
            <a:r>
              <a:rPr lang="en-US" sz="1100" dirty="0"/>
              <a:t> </a:t>
            </a:r>
          </a:p>
        </p:txBody>
      </p:sp>
      <p:pic>
        <p:nvPicPr>
          <p:cNvPr id="1026" name="Picture 2" descr="De officielle Kostråd - godt for sundhed og klima - Alt om kost">
            <a:extLst>
              <a:ext uri="{FF2B5EF4-FFF2-40B4-BE49-F238E27FC236}">
                <a16:creationId xmlns:a16="http://schemas.microsoft.com/office/drawing/2014/main" id="{EED90B46-48DA-6D4F-8BAC-EB552651D1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43" y="1808484"/>
            <a:ext cx="2605532" cy="3555242"/>
          </a:xfrm>
          <a:prstGeom prst="rect">
            <a:avLst/>
          </a:prstGeom>
          <a:noFill/>
          <a:extLst>
            <a:ext uri="{909E8E84-426E-40DD-AFC4-6F175D3DCCD1}">
              <a14:hiddenFill xmlns:a14="http://schemas.microsoft.com/office/drawing/2010/main">
                <a:solidFill>
                  <a:srgbClr val="FFFFFF"/>
                </a:solidFill>
              </a14:hiddenFill>
            </a:ext>
          </a:extLst>
        </p:spPr>
      </p:pic>
      <p:pic>
        <p:nvPicPr>
          <p:cNvPr id="10" name="Billede 9">
            <a:extLst>
              <a:ext uri="{FF2B5EF4-FFF2-40B4-BE49-F238E27FC236}">
                <a16:creationId xmlns:a16="http://schemas.microsoft.com/office/drawing/2014/main" id="{2FD155BE-4C1B-7F4C-B2C2-D49AAD8660A5}"/>
              </a:ext>
            </a:extLst>
          </p:cNvPr>
          <p:cNvPicPr>
            <a:picLocks noChangeAspect="1"/>
          </p:cNvPicPr>
          <p:nvPr/>
        </p:nvPicPr>
        <p:blipFill rotWithShape="1">
          <a:blip r:embed="rId6"/>
          <a:srcRect t="-1" b="1029"/>
          <a:stretch/>
        </p:blipFill>
        <p:spPr>
          <a:xfrm>
            <a:off x="0" y="10420"/>
            <a:ext cx="12192000" cy="1585298"/>
          </a:xfrm>
          <a:prstGeom prst="rect">
            <a:avLst/>
          </a:prstGeom>
        </p:spPr>
      </p:pic>
    </p:spTree>
    <p:extLst>
      <p:ext uri="{BB962C8B-B14F-4D97-AF65-F5344CB8AC3E}">
        <p14:creationId xmlns:p14="http://schemas.microsoft.com/office/powerpoint/2010/main" val="424970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D5B497BA-97DB-4895-A388-1F1FB40CE323}"/>
              </a:ext>
            </a:extLst>
          </p:cNvPr>
          <p:cNvSpPr txBox="1"/>
          <p:nvPr/>
        </p:nvSpPr>
        <p:spPr>
          <a:xfrm>
            <a:off x="780819" y="2087637"/>
            <a:ext cx="8130385" cy="5847755"/>
          </a:xfrm>
          <a:prstGeom prst="rect">
            <a:avLst/>
          </a:prstGeom>
          <a:noFill/>
        </p:spPr>
        <p:txBody>
          <a:bodyPr wrap="square" rtlCol="0">
            <a:spAutoFit/>
          </a:bodyPr>
          <a:lstStyle/>
          <a:p>
            <a:r>
              <a:rPr lang="da-DK" sz="3200" dirty="0">
                <a:latin typeface="+mj-lt"/>
              </a:rPr>
              <a:t>Når man skal tabe sig, er det vigtig at…</a:t>
            </a:r>
          </a:p>
          <a:p>
            <a:endParaRPr lang="da-DK" dirty="0"/>
          </a:p>
          <a:p>
            <a:pPr marL="285750" indent="-285750">
              <a:buFontTx/>
              <a:buChar char="-"/>
            </a:pPr>
            <a:r>
              <a:rPr lang="da-DK" dirty="0"/>
              <a:t>…man ikke føler sig sulten i løbet af dagen. Selvom man ønsker at tabe sig, skal kroppen bruge energi til at kunne fungere ordentligt. Sult fremmer lysten til noget der smager sødt og fedt</a:t>
            </a:r>
          </a:p>
          <a:p>
            <a:pPr marL="285750" indent="-285750">
              <a:buFontTx/>
              <a:buChar char="-"/>
            </a:pPr>
            <a:endParaRPr lang="da-DK" dirty="0"/>
          </a:p>
          <a:p>
            <a:pPr marL="285750" indent="-285750">
              <a:buFontTx/>
              <a:buChar char="-"/>
            </a:pPr>
            <a:r>
              <a:rPr lang="da-DK" dirty="0"/>
              <a:t>…man får protein nok til at mindske tab af muskelmasse og øge fornemmelse af mæthed (i kombination med kostfibre)</a:t>
            </a:r>
          </a:p>
          <a:p>
            <a:endParaRPr lang="da-DK" dirty="0"/>
          </a:p>
          <a:p>
            <a:pPr marL="285750" indent="-285750">
              <a:buFontTx/>
              <a:buChar char="-"/>
            </a:pPr>
            <a:r>
              <a:rPr lang="da-DK" dirty="0"/>
              <a:t>…man finder nogle madvaner der passer ind i dagligdagen. Bliver den slankende livsstil for besværlig, giver man nemmere op</a:t>
            </a:r>
          </a:p>
          <a:p>
            <a:pPr marL="285750" indent="-285750">
              <a:buFontTx/>
              <a:buChar char="-"/>
            </a:pPr>
            <a:endParaRPr lang="da-DK" dirty="0"/>
          </a:p>
          <a:p>
            <a:pPr marL="285750" indent="-285750">
              <a:buFontTx/>
              <a:buChar char="-"/>
            </a:pPr>
            <a:r>
              <a:rPr lang="da-DK" dirty="0"/>
              <a:t>…man er opmærksom på at energibalancen skal være negativ – dvs. at der skal spises færre kalorier end man forbrænder</a:t>
            </a:r>
          </a:p>
          <a:p>
            <a:pPr marL="285750" indent="-285750">
              <a:buFontTx/>
              <a:buChar char="-"/>
            </a:pPr>
            <a:endParaRPr lang="da-DK" dirty="0"/>
          </a:p>
          <a:p>
            <a:pPr marL="285750" indent="-285750">
              <a:buFontTx/>
              <a:buChar char="-"/>
            </a:pPr>
            <a:endParaRPr lang="da-DK" dirty="0"/>
          </a:p>
          <a:p>
            <a:pPr marL="285750" indent="-285750">
              <a:buFontTx/>
              <a:buChar char="-"/>
            </a:pPr>
            <a:endParaRPr lang="da-DK" dirty="0"/>
          </a:p>
          <a:p>
            <a:pPr marL="285750" indent="-285750">
              <a:buFontTx/>
              <a:buChar char="-"/>
            </a:pPr>
            <a:endParaRPr lang="da-DK" dirty="0"/>
          </a:p>
          <a:p>
            <a:pPr marL="285750" indent="-285750">
              <a:buFontTx/>
              <a:buChar char="-"/>
            </a:pPr>
            <a:endParaRPr lang="da-DK" dirty="0"/>
          </a:p>
          <a:p>
            <a:pPr marL="285750" indent="-285750">
              <a:buFontTx/>
              <a:buChar char="-"/>
            </a:pPr>
            <a:endParaRPr lang="da-DK" dirty="0"/>
          </a:p>
        </p:txBody>
      </p:sp>
      <p:pic>
        <p:nvPicPr>
          <p:cNvPr id="6" name="Billede 5">
            <a:extLst>
              <a:ext uri="{FF2B5EF4-FFF2-40B4-BE49-F238E27FC236}">
                <a16:creationId xmlns:a16="http://schemas.microsoft.com/office/drawing/2014/main" id="{7404B220-4E95-4147-AC94-D12760192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6947" y="3137243"/>
            <a:ext cx="2305050" cy="1990725"/>
          </a:xfrm>
          <a:prstGeom prst="rect">
            <a:avLst/>
          </a:prstGeom>
        </p:spPr>
      </p:pic>
      <p:sp>
        <p:nvSpPr>
          <p:cNvPr id="9" name="Tekstfelt 8">
            <a:extLst>
              <a:ext uri="{FF2B5EF4-FFF2-40B4-BE49-F238E27FC236}">
                <a16:creationId xmlns:a16="http://schemas.microsoft.com/office/drawing/2014/main" id="{B06E3DA0-DB72-46C4-A545-120D90C2C3F0}"/>
              </a:ext>
            </a:extLst>
          </p:cNvPr>
          <p:cNvSpPr txBox="1"/>
          <p:nvPr/>
        </p:nvSpPr>
        <p:spPr>
          <a:xfrm>
            <a:off x="8790748" y="4155238"/>
            <a:ext cx="1429494" cy="369332"/>
          </a:xfrm>
          <a:prstGeom prst="rect">
            <a:avLst/>
          </a:prstGeom>
          <a:noFill/>
        </p:spPr>
        <p:txBody>
          <a:bodyPr wrap="none" rtlCol="0">
            <a:spAutoFit/>
          </a:bodyPr>
          <a:lstStyle/>
          <a:p>
            <a:r>
              <a:rPr lang="da-DK" b="1" dirty="0"/>
              <a:t>Kalorier</a:t>
            </a:r>
            <a:r>
              <a:rPr lang="da-DK" dirty="0"/>
              <a:t> </a:t>
            </a:r>
            <a:r>
              <a:rPr lang="da-DK" b="1" dirty="0"/>
              <a:t>spist</a:t>
            </a:r>
          </a:p>
        </p:txBody>
      </p:sp>
      <p:sp>
        <p:nvSpPr>
          <p:cNvPr id="10" name="Tekstfelt 9">
            <a:extLst>
              <a:ext uri="{FF2B5EF4-FFF2-40B4-BE49-F238E27FC236}">
                <a16:creationId xmlns:a16="http://schemas.microsoft.com/office/drawing/2014/main" id="{DE2F128B-6BDB-4831-927A-1C3414AFA0DB}"/>
              </a:ext>
            </a:extLst>
          </p:cNvPr>
          <p:cNvSpPr txBox="1"/>
          <p:nvPr/>
        </p:nvSpPr>
        <p:spPr>
          <a:xfrm>
            <a:off x="10258656" y="4534460"/>
            <a:ext cx="1971758" cy="369332"/>
          </a:xfrm>
          <a:prstGeom prst="rect">
            <a:avLst/>
          </a:prstGeom>
          <a:noFill/>
        </p:spPr>
        <p:txBody>
          <a:bodyPr wrap="none" rtlCol="0">
            <a:spAutoFit/>
          </a:bodyPr>
          <a:lstStyle/>
          <a:p>
            <a:r>
              <a:rPr lang="da-DK" b="1" dirty="0"/>
              <a:t>Kalorier forbrændt</a:t>
            </a:r>
          </a:p>
        </p:txBody>
      </p:sp>
      <p:pic>
        <p:nvPicPr>
          <p:cNvPr id="8" name="Billede 7">
            <a:extLst>
              <a:ext uri="{FF2B5EF4-FFF2-40B4-BE49-F238E27FC236}">
                <a16:creationId xmlns:a16="http://schemas.microsoft.com/office/drawing/2014/main" id="{7246EFA0-C6B0-B746-8160-83E199E1D489}"/>
              </a:ext>
            </a:extLst>
          </p:cNvPr>
          <p:cNvPicPr>
            <a:picLocks noChangeAspect="1"/>
          </p:cNvPicPr>
          <p:nvPr/>
        </p:nvPicPr>
        <p:blipFill rotWithShape="1">
          <a:blip r:embed="rId3"/>
          <a:srcRect t="-1" b="1029"/>
          <a:stretch/>
        </p:blipFill>
        <p:spPr>
          <a:xfrm>
            <a:off x="0" y="10420"/>
            <a:ext cx="12192000" cy="1585298"/>
          </a:xfrm>
          <a:prstGeom prst="rect">
            <a:avLst/>
          </a:prstGeom>
        </p:spPr>
      </p:pic>
    </p:spTree>
    <p:extLst>
      <p:ext uri="{BB962C8B-B14F-4D97-AF65-F5344CB8AC3E}">
        <p14:creationId xmlns:p14="http://schemas.microsoft.com/office/powerpoint/2010/main" val="424130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D294A5A5-9876-4223-9E6E-0B946F6F4CE7}"/>
              </a:ext>
            </a:extLst>
          </p:cNvPr>
          <p:cNvSpPr txBox="1"/>
          <p:nvPr/>
        </p:nvSpPr>
        <p:spPr>
          <a:xfrm>
            <a:off x="4896371" y="1602158"/>
            <a:ext cx="2539143" cy="584775"/>
          </a:xfrm>
          <a:prstGeom prst="rect">
            <a:avLst/>
          </a:prstGeom>
          <a:noFill/>
        </p:spPr>
        <p:txBody>
          <a:bodyPr wrap="square" rtlCol="0">
            <a:spAutoFit/>
          </a:bodyPr>
          <a:lstStyle/>
          <a:p>
            <a:r>
              <a:rPr lang="da-DK" sz="3200" dirty="0">
                <a:latin typeface="+mj-lt"/>
              </a:rPr>
              <a:t>Morgenmad</a:t>
            </a:r>
            <a:endParaRPr lang="da-DK" sz="2600" dirty="0">
              <a:latin typeface="+mj-lt"/>
            </a:endParaRPr>
          </a:p>
        </p:txBody>
      </p:sp>
      <p:pic>
        <p:nvPicPr>
          <p:cNvPr id="4" name="Billede 3">
            <a:extLst>
              <a:ext uri="{FF2B5EF4-FFF2-40B4-BE49-F238E27FC236}">
                <a16:creationId xmlns:a16="http://schemas.microsoft.com/office/drawing/2014/main" id="{651E91CB-B2B7-4A13-890D-B2D3B33A5619}"/>
              </a:ext>
            </a:extLst>
          </p:cNvPr>
          <p:cNvPicPr>
            <a:picLocks noChangeAspect="1"/>
          </p:cNvPicPr>
          <p:nvPr/>
        </p:nvPicPr>
        <p:blipFill rotWithShape="1">
          <a:blip r:embed="rId2">
            <a:extLst>
              <a:ext uri="{28A0092B-C50C-407E-A947-70E740481C1C}">
                <a14:useLocalDpi xmlns:a14="http://schemas.microsoft.com/office/drawing/2010/main" val="0"/>
              </a:ext>
            </a:extLst>
          </a:blip>
          <a:srcRect b="21344"/>
          <a:stretch/>
        </p:blipFill>
        <p:spPr>
          <a:xfrm>
            <a:off x="1949907" y="2666757"/>
            <a:ext cx="2762636" cy="2382765"/>
          </a:xfrm>
          <a:prstGeom prst="rect">
            <a:avLst/>
          </a:prstGeom>
        </p:spPr>
      </p:pic>
      <p:pic>
        <p:nvPicPr>
          <p:cNvPr id="10" name="Billede 9">
            <a:extLst>
              <a:ext uri="{FF2B5EF4-FFF2-40B4-BE49-F238E27FC236}">
                <a16:creationId xmlns:a16="http://schemas.microsoft.com/office/drawing/2014/main" id="{E6D6BE8E-1FD6-45E1-BD2D-BCF600F37C8E}"/>
              </a:ext>
            </a:extLst>
          </p:cNvPr>
          <p:cNvPicPr>
            <a:picLocks noChangeAspect="1"/>
          </p:cNvPicPr>
          <p:nvPr/>
        </p:nvPicPr>
        <p:blipFill rotWithShape="1">
          <a:blip r:embed="rId3">
            <a:extLst>
              <a:ext uri="{28A0092B-C50C-407E-A947-70E740481C1C}">
                <a14:useLocalDpi xmlns:a14="http://schemas.microsoft.com/office/drawing/2010/main" val="0"/>
              </a:ext>
            </a:extLst>
          </a:blip>
          <a:srcRect b="13102"/>
          <a:stretch/>
        </p:blipFill>
        <p:spPr>
          <a:xfrm>
            <a:off x="7317510" y="2685810"/>
            <a:ext cx="2924583" cy="2615912"/>
          </a:xfrm>
          <a:prstGeom prst="rect">
            <a:avLst/>
          </a:prstGeom>
        </p:spPr>
      </p:pic>
      <p:pic>
        <p:nvPicPr>
          <p:cNvPr id="12" name="Billede 11">
            <a:extLst>
              <a:ext uri="{FF2B5EF4-FFF2-40B4-BE49-F238E27FC236}">
                <a16:creationId xmlns:a16="http://schemas.microsoft.com/office/drawing/2014/main" id="{7F269858-BD5F-41DC-BA8F-7BF47AF443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1148" y="5923803"/>
            <a:ext cx="1003504" cy="574144"/>
          </a:xfrm>
          <a:prstGeom prst="rect">
            <a:avLst/>
          </a:prstGeom>
        </p:spPr>
      </p:pic>
      <p:sp>
        <p:nvSpPr>
          <p:cNvPr id="13" name="Tekstfelt 12">
            <a:extLst>
              <a:ext uri="{FF2B5EF4-FFF2-40B4-BE49-F238E27FC236}">
                <a16:creationId xmlns:a16="http://schemas.microsoft.com/office/drawing/2014/main" id="{300505F2-A173-4D83-937F-B1511CFBA9C6}"/>
              </a:ext>
            </a:extLst>
          </p:cNvPr>
          <p:cNvSpPr txBox="1"/>
          <p:nvPr/>
        </p:nvSpPr>
        <p:spPr>
          <a:xfrm>
            <a:off x="2819526" y="6190170"/>
            <a:ext cx="6317872" cy="307777"/>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At starte dagen med protein og fuldkorn giver mæthedsfølelse over længere tid.</a:t>
            </a:r>
          </a:p>
        </p:txBody>
      </p:sp>
      <p:sp>
        <p:nvSpPr>
          <p:cNvPr id="14" name="Tekstfelt 13">
            <a:extLst>
              <a:ext uri="{FF2B5EF4-FFF2-40B4-BE49-F238E27FC236}">
                <a16:creationId xmlns:a16="http://schemas.microsoft.com/office/drawing/2014/main" id="{141187AB-8581-4B9A-905D-8968E062163A}"/>
              </a:ext>
            </a:extLst>
          </p:cNvPr>
          <p:cNvSpPr txBox="1"/>
          <p:nvPr/>
        </p:nvSpPr>
        <p:spPr>
          <a:xfrm>
            <a:off x="4577367" y="4152675"/>
            <a:ext cx="1542344" cy="461665"/>
          </a:xfrm>
          <a:prstGeom prst="rect">
            <a:avLst/>
          </a:prstGeom>
          <a:noFill/>
        </p:spPr>
        <p:txBody>
          <a:bodyPr wrap="square" rtlCol="0">
            <a:spAutoFit/>
          </a:bodyPr>
          <a:lstStyle/>
          <a:p>
            <a:r>
              <a:rPr lang="da-DK" sz="1200" dirty="0"/>
              <a:t>120 g æg bidrager med 15,1 g protein</a:t>
            </a:r>
          </a:p>
        </p:txBody>
      </p:sp>
      <p:sp>
        <p:nvSpPr>
          <p:cNvPr id="15" name="Tekstfelt 14">
            <a:extLst>
              <a:ext uri="{FF2B5EF4-FFF2-40B4-BE49-F238E27FC236}">
                <a16:creationId xmlns:a16="http://schemas.microsoft.com/office/drawing/2014/main" id="{0C2EDA8E-570C-42BA-A93F-C031156B5831}"/>
              </a:ext>
            </a:extLst>
          </p:cNvPr>
          <p:cNvSpPr txBox="1"/>
          <p:nvPr/>
        </p:nvSpPr>
        <p:spPr>
          <a:xfrm>
            <a:off x="682693" y="3830114"/>
            <a:ext cx="1542344" cy="461665"/>
          </a:xfrm>
          <a:prstGeom prst="rect">
            <a:avLst/>
          </a:prstGeom>
          <a:noFill/>
        </p:spPr>
        <p:txBody>
          <a:bodyPr wrap="square" rtlCol="0">
            <a:spAutoFit/>
          </a:bodyPr>
          <a:lstStyle/>
          <a:p>
            <a:r>
              <a:rPr lang="da-DK" sz="1200" dirty="0"/>
              <a:t>50 g rugbrød bidrager med 4,1 g kostfibre</a:t>
            </a:r>
          </a:p>
        </p:txBody>
      </p:sp>
      <p:sp>
        <p:nvSpPr>
          <p:cNvPr id="16" name="Tekstfelt 15">
            <a:extLst>
              <a:ext uri="{FF2B5EF4-FFF2-40B4-BE49-F238E27FC236}">
                <a16:creationId xmlns:a16="http://schemas.microsoft.com/office/drawing/2014/main" id="{315FBCA0-379D-4E16-AE20-9274C6E1E070}"/>
              </a:ext>
            </a:extLst>
          </p:cNvPr>
          <p:cNvSpPr txBox="1"/>
          <p:nvPr/>
        </p:nvSpPr>
        <p:spPr>
          <a:xfrm>
            <a:off x="-58541" y="2816553"/>
            <a:ext cx="1639169" cy="646331"/>
          </a:xfrm>
          <a:prstGeom prst="rect">
            <a:avLst/>
          </a:prstGeom>
          <a:noFill/>
        </p:spPr>
        <p:txBody>
          <a:bodyPr wrap="square" rtlCol="0">
            <a:spAutoFit/>
          </a:bodyPr>
          <a:lstStyle/>
          <a:p>
            <a:r>
              <a:rPr lang="da-DK" sz="1200" dirty="0"/>
              <a:t>2 dl minimælk bidrager med 7 g protein og 248 mg calcium</a:t>
            </a:r>
          </a:p>
        </p:txBody>
      </p:sp>
      <p:sp>
        <p:nvSpPr>
          <p:cNvPr id="17" name="Tekstfelt 16">
            <a:extLst>
              <a:ext uri="{FF2B5EF4-FFF2-40B4-BE49-F238E27FC236}">
                <a16:creationId xmlns:a16="http://schemas.microsoft.com/office/drawing/2014/main" id="{F4C98400-E7F5-4458-B5ED-49BC4DFC1DC6}"/>
              </a:ext>
            </a:extLst>
          </p:cNvPr>
          <p:cNvSpPr txBox="1"/>
          <p:nvPr/>
        </p:nvSpPr>
        <p:spPr>
          <a:xfrm>
            <a:off x="4411602" y="3324385"/>
            <a:ext cx="1553811" cy="461665"/>
          </a:xfrm>
          <a:prstGeom prst="rect">
            <a:avLst/>
          </a:prstGeom>
          <a:noFill/>
        </p:spPr>
        <p:txBody>
          <a:bodyPr wrap="square" rtlCol="0">
            <a:spAutoFit/>
          </a:bodyPr>
          <a:lstStyle/>
          <a:p>
            <a:r>
              <a:rPr lang="da-DK" sz="1200" dirty="0"/>
              <a:t>30 g tomater bidrager med 5 g C-vitamin</a:t>
            </a:r>
          </a:p>
        </p:txBody>
      </p:sp>
      <p:sp>
        <p:nvSpPr>
          <p:cNvPr id="18" name="Tekstfelt 17">
            <a:extLst>
              <a:ext uri="{FF2B5EF4-FFF2-40B4-BE49-F238E27FC236}">
                <a16:creationId xmlns:a16="http://schemas.microsoft.com/office/drawing/2014/main" id="{194D6787-32BB-470D-B4A1-18870D1DDB50}"/>
              </a:ext>
            </a:extLst>
          </p:cNvPr>
          <p:cNvSpPr txBox="1"/>
          <p:nvPr/>
        </p:nvSpPr>
        <p:spPr>
          <a:xfrm>
            <a:off x="9695237" y="3462884"/>
            <a:ext cx="1922804" cy="646331"/>
          </a:xfrm>
          <a:prstGeom prst="rect">
            <a:avLst/>
          </a:prstGeom>
          <a:noFill/>
        </p:spPr>
        <p:txBody>
          <a:bodyPr wrap="square" rtlCol="0">
            <a:spAutoFit/>
          </a:bodyPr>
          <a:lstStyle/>
          <a:p>
            <a:r>
              <a:rPr lang="da-DK" sz="1200" dirty="0"/>
              <a:t>3 dl minimælk bidrager med 10,5 g protein og 372 mg calcium</a:t>
            </a:r>
          </a:p>
        </p:txBody>
      </p:sp>
      <p:sp>
        <p:nvSpPr>
          <p:cNvPr id="19" name="Tekstfelt 18">
            <a:extLst>
              <a:ext uri="{FF2B5EF4-FFF2-40B4-BE49-F238E27FC236}">
                <a16:creationId xmlns:a16="http://schemas.microsoft.com/office/drawing/2014/main" id="{D06FE4D3-3D07-476E-B1CE-F575A83BBBC9}"/>
              </a:ext>
            </a:extLst>
          </p:cNvPr>
          <p:cNvSpPr txBox="1"/>
          <p:nvPr/>
        </p:nvSpPr>
        <p:spPr>
          <a:xfrm>
            <a:off x="9684369" y="4213138"/>
            <a:ext cx="1695606" cy="461665"/>
          </a:xfrm>
          <a:prstGeom prst="rect">
            <a:avLst/>
          </a:prstGeom>
          <a:noFill/>
        </p:spPr>
        <p:txBody>
          <a:bodyPr wrap="square" rtlCol="0">
            <a:spAutoFit/>
          </a:bodyPr>
          <a:lstStyle/>
          <a:p>
            <a:r>
              <a:rPr lang="da-DK" sz="1200" dirty="0"/>
              <a:t>20 g havregryn bidrager med 2,1 g kostfibre</a:t>
            </a:r>
          </a:p>
        </p:txBody>
      </p:sp>
      <p:sp>
        <p:nvSpPr>
          <p:cNvPr id="20" name="Tekstfelt 19">
            <a:extLst>
              <a:ext uri="{FF2B5EF4-FFF2-40B4-BE49-F238E27FC236}">
                <a16:creationId xmlns:a16="http://schemas.microsoft.com/office/drawing/2014/main" id="{2FEBDA33-0D9C-4985-A6B8-02FFE0F5CA1F}"/>
              </a:ext>
            </a:extLst>
          </p:cNvPr>
          <p:cNvSpPr txBox="1"/>
          <p:nvPr/>
        </p:nvSpPr>
        <p:spPr>
          <a:xfrm>
            <a:off x="6248916" y="4078659"/>
            <a:ext cx="1601182" cy="646331"/>
          </a:xfrm>
          <a:prstGeom prst="rect">
            <a:avLst/>
          </a:prstGeom>
          <a:noFill/>
        </p:spPr>
        <p:txBody>
          <a:bodyPr wrap="square" rtlCol="0">
            <a:spAutoFit/>
          </a:bodyPr>
          <a:lstStyle/>
          <a:p>
            <a:r>
              <a:rPr lang="da-DK" sz="1200" dirty="0"/>
              <a:t>20 g mandler bidrager med 4,1 g protein og 51 mg calcium</a:t>
            </a:r>
          </a:p>
        </p:txBody>
      </p:sp>
      <p:sp>
        <p:nvSpPr>
          <p:cNvPr id="3" name="Tekstfelt 2">
            <a:extLst>
              <a:ext uri="{FF2B5EF4-FFF2-40B4-BE49-F238E27FC236}">
                <a16:creationId xmlns:a16="http://schemas.microsoft.com/office/drawing/2014/main" id="{1E91165F-B80E-480C-9F9C-05C883ECA86F}"/>
              </a:ext>
            </a:extLst>
          </p:cNvPr>
          <p:cNvSpPr txBox="1"/>
          <p:nvPr/>
        </p:nvSpPr>
        <p:spPr>
          <a:xfrm>
            <a:off x="8097330" y="2364196"/>
            <a:ext cx="1809136" cy="369332"/>
          </a:xfrm>
          <a:prstGeom prst="rect">
            <a:avLst/>
          </a:prstGeom>
          <a:noFill/>
        </p:spPr>
        <p:txBody>
          <a:bodyPr wrap="square" rtlCol="0">
            <a:spAutoFit/>
          </a:bodyPr>
          <a:lstStyle/>
          <a:p>
            <a:r>
              <a:rPr lang="da-DK" dirty="0">
                <a:solidFill>
                  <a:schemeClr val="accent1"/>
                </a:solidFill>
              </a:rPr>
              <a:t>Dagskostforslag 2</a:t>
            </a:r>
          </a:p>
        </p:txBody>
      </p:sp>
      <p:sp>
        <p:nvSpPr>
          <p:cNvPr id="29" name="Tekstfelt 28">
            <a:extLst>
              <a:ext uri="{FF2B5EF4-FFF2-40B4-BE49-F238E27FC236}">
                <a16:creationId xmlns:a16="http://schemas.microsoft.com/office/drawing/2014/main" id="{93BF6E92-5EF6-4EB5-B251-91D4A90DD7D6}"/>
              </a:ext>
            </a:extLst>
          </p:cNvPr>
          <p:cNvSpPr txBox="1"/>
          <p:nvPr/>
        </p:nvSpPr>
        <p:spPr>
          <a:xfrm>
            <a:off x="2763463" y="2367034"/>
            <a:ext cx="1828800" cy="369332"/>
          </a:xfrm>
          <a:prstGeom prst="rect">
            <a:avLst/>
          </a:prstGeom>
          <a:noFill/>
        </p:spPr>
        <p:txBody>
          <a:bodyPr wrap="square" rtlCol="0">
            <a:spAutoFit/>
          </a:bodyPr>
          <a:lstStyle/>
          <a:p>
            <a:r>
              <a:rPr lang="da-DK" dirty="0">
                <a:solidFill>
                  <a:schemeClr val="accent6"/>
                </a:solidFill>
              </a:rPr>
              <a:t>Dagskostforslag 1</a:t>
            </a:r>
          </a:p>
        </p:txBody>
      </p:sp>
      <p:sp>
        <p:nvSpPr>
          <p:cNvPr id="31" name="Tekstfelt 30">
            <a:extLst>
              <a:ext uri="{FF2B5EF4-FFF2-40B4-BE49-F238E27FC236}">
                <a16:creationId xmlns:a16="http://schemas.microsoft.com/office/drawing/2014/main" id="{63B9037F-AB75-4861-A6AD-65C6D45CF316}"/>
              </a:ext>
            </a:extLst>
          </p:cNvPr>
          <p:cNvSpPr txBox="1"/>
          <p:nvPr/>
        </p:nvSpPr>
        <p:spPr>
          <a:xfrm>
            <a:off x="0" y="6577673"/>
            <a:ext cx="8915400" cy="261610"/>
          </a:xfrm>
          <a:prstGeom prst="rect">
            <a:avLst/>
          </a:prstGeom>
          <a:noFill/>
        </p:spPr>
        <p:txBody>
          <a:bodyPr wrap="square" rtlCol="0">
            <a:spAutoFit/>
          </a:bodyPr>
          <a:lstStyle/>
          <a:p>
            <a:r>
              <a:rPr lang="da-DK" sz="1100" dirty="0"/>
              <a:t>Kilde: </a:t>
            </a:r>
            <a:r>
              <a:rPr lang="da-DK" sz="1100" dirty="0">
                <a:hlinkClick r:id="rId5"/>
              </a:rPr>
              <a:t>Frida - Database med fødevaredata udgivet DTU Fødevareinstituttet (frida.fooddata.dk)</a:t>
            </a:r>
            <a:endParaRPr lang="da-DK" sz="1100" dirty="0"/>
          </a:p>
        </p:txBody>
      </p:sp>
      <p:cxnSp>
        <p:nvCxnSpPr>
          <p:cNvPr id="21" name="Lige forbindelse 20">
            <a:extLst>
              <a:ext uri="{FF2B5EF4-FFF2-40B4-BE49-F238E27FC236}">
                <a16:creationId xmlns:a16="http://schemas.microsoft.com/office/drawing/2014/main" id="{85DCF163-41C8-4C18-8B0B-643B67BD817B}"/>
              </a:ext>
            </a:extLst>
          </p:cNvPr>
          <p:cNvCxnSpPr>
            <a:cxnSpLocks/>
          </p:cNvCxnSpPr>
          <p:nvPr/>
        </p:nvCxnSpPr>
        <p:spPr>
          <a:xfrm>
            <a:off x="3677863" y="3569032"/>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Lige forbindelse 21">
            <a:extLst>
              <a:ext uri="{FF2B5EF4-FFF2-40B4-BE49-F238E27FC236}">
                <a16:creationId xmlns:a16="http://schemas.microsoft.com/office/drawing/2014/main" id="{3DB932A7-4A93-466B-864B-ADBB77790122}"/>
              </a:ext>
            </a:extLst>
          </p:cNvPr>
          <p:cNvCxnSpPr>
            <a:cxnSpLocks/>
          </p:cNvCxnSpPr>
          <p:nvPr/>
        </p:nvCxnSpPr>
        <p:spPr>
          <a:xfrm flipV="1">
            <a:off x="3884587" y="4365538"/>
            <a:ext cx="765790"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Lige forbindelse 29">
            <a:extLst>
              <a:ext uri="{FF2B5EF4-FFF2-40B4-BE49-F238E27FC236}">
                <a16:creationId xmlns:a16="http://schemas.microsoft.com/office/drawing/2014/main" id="{26DC439A-3448-4C8A-BA31-1C3ED3352DFA}"/>
              </a:ext>
            </a:extLst>
          </p:cNvPr>
          <p:cNvCxnSpPr>
            <a:cxnSpLocks/>
          </p:cNvCxnSpPr>
          <p:nvPr/>
        </p:nvCxnSpPr>
        <p:spPr>
          <a:xfrm>
            <a:off x="2039689" y="4087757"/>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Lige forbindelse 31">
            <a:extLst>
              <a:ext uri="{FF2B5EF4-FFF2-40B4-BE49-F238E27FC236}">
                <a16:creationId xmlns:a16="http://schemas.microsoft.com/office/drawing/2014/main" id="{A79265AF-FFDC-457A-B5A1-EC98FEF89540}"/>
              </a:ext>
            </a:extLst>
          </p:cNvPr>
          <p:cNvCxnSpPr>
            <a:cxnSpLocks/>
          </p:cNvCxnSpPr>
          <p:nvPr/>
        </p:nvCxnSpPr>
        <p:spPr>
          <a:xfrm>
            <a:off x="1536713" y="3033454"/>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Lige forbindelse 32">
            <a:extLst>
              <a:ext uri="{FF2B5EF4-FFF2-40B4-BE49-F238E27FC236}">
                <a16:creationId xmlns:a16="http://schemas.microsoft.com/office/drawing/2014/main" id="{ED9C9013-D78A-4F3F-A469-6AC86BAB1C2C}"/>
              </a:ext>
            </a:extLst>
          </p:cNvPr>
          <p:cNvCxnSpPr>
            <a:cxnSpLocks/>
          </p:cNvCxnSpPr>
          <p:nvPr/>
        </p:nvCxnSpPr>
        <p:spPr>
          <a:xfrm>
            <a:off x="8915400" y="378605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Lige forbindelse 33">
            <a:extLst>
              <a:ext uri="{FF2B5EF4-FFF2-40B4-BE49-F238E27FC236}">
                <a16:creationId xmlns:a16="http://schemas.microsoft.com/office/drawing/2014/main" id="{29F22A8D-168F-4B34-BAA3-39F0A15E2108}"/>
              </a:ext>
            </a:extLst>
          </p:cNvPr>
          <p:cNvCxnSpPr>
            <a:cxnSpLocks/>
          </p:cNvCxnSpPr>
          <p:nvPr/>
        </p:nvCxnSpPr>
        <p:spPr>
          <a:xfrm>
            <a:off x="8915400" y="444397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5" name="Lige forbindelse 34">
            <a:extLst>
              <a:ext uri="{FF2B5EF4-FFF2-40B4-BE49-F238E27FC236}">
                <a16:creationId xmlns:a16="http://schemas.microsoft.com/office/drawing/2014/main" id="{A72B14F8-9AFE-4918-A8CB-8FC9DE4DC4DA}"/>
              </a:ext>
            </a:extLst>
          </p:cNvPr>
          <p:cNvCxnSpPr>
            <a:cxnSpLocks/>
          </p:cNvCxnSpPr>
          <p:nvPr/>
        </p:nvCxnSpPr>
        <p:spPr>
          <a:xfrm>
            <a:off x="7701500" y="4401825"/>
            <a:ext cx="779837" cy="0"/>
          </a:xfrm>
          <a:prstGeom prst="line">
            <a:avLst/>
          </a:prstGeom>
        </p:spPr>
        <p:style>
          <a:lnRef idx="1">
            <a:schemeClr val="accent3"/>
          </a:lnRef>
          <a:fillRef idx="0">
            <a:schemeClr val="accent3"/>
          </a:fillRef>
          <a:effectRef idx="0">
            <a:schemeClr val="accent3"/>
          </a:effectRef>
          <a:fontRef idx="minor">
            <a:schemeClr val="tx1"/>
          </a:fontRef>
        </p:style>
      </p:cxnSp>
      <p:pic>
        <p:nvPicPr>
          <p:cNvPr id="25" name="Billede 24">
            <a:extLst>
              <a:ext uri="{FF2B5EF4-FFF2-40B4-BE49-F238E27FC236}">
                <a16:creationId xmlns:a16="http://schemas.microsoft.com/office/drawing/2014/main" id="{147606B7-214D-D040-A26C-BADC32FDA177}"/>
              </a:ext>
            </a:extLst>
          </p:cNvPr>
          <p:cNvPicPr>
            <a:picLocks noChangeAspect="1"/>
          </p:cNvPicPr>
          <p:nvPr/>
        </p:nvPicPr>
        <p:blipFill rotWithShape="1">
          <a:blip r:embed="rId6"/>
          <a:srcRect t="-1" b="1029"/>
          <a:stretch/>
        </p:blipFill>
        <p:spPr>
          <a:xfrm>
            <a:off x="0" y="10420"/>
            <a:ext cx="12192000" cy="1585298"/>
          </a:xfrm>
          <a:prstGeom prst="rect">
            <a:avLst/>
          </a:prstGeom>
        </p:spPr>
      </p:pic>
      <p:sp>
        <p:nvSpPr>
          <p:cNvPr id="5" name="Tekstfelt 4">
            <a:extLst>
              <a:ext uri="{FF2B5EF4-FFF2-40B4-BE49-F238E27FC236}">
                <a16:creationId xmlns:a16="http://schemas.microsoft.com/office/drawing/2014/main" id="{E9418207-5609-574D-AA04-B44703DD48AC}"/>
              </a:ext>
            </a:extLst>
          </p:cNvPr>
          <p:cNvSpPr txBox="1"/>
          <p:nvPr/>
        </p:nvSpPr>
        <p:spPr>
          <a:xfrm>
            <a:off x="2510791" y="5092386"/>
            <a:ext cx="2352330" cy="338554"/>
          </a:xfrm>
          <a:prstGeom prst="rect">
            <a:avLst/>
          </a:prstGeom>
          <a:noFill/>
        </p:spPr>
        <p:txBody>
          <a:bodyPr wrap="square" rtlCol="0">
            <a:spAutoFit/>
          </a:bodyPr>
          <a:lstStyle/>
          <a:p>
            <a:r>
              <a:rPr lang="da-DK" sz="1600" dirty="0"/>
              <a:t>1586 kJ = 378 kcal</a:t>
            </a:r>
          </a:p>
        </p:txBody>
      </p:sp>
      <p:sp>
        <p:nvSpPr>
          <p:cNvPr id="6" name="Tekstfelt 5">
            <a:extLst>
              <a:ext uri="{FF2B5EF4-FFF2-40B4-BE49-F238E27FC236}">
                <a16:creationId xmlns:a16="http://schemas.microsoft.com/office/drawing/2014/main" id="{8A6F8E2E-E6BF-7E49-BE95-9F2EE748BA41}"/>
              </a:ext>
            </a:extLst>
          </p:cNvPr>
          <p:cNvSpPr txBox="1"/>
          <p:nvPr/>
        </p:nvSpPr>
        <p:spPr>
          <a:xfrm>
            <a:off x="7963512" y="5092386"/>
            <a:ext cx="2334091" cy="338554"/>
          </a:xfrm>
          <a:prstGeom prst="rect">
            <a:avLst/>
          </a:prstGeom>
          <a:noFill/>
        </p:spPr>
        <p:txBody>
          <a:bodyPr wrap="square" rtlCol="0">
            <a:spAutoFit/>
          </a:bodyPr>
          <a:lstStyle/>
          <a:p>
            <a:r>
              <a:rPr lang="da-DK" sz="1600" dirty="0"/>
              <a:t>1154 kJ = 275 kcal</a:t>
            </a:r>
          </a:p>
        </p:txBody>
      </p:sp>
    </p:spTree>
    <p:extLst>
      <p:ext uri="{BB962C8B-B14F-4D97-AF65-F5344CB8AC3E}">
        <p14:creationId xmlns:p14="http://schemas.microsoft.com/office/powerpoint/2010/main" val="78721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496960D0-FDF8-45AB-846F-A80BE784693C}"/>
              </a:ext>
            </a:extLst>
          </p:cNvPr>
          <p:cNvSpPr txBox="1"/>
          <p:nvPr/>
        </p:nvSpPr>
        <p:spPr>
          <a:xfrm>
            <a:off x="4832716" y="1674019"/>
            <a:ext cx="2526568" cy="584775"/>
          </a:xfrm>
          <a:prstGeom prst="rect">
            <a:avLst/>
          </a:prstGeom>
          <a:noFill/>
        </p:spPr>
        <p:txBody>
          <a:bodyPr wrap="square" rtlCol="0">
            <a:spAutoFit/>
          </a:bodyPr>
          <a:lstStyle/>
          <a:p>
            <a:r>
              <a:rPr lang="da-DK" sz="3200" dirty="0">
                <a:latin typeface="+mj-lt"/>
              </a:rPr>
              <a:t>Mellemmåltid</a:t>
            </a:r>
          </a:p>
        </p:txBody>
      </p:sp>
      <p:pic>
        <p:nvPicPr>
          <p:cNvPr id="4" name="Billede 3">
            <a:extLst>
              <a:ext uri="{FF2B5EF4-FFF2-40B4-BE49-F238E27FC236}">
                <a16:creationId xmlns:a16="http://schemas.microsoft.com/office/drawing/2014/main" id="{6F6D6414-13EA-48E9-9F33-4BEEE1DE5840}"/>
              </a:ext>
            </a:extLst>
          </p:cNvPr>
          <p:cNvPicPr>
            <a:picLocks noChangeAspect="1"/>
          </p:cNvPicPr>
          <p:nvPr/>
        </p:nvPicPr>
        <p:blipFill rotWithShape="1">
          <a:blip r:embed="rId2">
            <a:extLst>
              <a:ext uri="{28A0092B-C50C-407E-A947-70E740481C1C}">
                <a14:useLocalDpi xmlns:a14="http://schemas.microsoft.com/office/drawing/2010/main" val="0"/>
              </a:ext>
            </a:extLst>
          </a:blip>
          <a:srcRect b="16209"/>
          <a:stretch/>
        </p:blipFill>
        <p:spPr>
          <a:xfrm>
            <a:off x="2116447" y="3155133"/>
            <a:ext cx="2353003" cy="2131242"/>
          </a:xfrm>
          <a:prstGeom prst="rect">
            <a:avLst/>
          </a:prstGeom>
        </p:spPr>
      </p:pic>
      <p:pic>
        <p:nvPicPr>
          <p:cNvPr id="6" name="Billede 5">
            <a:extLst>
              <a:ext uri="{FF2B5EF4-FFF2-40B4-BE49-F238E27FC236}">
                <a16:creationId xmlns:a16="http://schemas.microsoft.com/office/drawing/2014/main" id="{3E100881-5FBA-4469-9333-2B93C085585E}"/>
              </a:ext>
            </a:extLst>
          </p:cNvPr>
          <p:cNvPicPr>
            <a:picLocks noChangeAspect="1"/>
          </p:cNvPicPr>
          <p:nvPr/>
        </p:nvPicPr>
        <p:blipFill rotWithShape="1">
          <a:blip r:embed="rId3">
            <a:extLst>
              <a:ext uri="{28A0092B-C50C-407E-A947-70E740481C1C}">
                <a14:useLocalDpi xmlns:a14="http://schemas.microsoft.com/office/drawing/2010/main" val="0"/>
              </a:ext>
            </a:extLst>
          </a:blip>
          <a:srcRect b="14572"/>
          <a:stretch/>
        </p:blipFill>
        <p:spPr>
          <a:xfrm>
            <a:off x="7251380" y="2869343"/>
            <a:ext cx="2457793" cy="2417032"/>
          </a:xfrm>
          <a:prstGeom prst="rect">
            <a:avLst/>
          </a:prstGeom>
        </p:spPr>
      </p:pic>
      <p:pic>
        <p:nvPicPr>
          <p:cNvPr id="8" name="Billede 7">
            <a:extLst>
              <a:ext uri="{FF2B5EF4-FFF2-40B4-BE49-F238E27FC236}">
                <a16:creationId xmlns:a16="http://schemas.microsoft.com/office/drawing/2014/main" id="{2A5F33ED-7559-41D8-8880-AE95AE750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1148" y="5923803"/>
            <a:ext cx="1003504" cy="574144"/>
          </a:xfrm>
          <a:prstGeom prst="rect">
            <a:avLst/>
          </a:prstGeom>
        </p:spPr>
      </p:pic>
      <p:sp>
        <p:nvSpPr>
          <p:cNvPr id="9" name="Tekstfelt 8">
            <a:extLst>
              <a:ext uri="{FF2B5EF4-FFF2-40B4-BE49-F238E27FC236}">
                <a16:creationId xmlns:a16="http://schemas.microsoft.com/office/drawing/2014/main" id="{B4D8A20D-DA73-4BE6-9D19-829B4651D1B0}"/>
              </a:ext>
            </a:extLst>
          </p:cNvPr>
          <p:cNvSpPr txBox="1"/>
          <p:nvPr/>
        </p:nvSpPr>
        <p:spPr>
          <a:xfrm>
            <a:off x="2943313" y="6044620"/>
            <a:ext cx="6765859" cy="523220"/>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Tilstrækkeligt med protein i alle måltider samt fysisk aktivitet mindsker risikoen for at miste muskelmasse under vægttab. Mellemmåltiderne bør indeholde ca. 10 g protein.</a:t>
            </a:r>
          </a:p>
        </p:txBody>
      </p:sp>
      <p:sp>
        <p:nvSpPr>
          <p:cNvPr id="10" name="Tekstfelt 9">
            <a:extLst>
              <a:ext uri="{FF2B5EF4-FFF2-40B4-BE49-F238E27FC236}">
                <a16:creationId xmlns:a16="http://schemas.microsoft.com/office/drawing/2014/main" id="{13746E49-9404-4A5B-B727-8A5056A35C03}"/>
              </a:ext>
            </a:extLst>
          </p:cNvPr>
          <p:cNvSpPr txBox="1"/>
          <p:nvPr/>
        </p:nvSpPr>
        <p:spPr>
          <a:xfrm>
            <a:off x="4073875" y="4502941"/>
            <a:ext cx="1179172" cy="646331"/>
          </a:xfrm>
          <a:prstGeom prst="rect">
            <a:avLst/>
          </a:prstGeom>
          <a:noFill/>
        </p:spPr>
        <p:txBody>
          <a:bodyPr wrap="square" rtlCol="0">
            <a:spAutoFit/>
          </a:bodyPr>
          <a:lstStyle/>
          <a:p>
            <a:r>
              <a:rPr lang="da-DK" sz="1200" dirty="0"/>
              <a:t>2 dl yoghurt naturel bidrager med 7 g protein</a:t>
            </a:r>
          </a:p>
        </p:txBody>
      </p:sp>
      <p:sp>
        <p:nvSpPr>
          <p:cNvPr id="12" name="Tekstfelt 11">
            <a:extLst>
              <a:ext uri="{FF2B5EF4-FFF2-40B4-BE49-F238E27FC236}">
                <a16:creationId xmlns:a16="http://schemas.microsoft.com/office/drawing/2014/main" id="{61B2F753-0F5D-41C5-BA96-8A1FE53555EB}"/>
              </a:ext>
            </a:extLst>
          </p:cNvPr>
          <p:cNvSpPr txBox="1"/>
          <p:nvPr/>
        </p:nvSpPr>
        <p:spPr>
          <a:xfrm>
            <a:off x="4231277" y="3501090"/>
            <a:ext cx="1708546" cy="646331"/>
          </a:xfrm>
          <a:prstGeom prst="rect">
            <a:avLst/>
          </a:prstGeom>
          <a:noFill/>
        </p:spPr>
        <p:txBody>
          <a:bodyPr wrap="square" rtlCol="0">
            <a:spAutoFit/>
          </a:bodyPr>
          <a:lstStyle/>
          <a:p>
            <a:r>
              <a:rPr lang="da-DK" sz="1200" dirty="0"/>
              <a:t>50 g banan bidrager med 0,8 g kostfibre og 176 g kalium</a:t>
            </a:r>
          </a:p>
        </p:txBody>
      </p:sp>
      <p:sp>
        <p:nvSpPr>
          <p:cNvPr id="13" name="Tekstfelt 12">
            <a:extLst>
              <a:ext uri="{FF2B5EF4-FFF2-40B4-BE49-F238E27FC236}">
                <a16:creationId xmlns:a16="http://schemas.microsoft.com/office/drawing/2014/main" id="{AD4E58D3-6190-4707-8678-F33C1640EA2E}"/>
              </a:ext>
            </a:extLst>
          </p:cNvPr>
          <p:cNvSpPr txBox="1"/>
          <p:nvPr/>
        </p:nvSpPr>
        <p:spPr>
          <a:xfrm>
            <a:off x="924316" y="3628952"/>
            <a:ext cx="1527957" cy="461665"/>
          </a:xfrm>
          <a:prstGeom prst="rect">
            <a:avLst/>
          </a:prstGeom>
          <a:noFill/>
        </p:spPr>
        <p:txBody>
          <a:bodyPr wrap="square" rtlCol="0">
            <a:spAutoFit/>
          </a:bodyPr>
          <a:lstStyle/>
          <a:p>
            <a:r>
              <a:rPr lang="da-DK" sz="1200" dirty="0"/>
              <a:t>100 g æble bidrager med 1,1 g kostfibre</a:t>
            </a:r>
          </a:p>
        </p:txBody>
      </p:sp>
      <p:sp>
        <p:nvSpPr>
          <p:cNvPr id="14" name="Tekstfelt 13">
            <a:extLst>
              <a:ext uri="{FF2B5EF4-FFF2-40B4-BE49-F238E27FC236}">
                <a16:creationId xmlns:a16="http://schemas.microsoft.com/office/drawing/2014/main" id="{021D353A-B709-43DC-8F9E-ECD45166DD1A}"/>
              </a:ext>
            </a:extLst>
          </p:cNvPr>
          <p:cNvSpPr txBox="1"/>
          <p:nvPr/>
        </p:nvSpPr>
        <p:spPr>
          <a:xfrm>
            <a:off x="726201" y="4163143"/>
            <a:ext cx="1689858" cy="646331"/>
          </a:xfrm>
          <a:prstGeom prst="rect">
            <a:avLst/>
          </a:prstGeom>
          <a:noFill/>
        </p:spPr>
        <p:txBody>
          <a:bodyPr wrap="square" rtlCol="0">
            <a:spAutoFit/>
          </a:bodyPr>
          <a:lstStyle/>
          <a:p>
            <a:r>
              <a:rPr lang="da-DK" sz="1200" dirty="0"/>
              <a:t>100 g appelsin bidrager med 2 g kostfibre og 61 mg C-vitamin</a:t>
            </a:r>
          </a:p>
        </p:txBody>
      </p:sp>
      <p:sp>
        <p:nvSpPr>
          <p:cNvPr id="15" name="Tekstfelt 14">
            <a:extLst>
              <a:ext uri="{FF2B5EF4-FFF2-40B4-BE49-F238E27FC236}">
                <a16:creationId xmlns:a16="http://schemas.microsoft.com/office/drawing/2014/main" id="{DA32B7CE-48EC-46E2-93A0-3F022567F185}"/>
              </a:ext>
            </a:extLst>
          </p:cNvPr>
          <p:cNvSpPr txBox="1"/>
          <p:nvPr/>
        </p:nvSpPr>
        <p:spPr>
          <a:xfrm>
            <a:off x="6284079" y="4045710"/>
            <a:ext cx="1162228" cy="646331"/>
          </a:xfrm>
          <a:prstGeom prst="rect">
            <a:avLst/>
          </a:prstGeom>
          <a:noFill/>
        </p:spPr>
        <p:txBody>
          <a:bodyPr wrap="square" rtlCol="0">
            <a:spAutoFit/>
          </a:bodyPr>
          <a:lstStyle/>
          <a:p>
            <a:r>
              <a:rPr lang="da-DK" sz="1200" dirty="0"/>
              <a:t>100 g pære bidrager med 3,2 g kostfibre</a:t>
            </a:r>
          </a:p>
        </p:txBody>
      </p:sp>
      <p:sp>
        <p:nvSpPr>
          <p:cNvPr id="16" name="Tekstfelt 15">
            <a:extLst>
              <a:ext uri="{FF2B5EF4-FFF2-40B4-BE49-F238E27FC236}">
                <a16:creationId xmlns:a16="http://schemas.microsoft.com/office/drawing/2014/main" id="{A6C60D8A-748E-4B75-B292-E5F9A2A40F91}"/>
              </a:ext>
            </a:extLst>
          </p:cNvPr>
          <p:cNvSpPr txBox="1"/>
          <p:nvPr/>
        </p:nvSpPr>
        <p:spPr>
          <a:xfrm>
            <a:off x="5617234" y="2712658"/>
            <a:ext cx="1701097" cy="646331"/>
          </a:xfrm>
          <a:prstGeom prst="rect">
            <a:avLst/>
          </a:prstGeom>
          <a:noFill/>
        </p:spPr>
        <p:txBody>
          <a:bodyPr wrap="square" rtlCol="0">
            <a:spAutoFit/>
          </a:bodyPr>
          <a:lstStyle/>
          <a:p>
            <a:r>
              <a:rPr lang="da-DK" sz="1200" dirty="0"/>
              <a:t>2 dl minimælk bidrager med 7 g protein og 248 mg calcium</a:t>
            </a:r>
          </a:p>
        </p:txBody>
      </p:sp>
      <p:sp>
        <p:nvSpPr>
          <p:cNvPr id="17" name="Tekstfelt 16">
            <a:extLst>
              <a:ext uri="{FF2B5EF4-FFF2-40B4-BE49-F238E27FC236}">
                <a16:creationId xmlns:a16="http://schemas.microsoft.com/office/drawing/2014/main" id="{28A8B874-31B4-40F6-A498-BBD2A3146012}"/>
              </a:ext>
            </a:extLst>
          </p:cNvPr>
          <p:cNvSpPr txBox="1"/>
          <p:nvPr/>
        </p:nvSpPr>
        <p:spPr>
          <a:xfrm>
            <a:off x="9905818" y="3536618"/>
            <a:ext cx="1739608" cy="646331"/>
          </a:xfrm>
          <a:prstGeom prst="rect">
            <a:avLst/>
          </a:prstGeom>
          <a:noFill/>
        </p:spPr>
        <p:txBody>
          <a:bodyPr wrap="square" rtlCol="0">
            <a:spAutoFit/>
          </a:bodyPr>
          <a:lstStyle/>
          <a:p>
            <a:r>
              <a:rPr lang="da-DK" sz="1200" dirty="0"/>
              <a:t>24 g knækbrød bidrager med 3,9 g kostfibre og  2,3 g protein</a:t>
            </a:r>
          </a:p>
        </p:txBody>
      </p:sp>
      <p:sp>
        <p:nvSpPr>
          <p:cNvPr id="18" name="Tekstfelt 17">
            <a:extLst>
              <a:ext uri="{FF2B5EF4-FFF2-40B4-BE49-F238E27FC236}">
                <a16:creationId xmlns:a16="http://schemas.microsoft.com/office/drawing/2014/main" id="{870F8E3F-3197-4393-B2D0-22D04F54E541}"/>
              </a:ext>
            </a:extLst>
          </p:cNvPr>
          <p:cNvSpPr txBox="1"/>
          <p:nvPr/>
        </p:nvSpPr>
        <p:spPr>
          <a:xfrm>
            <a:off x="9744767" y="4384541"/>
            <a:ext cx="1739608" cy="646331"/>
          </a:xfrm>
          <a:prstGeom prst="rect">
            <a:avLst/>
          </a:prstGeom>
          <a:noFill/>
        </p:spPr>
        <p:txBody>
          <a:bodyPr wrap="square" rtlCol="0">
            <a:spAutoFit/>
          </a:bodyPr>
          <a:lstStyle/>
          <a:p>
            <a:r>
              <a:rPr lang="da-DK" sz="1200" dirty="0"/>
              <a:t>15 g smøreost 15% bidrager med 2,2 g fedt og 1,4 g protein</a:t>
            </a:r>
          </a:p>
        </p:txBody>
      </p:sp>
      <p:sp>
        <p:nvSpPr>
          <p:cNvPr id="31" name="Tekstfelt 30">
            <a:extLst>
              <a:ext uri="{FF2B5EF4-FFF2-40B4-BE49-F238E27FC236}">
                <a16:creationId xmlns:a16="http://schemas.microsoft.com/office/drawing/2014/main" id="{75E439B1-C255-4C01-A82D-2D2433D6BE7F}"/>
              </a:ext>
            </a:extLst>
          </p:cNvPr>
          <p:cNvSpPr txBox="1"/>
          <p:nvPr/>
        </p:nvSpPr>
        <p:spPr>
          <a:xfrm>
            <a:off x="2390164" y="2451497"/>
            <a:ext cx="1828800" cy="369332"/>
          </a:xfrm>
          <a:prstGeom prst="rect">
            <a:avLst/>
          </a:prstGeom>
          <a:noFill/>
        </p:spPr>
        <p:txBody>
          <a:bodyPr wrap="square" rtlCol="0">
            <a:spAutoFit/>
          </a:bodyPr>
          <a:lstStyle/>
          <a:p>
            <a:r>
              <a:rPr lang="da-DK" dirty="0">
                <a:solidFill>
                  <a:schemeClr val="accent6"/>
                </a:solidFill>
              </a:rPr>
              <a:t>Dagskostforslag 1</a:t>
            </a:r>
          </a:p>
        </p:txBody>
      </p:sp>
      <p:sp>
        <p:nvSpPr>
          <p:cNvPr id="33" name="Tekstfelt 32">
            <a:extLst>
              <a:ext uri="{FF2B5EF4-FFF2-40B4-BE49-F238E27FC236}">
                <a16:creationId xmlns:a16="http://schemas.microsoft.com/office/drawing/2014/main" id="{0EDDC7BB-9ACA-4BA6-8556-608797367CE9}"/>
              </a:ext>
            </a:extLst>
          </p:cNvPr>
          <p:cNvSpPr txBox="1"/>
          <p:nvPr/>
        </p:nvSpPr>
        <p:spPr>
          <a:xfrm>
            <a:off x="7900037" y="2454470"/>
            <a:ext cx="1809136" cy="369332"/>
          </a:xfrm>
          <a:prstGeom prst="rect">
            <a:avLst/>
          </a:prstGeom>
          <a:noFill/>
        </p:spPr>
        <p:txBody>
          <a:bodyPr wrap="square" rtlCol="0">
            <a:spAutoFit/>
          </a:bodyPr>
          <a:lstStyle/>
          <a:p>
            <a:r>
              <a:rPr lang="da-DK" dirty="0">
                <a:solidFill>
                  <a:schemeClr val="accent1"/>
                </a:solidFill>
              </a:rPr>
              <a:t>Dagskostforslag 2</a:t>
            </a:r>
          </a:p>
        </p:txBody>
      </p:sp>
      <p:sp>
        <p:nvSpPr>
          <p:cNvPr id="2" name="Rektangel 1">
            <a:extLst>
              <a:ext uri="{FF2B5EF4-FFF2-40B4-BE49-F238E27FC236}">
                <a16:creationId xmlns:a16="http://schemas.microsoft.com/office/drawing/2014/main" id="{045B4836-84E2-4208-BFF9-E1C820C2E135}"/>
              </a:ext>
            </a:extLst>
          </p:cNvPr>
          <p:cNvSpPr/>
          <p:nvPr/>
        </p:nvSpPr>
        <p:spPr>
          <a:xfrm>
            <a:off x="79761" y="6583375"/>
            <a:ext cx="6096000" cy="261610"/>
          </a:xfrm>
          <a:prstGeom prst="rect">
            <a:avLst/>
          </a:prstGeom>
        </p:spPr>
        <p:txBody>
          <a:bodyPr>
            <a:spAutoFit/>
          </a:bodyPr>
          <a:lstStyle/>
          <a:p>
            <a:r>
              <a:rPr lang="da-DK" sz="1100" dirty="0"/>
              <a:t>Kilde: </a:t>
            </a:r>
            <a:r>
              <a:rPr lang="da-DK" sz="1100" dirty="0">
                <a:hlinkClick r:id="rId5"/>
              </a:rPr>
              <a:t>Frida - Database med fødevaredata udgivet DTU Fødevareinstituttet (frida.fooddata.dk)</a:t>
            </a:r>
            <a:endParaRPr lang="da-DK" sz="1100" dirty="0"/>
          </a:p>
        </p:txBody>
      </p:sp>
      <p:cxnSp>
        <p:nvCxnSpPr>
          <p:cNvPr id="36" name="Lige forbindelse 35">
            <a:extLst>
              <a:ext uri="{FF2B5EF4-FFF2-40B4-BE49-F238E27FC236}">
                <a16:creationId xmlns:a16="http://schemas.microsoft.com/office/drawing/2014/main" id="{3D3AC751-4D27-4A8E-A80F-760202C6201A}"/>
              </a:ext>
            </a:extLst>
          </p:cNvPr>
          <p:cNvCxnSpPr>
            <a:cxnSpLocks/>
          </p:cNvCxnSpPr>
          <p:nvPr/>
        </p:nvCxnSpPr>
        <p:spPr>
          <a:xfrm>
            <a:off x="3451440" y="382158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7" name="Lige forbindelse 36">
            <a:extLst>
              <a:ext uri="{FF2B5EF4-FFF2-40B4-BE49-F238E27FC236}">
                <a16:creationId xmlns:a16="http://schemas.microsoft.com/office/drawing/2014/main" id="{D4F4AA16-E85D-409A-BE61-371855B241A8}"/>
              </a:ext>
            </a:extLst>
          </p:cNvPr>
          <p:cNvCxnSpPr>
            <a:cxnSpLocks/>
          </p:cNvCxnSpPr>
          <p:nvPr/>
        </p:nvCxnSpPr>
        <p:spPr>
          <a:xfrm>
            <a:off x="3339107" y="461696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Lige forbindelse 37">
            <a:extLst>
              <a:ext uri="{FF2B5EF4-FFF2-40B4-BE49-F238E27FC236}">
                <a16:creationId xmlns:a16="http://schemas.microsoft.com/office/drawing/2014/main" id="{4B8B37DB-D9F1-401E-8A79-15E655391EF5}"/>
              </a:ext>
            </a:extLst>
          </p:cNvPr>
          <p:cNvCxnSpPr>
            <a:cxnSpLocks/>
          </p:cNvCxnSpPr>
          <p:nvPr/>
        </p:nvCxnSpPr>
        <p:spPr>
          <a:xfrm>
            <a:off x="2274819" y="3908675"/>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9" name="Lige forbindelse 38">
            <a:extLst>
              <a:ext uri="{FF2B5EF4-FFF2-40B4-BE49-F238E27FC236}">
                <a16:creationId xmlns:a16="http://schemas.microsoft.com/office/drawing/2014/main" id="{46D9775C-DA6B-4092-BF62-BFEE7B3B6E39}"/>
              </a:ext>
            </a:extLst>
          </p:cNvPr>
          <p:cNvCxnSpPr>
            <a:cxnSpLocks/>
          </p:cNvCxnSpPr>
          <p:nvPr/>
        </p:nvCxnSpPr>
        <p:spPr>
          <a:xfrm>
            <a:off x="2274819" y="4438266"/>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Lige forbindelse 39">
            <a:extLst>
              <a:ext uri="{FF2B5EF4-FFF2-40B4-BE49-F238E27FC236}">
                <a16:creationId xmlns:a16="http://schemas.microsoft.com/office/drawing/2014/main" id="{7D311679-83B8-4FB2-B519-A91A2C05F7C2}"/>
              </a:ext>
            </a:extLst>
          </p:cNvPr>
          <p:cNvCxnSpPr>
            <a:cxnSpLocks/>
          </p:cNvCxnSpPr>
          <p:nvPr/>
        </p:nvCxnSpPr>
        <p:spPr>
          <a:xfrm>
            <a:off x="7176927" y="3037343"/>
            <a:ext cx="3647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Lige forbindelse 40">
            <a:extLst>
              <a:ext uri="{FF2B5EF4-FFF2-40B4-BE49-F238E27FC236}">
                <a16:creationId xmlns:a16="http://schemas.microsoft.com/office/drawing/2014/main" id="{5B66C121-7A6A-4351-9F58-B7780CECB990}"/>
              </a:ext>
            </a:extLst>
          </p:cNvPr>
          <p:cNvCxnSpPr>
            <a:cxnSpLocks/>
          </p:cNvCxnSpPr>
          <p:nvPr/>
        </p:nvCxnSpPr>
        <p:spPr>
          <a:xfrm>
            <a:off x="9130302" y="3859784"/>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Lige forbindelse 41">
            <a:extLst>
              <a:ext uri="{FF2B5EF4-FFF2-40B4-BE49-F238E27FC236}">
                <a16:creationId xmlns:a16="http://schemas.microsoft.com/office/drawing/2014/main" id="{4D1E69FF-9909-4020-9A3C-AD736F6323E1}"/>
              </a:ext>
            </a:extLst>
          </p:cNvPr>
          <p:cNvCxnSpPr>
            <a:cxnSpLocks/>
          </p:cNvCxnSpPr>
          <p:nvPr/>
        </p:nvCxnSpPr>
        <p:spPr>
          <a:xfrm>
            <a:off x="7251380" y="4368876"/>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Lige forbindelse 42">
            <a:extLst>
              <a:ext uri="{FF2B5EF4-FFF2-40B4-BE49-F238E27FC236}">
                <a16:creationId xmlns:a16="http://schemas.microsoft.com/office/drawing/2014/main" id="{5DE4BB39-B3F3-4FAD-A110-A1384B27FC00}"/>
              </a:ext>
            </a:extLst>
          </p:cNvPr>
          <p:cNvCxnSpPr>
            <a:cxnSpLocks/>
          </p:cNvCxnSpPr>
          <p:nvPr/>
        </p:nvCxnSpPr>
        <p:spPr>
          <a:xfrm>
            <a:off x="8994925" y="4505601"/>
            <a:ext cx="779837" cy="0"/>
          </a:xfrm>
          <a:prstGeom prst="line">
            <a:avLst/>
          </a:prstGeom>
        </p:spPr>
        <p:style>
          <a:lnRef idx="1">
            <a:schemeClr val="accent3"/>
          </a:lnRef>
          <a:fillRef idx="0">
            <a:schemeClr val="accent3"/>
          </a:fillRef>
          <a:effectRef idx="0">
            <a:schemeClr val="accent3"/>
          </a:effectRef>
          <a:fontRef idx="minor">
            <a:schemeClr val="tx1"/>
          </a:fontRef>
        </p:style>
      </p:cxnSp>
      <p:pic>
        <p:nvPicPr>
          <p:cNvPr id="27" name="Billede 26">
            <a:extLst>
              <a:ext uri="{FF2B5EF4-FFF2-40B4-BE49-F238E27FC236}">
                <a16:creationId xmlns:a16="http://schemas.microsoft.com/office/drawing/2014/main" id="{08281C9E-0B18-0A4A-8178-23F8BAF1756C}"/>
              </a:ext>
            </a:extLst>
          </p:cNvPr>
          <p:cNvPicPr>
            <a:picLocks noChangeAspect="1"/>
          </p:cNvPicPr>
          <p:nvPr/>
        </p:nvPicPr>
        <p:blipFill rotWithShape="1">
          <a:blip r:embed="rId6"/>
          <a:srcRect t="-1" b="1029"/>
          <a:stretch/>
        </p:blipFill>
        <p:spPr>
          <a:xfrm>
            <a:off x="0" y="10420"/>
            <a:ext cx="12192000" cy="1585298"/>
          </a:xfrm>
          <a:prstGeom prst="rect">
            <a:avLst/>
          </a:prstGeom>
        </p:spPr>
      </p:pic>
      <p:sp>
        <p:nvSpPr>
          <p:cNvPr id="5" name="Tekstfelt 4">
            <a:extLst>
              <a:ext uri="{FF2B5EF4-FFF2-40B4-BE49-F238E27FC236}">
                <a16:creationId xmlns:a16="http://schemas.microsoft.com/office/drawing/2014/main" id="{2C2FA8B8-4C1D-B44C-AFF5-7ABCF7779D27}"/>
              </a:ext>
            </a:extLst>
          </p:cNvPr>
          <p:cNvSpPr txBox="1"/>
          <p:nvPr/>
        </p:nvSpPr>
        <p:spPr>
          <a:xfrm>
            <a:off x="2428884" y="5409059"/>
            <a:ext cx="2512062" cy="338554"/>
          </a:xfrm>
          <a:prstGeom prst="rect">
            <a:avLst/>
          </a:prstGeom>
          <a:noFill/>
        </p:spPr>
        <p:txBody>
          <a:bodyPr wrap="square" rtlCol="0">
            <a:spAutoFit/>
          </a:bodyPr>
          <a:lstStyle/>
          <a:p>
            <a:r>
              <a:rPr lang="da-DK" sz="1600" dirty="0"/>
              <a:t>966 kJ = 230 kcal</a:t>
            </a:r>
          </a:p>
        </p:txBody>
      </p:sp>
      <p:sp>
        <p:nvSpPr>
          <p:cNvPr id="11" name="Tekstfelt 10">
            <a:extLst>
              <a:ext uri="{FF2B5EF4-FFF2-40B4-BE49-F238E27FC236}">
                <a16:creationId xmlns:a16="http://schemas.microsoft.com/office/drawing/2014/main" id="{ABCC2581-41DC-954C-BC92-FA491E9DF043}"/>
              </a:ext>
            </a:extLst>
          </p:cNvPr>
          <p:cNvSpPr txBox="1"/>
          <p:nvPr/>
        </p:nvSpPr>
        <p:spPr>
          <a:xfrm>
            <a:off x="7803498" y="5386388"/>
            <a:ext cx="2262866" cy="338554"/>
          </a:xfrm>
          <a:prstGeom prst="rect">
            <a:avLst/>
          </a:prstGeom>
          <a:noFill/>
        </p:spPr>
        <p:txBody>
          <a:bodyPr wrap="square" rtlCol="0">
            <a:spAutoFit/>
          </a:bodyPr>
          <a:lstStyle/>
          <a:p>
            <a:r>
              <a:rPr lang="da-DK" sz="1600" dirty="0"/>
              <a:t>1043 kJ = 248 kcal</a:t>
            </a:r>
          </a:p>
        </p:txBody>
      </p:sp>
    </p:spTree>
    <p:extLst>
      <p:ext uri="{BB962C8B-B14F-4D97-AF65-F5344CB8AC3E}">
        <p14:creationId xmlns:p14="http://schemas.microsoft.com/office/powerpoint/2010/main" val="3094831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FF32C992-3859-4AFA-8BC6-7EF55F77939E}"/>
              </a:ext>
            </a:extLst>
          </p:cNvPr>
          <p:cNvSpPr txBox="1"/>
          <p:nvPr/>
        </p:nvSpPr>
        <p:spPr>
          <a:xfrm>
            <a:off x="5412197" y="1638262"/>
            <a:ext cx="1494629" cy="584775"/>
          </a:xfrm>
          <a:prstGeom prst="rect">
            <a:avLst/>
          </a:prstGeom>
          <a:noFill/>
        </p:spPr>
        <p:txBody>
          <a:bodyPr wrap="square" rtlCol="0">
            <a:spAutoFit/>
          </a:bodyPr>
          <a:lstStyle/>
          <a:p>
            <a:r>
              <a:rPr lang="da-DK" sz="3200" dirty="0">
                <a:latin typeface="+mj-lt"/>
              </a:rPr>
              <a:t>Frokost</a:t>
            </a:r>
          </a:p>
        </p:txBody>
      </p:sp>
      <p:pic>
        <p:nvPicPr>
          <p:cNvPr id="4" name="Billede 3">
            <a:extLst>
              <a:ext uri="{FF2B5EF4-FFF2-40B4-BE49-F238E27FC236}">
                <a16:creationId xmlns:a16="http://schemas.microsoft.com/office/drawing/2014/main" id="{595BD996-5A71-4B70-AD06-528EF8CFD3AE}"/>
              </a:ext>
            </a:extLst>
          </p:cNvPr>
          <p:cNvPicPr>
            <a:picLocks noChangeAspect="1"/>
          </p:cNvPicPr>
          <p:nvPr/>
        </p:nvPicPr>
        <p:blipFill rotWithShape="1">
          <a:blip r:embed="rId3">
            <a:extLst>
              <a:ext uri="{28A0092B-C50C-407E-A947-70E740481C1C}">
                <a14:useLocalDpi xmlns:a14="http://schemas.microsoft.com/office/drawing/2010/main" val="0"/>
              </a:ext>
            </a:extLst>
          </a:blip>
          <a:srcRect b="18926"/>
          <a:stretch/>
        </p:blipFill>
        <p:spPr>
          <a:xfrm>
            <a:off x="1558296" y="2878606"/>
            <a:ext cx="2667372" cy="2317024"/>
          </a:xfrm>
          <a:prstGeom prst="rect">
            <a:avLst/>
          </a:prstGeom>
        </p:spPr>
      </p:pic>
      <p:pic>
        <p:nvPicPr>
          <p:cNvPr id="6" name="Billede 5">
            <a:extLst>
              <a:ext uri="{FF2B5EF4-FFF2-40B4-BE49-F238E27FC236}">
                <a16:creationId xmlns:a16="http://schemas.microsoft.com/office/drawing/2014/main" id="{9EF55B58-2E08-4595-AF71-40F6E086529C}"/>
              </a:ext>
            </a:extLst>
          </p:cNvPr>
          <p:cNvPicPr>
            <a:picLocks noChangeAspect="1"/>
          </p:cNvPicPr>
          <p:nvPr/>
        </p:nvPicPr>
        <p:blipFill rotWithShape="1">
          <a:blip r:embed="rId4">
            <a:extLst>
              <a:ext uri="{28A0092B-C50C-407E-A947-70E740481C1C}">
                <a14:useLocalDpi xmlns:a14="http://schemas.microsoft.com/office/drawing/2010/main" val="0"/>
              </a:ext>
            </a:extLst>
          </a:blip>
          <a:srcRect b="17545"/>
          <a:stretch/>
        </p:blipFill>
        <p:spPr>
          <a:xfrm>
            <a:off x="7645636" y="2823432"/>
            <a:ext cx="2619741" cy="2372197"/>
          </a:xfrm>
          <a:prstGeom prst="rect">
            <a:avLst/>
          </a:prstGeom>
        </p:spPr>
      </p:pic>
      <p:pic>
        <p:nvPicPr>
          <p:cNvPr id="8" name="Billede 7">
            <a:extLst>
              <a:ext uri="{FF2B5EF4-FFF2-40B4-BE49-F238E27FC236}">
                <a16:creationId xmlns:a16="http://schemas.microsoft.com/office/drawing/2014/main" id="{F2CBF097-AFFB-43C0-9330-ECFBC63643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1148" y="5923803"/>
            <a:ext cx="1003504" cy="574144"/>
          </a:xfrm>
          <a:prstGeom prst="rect">
            <a:avLst/>
          </a:prstGeom>
        </p:spPr>
      </p:pic>
      <p:sp>
        <p:nvSpPr>
          <p:cNvPr id="9" name="Tekstfelt 8">
            <a:extLst>
              <a:ext uri="{FF2B5EF4-FFF2-40B4-BE49-F238E27FC236}">
                <a16:creationId xmlns:a16="http://schemas.microsoft.com/office/drawing/2014/main" id="{2FCF03A4-FC64-4C55-B9AC-B57D42977218}"/>
              </a:ext>
            </a:extLst>
          </p:cNvPr>
          <p:cNvSpPr txBox="1"/>
          <p:nvPr/>
        </p:nvSpPr>
        <p:spPr>
          <a:xfrm>
            <a:off x="2910962" y="6086831"/>
            <a:ext cx="6370075" cy="523220"/>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Rugbrød og andre fuldkornsprodukter, samt grøntsager, er gode ved alle måltider. Drik 1-1½ liter vand i løbet af dagen.</a:t>
            </a:r>
          </a:p>
        </p:txBody>
      </p:sp>
      <p:sp>
        <p:nvSpPr>
          <p:cNvPr id="10" name="Tekstfelt 9">
            <a:extLst>
              <a:ext uri="{FF2B5EF4-FFF2-40B4-BE49-F238E27FC236}">
                <a16:creationId xmlns:a16="http://schemas.microsoft.com/office/drawing/2014/main" id="{E0451068-63A0-4AD9-8E65-67902A07704E}"/>
              </a:ext>
            </a:extLst>
          </p:cNvPr>
          <p:cNvSpPr txBox="1"/>
          <p:nvPr/>
        </p:nvSpPr>
        <p:spPr>
          <a:xfrm>
            <a:off x="774313" y="4774626"/>
            <a:ext cx="1438844" cy="646331"/>
          </a:xfrm>
          <a:prstGeom prst="rect">
            <a:avLst/>
          </a:prstGeom>
          <a:noFill/>
        </p:spPr>
        <p:txBody>
          <a:bodyPr wrap="square" rtlCol="0">
            <a:spAutoFit/>
          </a:bodyPr>
          <a:lstStyle/>
          <a:p>
            <a:r>
              <a:rPr lang="da-DK" sz="1200" dirty="0"/>
              <a:t>100 g rugbrød bidrager med 8,1 g fuldkorn</a:t>
            </a:r>
          </a:p>
        </p:txBody>
      </p:sp>
      <p:sp>
        <p:nvSpPr>
          <p:cNvPr id="11" name="Tekstfelt 10">
            <a:extLst>
              <a:ext uri="{FF2B5EF4-FFF2-40B4-BE49-F238E27FC236}">
                <a16:creationId xmlns:a16="http://schemas.microsoft.com/office/drawing/2014/main" id="{E7B7AD1D-388D-4565-A8EA-5EE74D7074CD}"/>
              </a:ext>
            </a:extLst>
          </p:cNvPr>
          <p:cNvSpPr txBox="1"/>
          <p:nvPr/>
        </p:nvSpPr>
        <p:spPr>
          <a:xfrm>
            <a:off x="486896" y="4085906"/>
            <a:ext cx="1685169" cy="646331"/>
          </a:xfrm>
          <a:prstGeom prst="rect">
            <a:avLst/>
          </a:prstGeom>
          <a:noFill/>
        </p:spPr>
        <p:txBody>
          <a:bodyPr wrap="square" rtlCol="0">
            <a:spAutoFit/>
          </a:bodyPr>
          <a:lstStyle/>
          <a:p>
            <a:r>
              <a:rPr lang="da-DK" sz="1200" dirty="0"/>
              <a:t>32 g hamburgerryg bidrager med 5,9 g protein</a:t>
            </a:r>
          </a:p>
        </p:txBody>
      </p:sp>
      <p:sp>
        <p:nvSpPr>
          <p:cNvPr id="12" name="Tekstfelt 11">
            <a:extLst>
              <a:ext uri="{FF2B5EF4-FFF2-40B4-BE49-F238E27FC236}">
                <a16:creationId xmlns:a16="http://schemas.microsoft.com/office/drawing/2014/main" id="{4F85F8ED-47D3-4BE0-BCDF-B96E77C20EF4}"/>
              </a:ext>
            </a:extLst>
          </p:cNvPr>
          <p:cNvSpPr txBox="1"/>
          <p:nvPr/>
        </p:nvSpPr>
        <p:spPr>
          <a:xfrm>
            <a:off x="4392979" y="3277578"/>
            <a:ext cx="1739608" cy="461665"/>
          </a:xfrm>
          <a:prstGeom prst="rect">
            <a:avLst/>
          </a:prstGeom>
          <a:noFill/>
        </p:spPr>
        <p:txBody>
          <a:bodyPr wrap="square" rtlCol="0">
            <a:spAutoFit/>
          </a:bodyPr>
          <a:lstStyle/>
          <a:p>
            <a:r>
              <a:rPr lang="da-DK" sz="1200" dirty="0"/>
              <a:t>50 g gulerod bidrager med 1,4 g kostfibre</a:t>
            </a:r>
          </a:p>
        </p:txBody>
      </p:sp>
      <p:sp>
        <p:nvSpPr>
          <p:cNvPr id="13" name="Tekstfelt 12">
            <a:extLst>
              <a:ext uri="{FF2B5EF4-FFF2-40B4-BE49-F238E27FC236}">
                <a16:creationId xmlns:a16="http://schemas.microsoft.com/office/drawing/2014/main" id="{1152B038-B7A4-455F-9C20-EC8DF201540A}"/>
              </a:ext>
            </a:extLst>
          </p:cNvPr>
          <p:cNvSpPr txBox="1"/>
          <p:nvPr/>
        </p:nvSpPr>
        <p:spPr>
          <a:xfrm>
            <a:off x="4430246" y="3823783"/>
            <a:ext cx="1739608" cy="646331"/>
          </a:xfrm>
          <a:prstGeom prst="rect">
            <a:avLst/>
          </a:prstGeom>
          <a:noFill/>
        </p:spPr>
        <p:txBody>
          <a:bodyPr wrap="square" rtlCol="0">
            <a:spAutoFit/>
          </a:bodyPr>
          <a:lstStyle/>
          <a:p>
            <a:r>
              <a:rPr lang="da-DK" sz="1200" dirty="0"/>
              <a:t>50 g peberfrugt bidrager med 0,8 g kostfibre og 96 mg C-vitamin</a:t>
            </a:r>
          </a:p>
        </p:txBody>
      </p:sp>
      <p:sp>
        <p:nvSpPr>
          <p:cNvPr id="14" name="Tekstfelt 13">
            <a:extLst>
              <a:ext uri="{FF2B5EF4-FFF2-40B4-BE49-F238E27FC236}">
                <a16:creationId xmlns:a16="http://schemas.microsoft.com/office/drawing/2014/main" id="{48762D1D-52E7-46BA-9E83-85627874BAA6}"/>
              </a:ext>
            </a:extLst>
          </p:cNvPr>
          <p:cNvSpPr txBox="1"/>
          <p:nvPr/>
        </p:nvSpPr>
        <p:spPr>
          <a:xfrm>
            <a:off x="153560" y="3340807"/>
            <a:ext cx="1380167" cy="646331"/>
          </a:xfrm>
          <a:prstGeom prst="rect">
            <a:avLst/>
          </a:prstGeom>
          <a:noFill/>
        </p:spPr>
        <p:txBody>
          <a:bodyPr wrap="square" rtlCol="0">
            <a:spAutoFit/>
          </a:bodyPr>
          <a:lstStyle/>
          <a:p>
            <a:r>
              <a:rPr lang="da-DK" sz="1200" dirty="0"/>
              <a:t>60 g agurk + 20 g salat bidrager med 0,6 g kostfibre</a:t>
            </a:r>
          </a:p>
        </p:txBody>
      </p:sp>
      <p:sp>
        <p:nvSpPr>
          <p:cNvPr id="15" name="Tekstfelt 14">
            <a:extLst>
              <a:ext uri="{FF2B5EF4-FFF2-40B4-BE49-F238E27FC236}">
                <a16:creationId xmlns:a16="http://schemas.microsoft.com/office/drawing/2014/main" id="{911D28F2-CDC9-460B-8172-708A178BD067}"/>
              </a:ext>
            </a:extLst>
          </p:cNvPr>
          <p:cNvSpPr txBox="1"/>
          <p:nvPr/>
        </p:nvSpPr>
        <p:spPr>
          <a:xfrm>
            <a:off x="10045860" y="3211625"/>
            <a:ext cx="1739608" cy="646331"/>
          </a:xfrm>
          <a:prstGeom prst="rect">
            <a:avLst/>
          </a:prstGeom>
          <a:noFill/>
        </p:spPr>
        <p:txBody>
          <a:bodyPr wrap="square" rtlCol="0">
            <a:spAutoFit/>
          </a:bodyPr>
          <a:lstStyle/>
          <a:p>
            <a:r>
              <a:rPr lang="da-DK" sz="1200" dirty="0"/>
              <a:t>80 g frikadeller 6% bidrager med 10,2 g protein </a:t>
            </a:r>
          </a:p>
        </p:txBody>
      </p:sp>
      <p:sp>
        <p:nvSpPr>
          <p:cNvPr id="16" name="Tekstfelt 15">
            <a:extLst>
              <a:ext uri="{FF2B5EF4-FFF2-40B4-BE49-F238E27FC236}">
                <a16:creationId xmlns:a16="http://schemas.microsoft.com/office/drawing/2014/main" id="{A5A6E88F-CB47-467C-A3EB-C94173D04030}"/>
              </a:ext>
            </a:extLst>
          </p:cNvPr>
          <p:cNvSpPr txBox="1"/>
          <p:nvPr/>
        </p:nvSpPr>
        <p:spPr>
          <a:xfrm>
            <a:off x="10263631" y="4120209"/>
            <a:ext cx="1739608" cy="646331"/>
          </a:xfrm>
          <a:prstGeom prst="rect">
            <a:avLst/>
          </a:prstGeom>
          <a:noFill/>
        </p:spPr>
        <p:txBody>
          <a:bodyPr wrap="square" rtlCol="0">
            <a:spAutoFit/>
          </a:bodyPr>
          <a:lstStyle/>
          <a:p>
            <a:r>
              <a:rPr lang="da-DK" sz="1200" dirty="0"/>
              <a:t>50 g rugbrød bidrager med 4,1 g kostfibre og 2,5 g protein</a:t>
            </a:r>
          </a:p>
        </p:txBody>
      </p:sp>
      <p:sp>
        <p:nvSpPr>
          <p:cNvPr id="17" name="Tekstfelt 16">
            <a:extLst>
              <a:ext uri="{FF2B5EF4-FFF2-40B4-BE49-F238E27FC236}">
                <a16:creationId xmlns:a16="http://schemas.microsoft.com/office/drawing/2014/main" id="{01241F3F-B631-4A29-A15A-F99D8A5948E1}"/>
              </a:ext>
            </a:extLst>
          </p:cNvPr>
          <p:cNvSpPr txBox="1"/>
          <p:nvPr/>
        </p:nvSpPr>
        <p:spPr>
          <a:xfrm>
            <a:off x="6563688" y="4549298"/>
            <a:ext cx="1739608" cy="646331"/>
          </a:xfrm>
          <a:prstGeom prst="rect">
            <a:avLst/>
          </a:prstGeom>
          <a:noFill/>
        </p:spPr>
        <p:txBody>
          <a:bodyPr wrap="square" rtlCol="0">
            <a:spAutoFit/>
          </a:bodyPr>
          <a:lstStyle/>
          <a:p>
            <a:r>
              <a:rPr lang="da-DK" sz="1200" dirty="0"/>
              <a:t>100 g tomat bidrager med 1,9 g kostfibre og 15 g C-vitamin</a:t>
            </a:r>
          </a:p>
        </p:txBody>
      </p:sp>
      <p:sp>
        <p:nvSpPr>
          <p:cNvPr id="18" name="Tekstfelt 17">
            <a:extLst>
              <a:ext uri="{FF2B5EF4-FFF2-40B4-BE49-F238E27FC236}">
                <a16:creationId xmlns:a16="http://schemas.microsoft.com/office/drawing/2014/main" id="{B91E5792-3270-42D7-B948-1B4419A23140}"/>
              </a:ext>
            </a:extLst>
          </p:cNvPr>
          <p:cNvSpPr txBox="1"/>
          <p:nvPr/>
        </p:nvSpPr>
        <p:spPr>
          <a:xfrm>
            <a:off x="6625892" y="3473878"/>
            <a:ext cx="1739608" cy="646331"/>
          </a:xfrm>
          <a:prstGeom prst="rect">
            <a:avLst/>
          </a:prstGeom>
          <a:noFill/>
        </p:spPr>
        <p:txBody>
          <a:bodyPr wrap="square" rtlCol="0">
            <a:spAutoFit/>
          </a:bodyPr>
          <a:lstStyle/>
          <a:p>
            <a:r>
              <a:rPr lang="da-DK" sz="1200" dirty="0"/>
              <a:t>20 g + 60 g agurk bidrager med 0,8 g kostfibre</a:t>
            </a:r>
          </a:p>
        </p:txBody>
      </p:sp>
      <p:sp>
        <p:nvSpPr>
          <p:cNvPr id="29" name="Tekstfelt 28">
            <a:extLst>
              <a:ext uri="{FF2B5EF4-FFF2-40B4-BE49-F238E27FC236}">
                <a16:creationId xmlns:a16="http://schemas.microsoft.com/office/drawing/2014/main" id="{06098980-D6CF-4372-BBDE-D69B263BE84D}"/>
              </a:ext>
            </a:extLst>
          </p:cNvPr>
          <p:cNvSpPr txBox="1"/>
          <p:nvPr/>
        </p:nvSpPr>
        <p:spPr>
          <a:xfrm>
            <a:off x="3872171" y="4489092"/>
            <a:ext cx="1739608" cy="461665"/>
          </a:xfrm>
          <a:prstGeom prst="rect">
            <a:avLst/>
          </a:prstGeom>
          <a:noFill/>
        </p:spPr>
        <p:txBody>
          <a:bodyPr wrap="square" rtlCol="0">
            <a:spAutoFit/>
          </a:bodyPr>
          <a:lstStyle/>
          <a:p>
            <a:r>
              <a:rPr lang="da-DK" sz="1200" dirty="0"/>
              <a:t>40 g ost 30+ bidrager med 12 g protein</a:t>
            </a:r>
          </a:p>
        </p:txBody>
      </p:sp>
      <p:sp>
        <p:nvSpPr>
          <p:cNvPr id="32" name="Tekstfelt 31">
            <a:extLst>
              <a:ext uri="{FF2B5EF4-FFF2-40B4-BE49-F238E27FC236}">
                <a16:creationId xmlns:a16="http://schemas.microsoft.com/office/drawing/2014/main" id="{DA6E1766-DB9A-4E2C-BB53-C57AA7876028}"/>
              </a:ext>
            </a:extLst>
          </p:cNvPr>
          <p:cNvSpPr txBox="1"/>
          <p:nvPr/>
        </p:nvSpPr>
        <p:spPr>
          <a:xfrm>
            <a:off x="2301305" y="2375106"/>
            <a:ext cx="1828800" cy="369332"/>
          </a:xfrm>
          <a:prstGeom prst="rect">
            <a:avLst/>
          </a:prstGeom>
          <a:noFill/>
        </p:spPr>
        <p:txBody>
          <a:bodyPr wrap="square" rtlCol="0">
            <a:spAutoFit/>
          </a:bodyPr>
          <a:lstStyle/>
          <a:p>
            <a:r>
              <a:rPr lang="da-DK" dirty="0">
                <a:solidFill>
                  <a:schemeClr val="accent6"/>
                </a:solidFill>
              </a:rPr>
              <a:t>Dagskostforslag 1</a:t>
            </a:r>
          </a:p>
        </p:txBody>
      </p:sp>
      <p:sp>
        <p:nvSpPr>
          <p:cNvPr id="33" name="Tekstfelt 32">
            <a:extLst>
              <a:ext uri="{FF2B5EF4-FFF2-40B4-BE49-F238E27FC236}">
                <a16:creationId xmlns:a16="http://schemas.microsoft.com/office/drawing/2014/main" id="{29774675-F275-44F4-90A2-E32B27B2A8D4}"/>
              </a:ext>
            </a:extLst>
          </p:cNvPr>
          <p:cNvSpPr txBox="1"/>
          <p:nvPr/>
        </p:nvSpPr>
        <p:spPr>
          <a:xfrm>
            <a:off x="8381488" y="2371250"/>
            <a:ext cx="1809136" cy="369332"/>
          </a:xfrm>
          <a:prstGeom prst="rect">
            <a:avLst/>
          </a:prstGeom>
          <a:noFill/>
        </p:spPr>
        <p:txBody>
          <a:bodyPr wrap="square" rtlCol="0">
            <a:spAutoFit/>
          </a:bodyPr>
          <a:lstStyle/>
          <a:p>
            <a:r>
              <a:rPr lang="da-DK" dirty="0">
                <a:solidFill>
                  <a:schemeClr val="accent1"/>
                </a:solidFill>
              </a:rPr>
              <a:t>Dagskostforslag 2</a:t>
            </a:r>
          </a:p>
        </p:txBody>
      </p:sp>
      <p:sp>
        <p:nvSpPr>
          <p:cNvPr id="2" name="Rektangel 1">
            <a:extLst>
              <a:ext uri="{FF2B5EF4-FFF2-40B4-BE49-F238E27FC236}">
                <a16:creationId xmlns:a16="http://schemas.microsoft.com/office/drawing/2014/main" id="{CB42719C-DD82-4897-A1A1-F13ECAF2F27C}"/>
              </a:ext>
            </a:extLst>
          </p:cNvPr>
          <p:cNvSpPr/>
          <p:nvPr/>
        </p:nvSpPr>
        <p:spPr>
          <a:xfrm>
            <a:off x="0" y="6585283"/>
            <a:ext cx="6096000" cy="261610"/>
          </a:xfrm>
          <a:prstGeom prst="rect">
            <a:avLst/>
          </a:prstGeom>
        </p:spPr>
        <p:txBody>
          <a:bodyPr>
            <a:spAutoFit/>
          </a:bodyPr>
          <a:lstStyle/>
          <a:p>
            <a:r>
              <a:rPr lang="da-DK" sz="1100" dirty="0"/>
              <a:t>Kilde: </a:t>
            </a:r>
            <a:r>
              <a:rPr lang="da-DK" sz="1100" dirty="0">
                <a:hlinkClick r:id="rId6"/>
              </a:rPr>
              <a:t>Frida - Database med fødevaredata udgivet DTU Fødevareinstituttet (frida.fooddata.dk)</a:t>
            </a:r>
            <a:endParaRPr lang="da-DK" sz="1100" dirty="0"/>
          </a:p>
        </p:txBody>
      </p:sp>
      <p:cxnSp>
        <p:nvCxnSpPr>
          <p:cNvPr id="21" name="Lige forbindelse 20">
            <a:extLst>
              <a:ext uri="{FF2B5EF4-FFF2-40B4-BE49-F238E27FC236}">
                <a16:creationId xmlns:a16="http://schemas.microsoft.com/office/drawing/2014/main" id="{31844D58-DD5F-4E58-844E-8F3FF85B4AD0}"/>
              </a:ext>
            </a:extLst>
          </p:cNvPr>
          <p:cNvCxnSpPr>
            <a:cxnSpLocks/>
          </p:cNvCxnSpPr>
          <p:nvPr/>
        </p:nvCxnSpPr>
        <p:spPr>
          <a:xfrm>
            <a:off x="1814432" y="4892636"/>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Lige forbindelse 21">
            <a:extLst>
              <a:ext uri="{FF2B5EF4-FFF2-40B4-BE49-F238E27FC236}">
                <a16:creationId xmlns:a16="http://schemas.microsoft.com/office/drawing/2014/main" id="{7C42AE76-E83C-4DAA-9D76-2881FC45D1CE}"/>
              </a:ext>
            </a:extLst>
          </p:cNvPr>
          <p:cNvCxnSpPr>
            <a:cxnSpLocks/>
          </p:cNvCxnSpPr>
          <p:nvPr/>
        </p:nvCxnSpPr>
        <p:spPr>
          <a:xfrm>
            <a:off x="3643232" y="350061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FF61A6E0-F9F4-4A48-934A-64C4C5878A23}"/>
              </a:ext>
            </a:extLst>
          </p:cNvPr>
          <p:cNvCxnSpPr>
            <a:cxnSpLocks/>
          </p:cNvCxnSpPr>
          <p:nvPr/>
        </p:nvCxnSpPr>
        <p:spPr>
          <a:xfrm>
            <a:off x="7999964" y="4716775"/>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Lige forbindelse 23">
            <a:extLst>
              <a:ext uri="{FF2B5EF4-FFF2-40B4-BE49-F238E27FC236}">
                <a16:creationId xmlns:a16="http://schemas.microsoft.com/office/drawing/2014/main" id="{54431427-003E-4057-A304-E616F6C02995}"/>
              </a:ext>
            </a:extLst>
          </p:cNvPr>
          <p:cNvCxnSpPr>
            <a:cxnSpLocks/>
          </p:cNvCxnSpPr>
          <p:nvPr/>
        </p:nvCxnSpPr>
        <p:spPr>
          <a:xfrm>
            <a:off x="3118750" y="4619576"/>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Lige forbindelse 24">
            <a:extLst>
              <a:ext uri="{FF2B5EF4-FFF2-40B4-BE49-F238E27FC236}">
                <a16:creationId xmlns:a16="http://schemas.microsoft.com/office/drawing/2014/main" id="{8FC5FB8A-3FD9-47C4-A812-35506B036753}"/>
              </a:ext>
            </a:extLst>
          </p:cNvPr>
          <p:cNvCxnSpPr>
            <a:cxnSpLocks/>
          </p:cNvCxnSpPr>
          <p:nvPr/>
        </p:nvCxnSpPr>
        <p:spPr>
          <a:xfrm>
            <a:off x="3668542" y="4131364"/>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Lige forbindelse 25">
            <a:extLst>
              <a:ext uri="{FF2B5EF4-FFF2-40B4-BE49-F238E27FC236}">
                <a16:creationId xmlns:a16="http://schemas.microsoft.com/office/drawing/2014/main" id="{EDE41192-54AF-43EE-9C6E-0CDEDEB912FC}"/>
              </a:ext>
            </a:extLst>
          </p:cNvPr>
          <p:cNvCxnSpPr>
            <a:cxnSpLocks/>
          </p:cNvCxnSpPr>
          <p:nvPr/>
        </p:nvCxnSpPr>
        <p:spPr>
          <a:xfrm>
            <a:off x="9485539" y="440965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Lige forbindelse 26">
            <a:extLst>
              <a:ext uri="{FF2B5EF4-FFF2-40B4-BE49-F238E27FC236}">
                <a16:creationId xmlns:a16="http://schemas.microsoft.com/office/drawing/2014/main" id="{7AC59AB7-8104-4FE4-A4C3-B61A0C9F9839}"/>
              </a:ext>
            </a:extLst>
          </p:cNvPr>
          <p:cNvCxnSpPr>
            <a:cxnSpLocks/>
          </p:cNvCxnSpPr>
          <p:nvPr/>
        </p:nvCxnSpPr>
        <p:spPr>
          <a:xfrm>
            <a:off x="9294450" y="356030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Lige forbindelse 27">
            <a:extLst>
              <a:ext uri="{FF2B5EF4-FFF2-40B4-BE49-F238E27FC236}">
                <a16:creationId xmlns:a16="http://schemas.microsoft.com/office/drawing/2014/main" id="{A69CBC6E-2007-4783-9A86-12556C3DD752}"/>
              </a:ext>
            </a:extLst>
          </p:cNvPr>
          <p:cNvCxnSpPr>
            <a:cxnSpLocks/>
          </p:cNvCxnSpPr>
          <p:nvPr/>
        </p:nvCxnSpPr>
        <p:spPr>
          <a:xfrm flipV="1">
            <a:off x="1809090" y="4269604"/>
            <a:ext cx="1169755" cy="6049"/>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Lige forbindelse 29">
            <a:extLst>
              <a:ext uri="{FF2B5EF4-FFF2-40B4-BE49-F238E27FC236}">
                <a16:creationId xmlns:a16="http://schemas.microsoft.com/office/drawing/2014/main" id="{E7E67F50-CACE-4875-BF53-7A3B690C5F91}"/>
              </a:ext>
            </a:extLst>
          </p:cNvPr>
          <p:cNvCxnSpPr>
            <a:cxnSpLocks/>
          </p:cNvCxnSpPr>
          <p:nvPr/>
        </p:nvCxnSpPr>
        <p:spPr>
          <a:xfrm flipV="1">
            <a:off x="1424514" y="3745096"/>
            <a:ext cx="1169755" cy="6049"/>
          </a:xfrm>
          <a:prstGeom prst="line">
            <a:avLst/>
          </a:prstGeom>
        </p:spPr>
        <p:style>
          <a:lnRef idx="1">
            <a:schemeClr val="accent3"/>
          </a:lnRef>
          <a:fillRef idx="0">
            <a:schemeClr val="accent3"/>
          </a:fillRef>
          <a:effectRef idx="0">
            <a:schemeClr val="accent3"/>
          </a:effectRef>
          <a:fontRef idx="minor">
            <a:schemeClr val="tx1"/>
          </a:fontRef>
        </p:style>
      </p:cxnSp>
      <p:cxnSp>
        <p:nvCxnSpPr>
          <p:cNvPr id="31" name="Lige forbindelse 30">
            <a:extLst>
              <a:ext uri="{FF2B5EF4-FFF2-40B4-BE49-F238E27FC236}">
                <a16:creationId xmlns:a16="http://schemas.microsoft.com/office/drawing/2014/main" id="{CA7B2C3D-92F5-40B9-85C4-80F699FBB528}"/>
              </a:ext>
            </a:extLst>
          </p:cNvPr>
          <p:cNvCxnSpPr>
            <a:cxnSpLocks/>
          </p:cNvCxnSpPr>
          <p:nvPr/>
        </p:nvCxnSpPr>
        <p:spPr>
          <a:xfrm>
            <a:off x="7863128" y="3652134"/>
            <a:ext cx="779837" cy="0"/>
          </a:xfrm>
          <a:prstGeom prst="line">
            <a:avLst/>
          </a:prstGeom>
        </p:spPr>
        <p:style>
          <a:lnRef idx="1">
            <a:schemeClr val="accent3"/>
          </a:lnRef>
          <a:fillRef idx="0">
            <a:schemeClr val="accent3"/>
          </a:fillRef>
          <a:effectRef idx="0">
            <a:schemeClr val="accent3"/>
          </a:effectRef>
          <a:fontRef idx="minor">
            <a:schemeClr val="tx1"/>
          </a:fontRef>
        </p:style>
      </p:cxnSp>
      <p:pic>
        <p:nvPicPr>
          <p:cNvPr id="34" name="Billede 33">
            <a:extLst>
              <a:ext uri="{FF2B5EF4-FFF2-40B4-BE49-F238E27FC236}">
                <a16:creationId xmlns:a16="http://schemas.microsoft.com/office/drawing/2014/main" id="{AAE8A857-6D96-C54C-A743-8B6F246806D9}"/>
              </a:ext>
            </a:extLst>
          </p:cNvPr>
          <p:cNvPicPr>
            <a:picLocks noChangeAspect="1"/>
          </p:cNvPicPr>
          <p:nvPr/>
        </p:nvPicPr>
        <p:blipFill rotWithShape="1">
          <a:blip r:embed="rId7"/>
          <a:srcRect t="-1" b="1029"/>
          <a:stretch/>
        </p:blipFill>
        <p:spPr>
          <a:xfrm>
            <a:off x="0" y="10420"/>
            <a:ext cx="12192000" cy="1585298"/>
          </a:xfrm>
          <a:prstGeom prst="rect">
            <a:avLst/>
          </a:prstGeom>
        </p:spPr>
      </p:pic>
      <p:sp>
        <p:nvSpPr>
          <p:cNvPr id="5" name="Tekstfelt 4">
            <a:extLst>
              <a:ext uri="{FF2B5EF4-FFF2-40B4-BE49-F238E27FC236}">
                <a16:creationId xmlns:a16="http://schemas.microsoft.com/office/drawing/2014/main" id="{CCEF60DE-2FF4-574A-BC9F-2F58B01423C7}"/>
              </a:ext>
            </a:extLst>
          </p:cNvPr>
          <p:cNvSpPr txBox="1"/>
          <p:nvPr/>
        </p:nvSpPr>
        <p:spPr>
          <a:xfrm>
            <a:off x="2301304" y="5195629"/>
            <a:ext cx="1945709" cy="338554"/>
          </a:xfrm>
          <a:prstGeom prst="rect">
            <a:avLst/>
          </a:prstGeom>
          <a:noFill/>
        </p:spPr>
        <p:txBody>
          <a:bodyPr wrap="square" rtlCol="0">
            <a:spAutoFit/>
          </a:bodyPr>
          <a:lstStyle/>
          <a:p>
            <a:r>
              <a:rPr lang="da-DK" sz="1600" dirty="0"/>
              <a:t>1609 kJ = 383 kcal</a:t>
            </a:r>
          </a:p>
        </p:txBody>
      </p:sp>
      <p:sp>
        <p:nvSpPr>
          <p:cNvPr id="19" name="Tekstfelt 18">
            <a:extLst>
              <a:ext uri="{FF2B5EF4-FFF2-40B4-BE49-F238E27FC236}">
                <a16:creationId xmlns:a16="http://schemas.microsoft.com/office/drawing/2014/main" id="{510FD3AE-F989-9842-872F-88E910596096}"/>
              </a:ext>
            </a:extLst>
          </p:cNvPr>
          <p:cNvSpPr txBox="1"/>
          <p:nvPr/>
        </p:nvSpPr>
        <p:spPr>
          <a:xfrm>
            <a:off x="8286765" y="5200646"/>
            <a:ext cx="2505518" cy="338554"/>
          </a:xfrm>
          <a:prstGeom prst="rect">
            <a:avLst/>
          </a:prstGeom>
          <a:noFill/>
        </p:spPr>
        <p:txBody>
          <a:bodyPr wrap="square" rtlCol="0">
            <a:spAutoFit/>
          </a:bodyPr>
          <a:lstStyle/>
          <a:p>
            <a:r>
              <a:rPr lang="da-DK" sz="1600" dirty="0"/>
              <a:t>1885 kJ = 449 kcal</a:t>
            </a:r>
          </a:p>
        </p:txBody>
      </p:sp>
    </p:spTree>
    <p:extLst>
      <p:ext uri="{BB962C8B-B14F-4D97-AF65-F5344CB8AC3E}">
        <p14:creationId xmlns:p14="http://schemas.microsoft.com/office/powerpoint/2010/main" val="1960014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FF32C992-3859-4AFA-8BC6-7EF55F77939E}"/>
              </a:ext>
            </a:extLst>
          </p:cNvPr>
          <p:cNvSpPr txBox="1"/>
          <p:nvPr/>
        </p:nvSpPr>
        <p:spPr>
          <a:xfrm>
            <a:off x="4770410" y="1690641"/>
            <a:ext cx="2695244" cy="584775"/>
          </a:xfrm>
          <a:prstGeom prst="rect">
            <a:avLst/>
          </a:prstGeom>
          <a:noFill/>
        </p:spPr>
        <p:txBody>
          <a:bodyPr wrap="square" rtlCol="0">
            <a:spAutoFit/>
          </a:bodyPr>
          <a:lstStyle/>
          <a:p>
            <a:r>
              <a:rPr lang="da-DK" sz="3200" dirty="0">
                <a:latin typeface="+mj-lt"/>
              </a:rPr>
              <a:t>Mellemmåltid</a:t>
            </a:r>
          </a:p>
        </p:txBody>
      </p:sp>
      <p:pic>
        <p:nvPicPr>
          <p:cNvPr id="4" name="Billede 3">
            <a:extLst>
              <a:ext uri="{FF2B5EF4-FFF2-40B4-BE49-F238E27FC236}">
                <a16:creationId xmlns:a16="http://schemas.microsoft.com/office/drawing/2014/main" id="{52D39F23-E3B8-45CE-B567-2C8224EA5A4D}"/>
              </a:ext>
            </a:extLst>
          </p:cNvPr>
          <p:cNvPicPr>
            <a:picLocks noChangeAspect="1"/>
          </p:cNvPicPr>
          <p:nvPr/>
        </p:nvPicPr>
        <p:blipFill rotWithShape="1">
          <a:blip r:embed="rId2">
            <a:extLst>
              <a:ext uri="{28A0092B-C50C-407E-A947-70E740481C1C}">
                <a14:useLocalDpi xmlns:a14="http://schemas.microsoft.com/office/drawing/2010/main" val="0"/>
              </a:ext>
            </a:extLst>
          </a:blip>
          <a:srcRect b="24775"/>
          <a:stretch/>
        </p:blipFill>
        <p:spPr>
          <a:xfrm>
            <a:off x="2303091" y="2970206"/>
            <a:ext cx="2467319" cy="1927700"/>
          </a:xfrm>
          <a:prstGeom prst="rect">
            <a:avLst/>
          </a:prstGeom>
        </p:spPr>
      </p:pic>
      <p:pic>
        <p:nvPicPr>
          <p:cNvPr id="6" name="Billede 5">
            <a:extLst>
              <a:ext uri="{FF2B5EF4-FFF2-40B4-BE49-F238E27FC236}">
                <a16:creationId xmlns:a16="http://schemas.microsoft.com/office/drawing/2014/main" id="{0349F535-154C-46B5-84BA-A40DCAD170DB}"/>
              </a:ext>
            </a:extLst>
          </p:cNvPr>
          <p:cNvPicPr>
            <a:picLocks noChangeAspect="1"/>
          </p:cNvPicPr>
          <p:nvPr/>
        </p:nvPicPr>
        <p:blipFill rotWithShape="1">
          <a:blip r:embed="rId3">
            <a:extLst>
              <a:ext uri="{28A0092B-C50C-407E-A947-70E740481C1C}">
                <a14:useLocalDpi xmlns:a14="http://schemas.microsoft.com/office/drawing/2010/main" val="0"/>
              </a:ext>
            </a:extLst>
          </a:blip>
          <a:srcRect b="18355"/>
          <a:stretch/>
        </p:blipFill>
        <p:spPr>
          <a:xfrm>
            <a:off x="7144904" y="3106830"/>
            <a:ext cx="2581635" cy="1991108"/>
          </a:xfrm>
          <a:prstGeom prst="rect">
            <a:avLst/>
          </a:prstGeom>
        </p:spPr>
      </p:pic>
      <p:pic>
        <p:nvPicPr>
          <p:cNvPr id="8" name="Billede 7">
            <a:extLst>
              <a:ext uri="{FF2B5EF4-FFF2-40B4-BE49-F238E27FC236}">
                <a16:creationId xmlns:a16="http://schemas.microsoft.com/office/drawing/2014/main" id="{43A5F71D-4343-42FB-BB16-F929D15100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1148" y="5923803"/>
            <a:ext cx="1003504" cy="574144"/>
          </a:xfrm>
          <a:prstGeom prst="rect">
            <a:avLst/>
          </a:prstGeom>
        </p:spPr>
      </p:pic>
      <p:sp>
        <p:nvSpPr>
          <p:cNvPr id="9" name="Tekstfelt 8">
            <a:extLst>
              <a:ext uri="{FF2B5EF4-FFF2-40B4-BE49-F238E27FC236}">
                <a16:creationId xmlns:a16="http://schemas.microsoft.com/office/drawing/2014/main" id="{0279C3F5-B947-4753-8270-AE57D87EE415}"/>
              </a:ext>
            </a:extLst>
          </p:cNvPr>
          <p:cNvSpPr txBox="1"/>
          <p:nvPr/>
        </p:nvSpPr>
        <p:spPr>
          <a:xfrm>
            <a:off x="3238441" y="6016501"/>
            <a:ext cx="5715118" cy="523220"/>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Hav gerne et sundt mellemmåltid klar, hvis sulten dukker op i løbet af dagen. Er man ikke sulten, så gem måltidet til senere eller spar kalorierne. </a:t>
            </a:r>
          </a:p>
        </p:txBody>
      </p:sp>
      <p:sp>
        <p:nvSpPr>
          <p:cNvPr id="10" name="Tekstfelt 9">
            <a:extLst>
              <a:ext uri="{FF2B5EF4-FFF2-40B4-BE49-F238E27FC236}">
                <a16:creationId xmlns:a16="http://schemas.microsoft.com/office/drawing/2014/main" id="{88088A9F-BA1A-41BB-91F3-C9B2F8431939}"/>
              </a:ext>
            </a:extLst>
          </p:cNvPr>
          <p:cNvSpPr txBox="1"/>
          <p:nvPr/>
        </p:nvSpPr>
        <p:spPr>
          <a:xfrm>
            <a:off x="4570200" y="3470268"/>
            <a:ext cx="1559302" cy="646331"/>
          </a:xfrm>
          <a:prstGeom prst="rect">
            <a:avLst/>
          </a:prstGeom>
          <a:noFill/>
        </p:spPr>
        <p:txBody>
          <a:bodyPr wrap="square" rtlCol="0">
            <a:spAutoFit/>
          </a:bodyPr>
          <a:lstStyle/>
          <a:p>
            <a:r>
              <a:rPr lang="da-DK" sz="1200" dirty="0"/>
              <a:t>16 g mandler bidrager med 3,1 g protein og 40 mg magnesium </a:t>
            </a:r>
          </a:p>
        </p:txBody>
      </p:sp>
      <p:sp>
        <p:nvSpPr>
          <p:cNvPr id="11" name="Tekstfelt 10">
            <a:extLst>
              <a:ext uri="{FF2B5EF4-FFF2-40B4-BE49-F238E27FC236}">
                <a16:creationId xmlns:a16="http://schemas.microsoft.com/office/drawing/2014/main" id="{2511F79C-F992-49A0-8C32-C80CA105E95D}"/>
              </a:ext>
            </a:extLst>
          </p:cNvPr>
          <p:cNvSpPr txBox="1"/>
          <p:nvPr/>
        </p:nvSpPr>
        <p:spPr>
          <a:xfrm>
            <a:off x="756740" y="3414705"/>
            <a:ext cx="1739608" cy="646331"/>
          </a:xfrm>
          <a:prstGeom prst="rect">
            <a:avLst/>
          </a:prstGeom>
          <a:noFill/>
        </p:spPr>
        <p:txBody>
          <a:bodyPr wrap="square" rtlCol="0">
            <a:spAutoFit/>
          </a:bodyPr>
          <a:lstStyle/>
          <a:p>
            <a:r>
              <a:rPr lang="da-DK" sz="1200" dirty="0"/>
              <a:t>100 g æble bidrager med 2,2 g kostfibre og 8 mg C-vitamin</a:t>
            </a:r>
          </a:p>
        </p:txBody>
      </p:sp>
      <p:sp>
        <p:nvSpPr>
          <p:cNvPr id="12" name="Tekstfelt 11">
            <a:extLst>
              <a:ext uri="{FF2B5EF4-FFF2-40B4-BE49-F238E27FC236}">
                <a16:creationId xmlns:a16="http://schemas.microsoft.com/office/drawing/2014/main" id="{CEDFC590-62F4-4FD6-895A-30CBFC65A2D3}"/>
              </a:ext>
            </a:extLst>
          </p:cNvPr>
          <p:cNvSpPr txBox="1"/>
          <p:nvPr/>
        </p:nvSpPr>
        <p:spPr>
          <a:xfrm>
            <a:off x="6120107" y="3928330"/>
            <a:ext cx="1517192" cy="461665"/>
          </a:xfrm>
          <a:prstGeom prst="rect">
            <a:avLst/>
          </a:prstGeom>
          <a:noFill/>
        </p:spPr>
        <p:txBody>
          <a:bodyPr wrap="square" rtlCol="0">
            <a:spAutoFit/>
          </a:bodyPr>
          <a:lstStyle/>
          <a:p>
            <a:r>
              <a:rPr lang="da-DK" sz="1200" dirty="0"/>
              <a:t>100 g skyr bidrager med 11 g protein </a:t>
            </a:r>
          </a:p>
        </p:txBody>
      </p:sp>
      <p:sp>
        <p:nvSpPr>
          <p:cNvPr id="13" name="Tekstfelt 12">
            <a:extLst>
              <a:ext uri="{FF2B5EF4-FFF2-40B4-BE49-F238E27FC236}">
                <a16:creationId xmlns:a16="http://schemas.microsoft.com/office/drawing/2014/main" id="{F85C66CF-89AD-46FA-8FD9-8168BA1451B9}"/>
              </a:ext>
            </a:extLst>
          </p:cNvPr>
          <p:cNvSpPr txBox="1"/>
          <p:nvPr/>
        </p:nvSpPr>
        <p:spPr>
          <a:xfrm>
            <a:off x="9949556" y="3928330"/>
            <a:ext cx="1739608" cy="646331"/>
          </a:xfrm>
          <a:prstGeom prst="rect">
            <a:avLst/>
          </a:prstGeom>
          <a:noFill/>
        </p:spPr>
        <p:txBody>
          <a:bodyPr wrap="square" rtlCol="0">
            <a:spAutoFit/>
          </a:bodyPr>
          <a:lstStyle/>
          <a:p>
            <a:r>
              <a:rPr lang="da-DK" sz="1200" dirty="0"/>
              <a:t>50 g peberfrugt bidrager med 0,6 g protein og </a:t>
            </a:r>
          </a:p>
          <a:p>
            <a:r>
              <a:rPr lang="da-DK" sz="1200" dirty="0"/>
              <a:t>96 mg C-vitamin</a:t>
            </a:r>
          </a:p>
        </p:txBody>
      </p:sp>
      <p:sp>
        <p:nvSpPr>
          <p:cNvPr id="14" name="Tekstfelt 13">
            <a:extLst>
              <a:ext uri="{FF2B5EF4-FFF2-40B4-BE49-F238E27FC236}">
                <a16:creationId xmlns:a16="http://schemas.microsoft.com/office/drawing/2014/main" id="{5AB6E674-ABAC-475F-923F-74AC26959F16}"/>
              </a:ext>
            </a:extLst>
          </p:cNvPr>
          <p:cNvSpPr txBox="1"/>
          <p:nvPr/>
        </p:nvSpPr>
        <p:spPr>
          <a:xfrm>
            <a:off x="9539264" y="3088023"/>
            <a:ext cx="1739608" cy="461665"/>
          </a:xfrm>
          <a:prstGeom prst="rect">
            <a:avLst/>
          </a:prstGeom>
          <a:noFill/>
        </p:spPr>
        <p:txBody>
          <a:bodyPr wrap="square" rtlCol="0">
            <a:spAutoFit/>
          </a:bodyPr>
          <a:lstStyle/>
          <a:p>
            <a:r>
              <a:rPr lang="da-DK" sz="1200" dirty="0"/>
              <a:t>50 g gulerødder bidrager med 1,4 g kostfibre</a:t>
            </a:r>
          </a:p>
        </p:txBody>
      </p:sp>
      <p:sp>
        <p:nvSpPr>
          <p:cNvPr id="21" name="Tekstfelt 20">
            <a:extLst>
              <a:ext uri="{FF2B5EF4-FFF2-40B4-BE49-F238E27FC236}">
                <a16:creationId xmlns:a16="http://schemas.microsoft.com/office/drawing/2014/main" id="{D983BE6F-5AE3-4ED0-8FC4-9CB0823844EB}"/>
              </a:ext>
            </a:extLst>
          </p:cNvPr>
          <p:cNvSpPr txBox="1"/>
          <p:nvPr/>
        </p:nvSpPr>
        <p:spPr>
          <a:xfrm>
            <a:off x="2622350" y="2628671"/>
            <a:ext cx="1828800" cy="369332"/>
          </a:xfrm>
          <a:prstGeom prst="rect">
            <a:avLst/>
          </a:prstGeom>
          <a:noFill/>
        </p:spPr>
        <p:txBody>
          <a:bodyPr wrap="square" rtlCol="0">
            <a:spAutoFit/>
          </a:bodyPr>
          <a:lstStyle/>
          <a:p>
            <a:r>
              <a:rPr lang="da-DK" dirty="0">
                <a:solidFill>
                  <a:schemeClr val="accent6">
                    <a:lumMod val="75000"/>
                  </a:schemeClr>
                </a:solidFill>
              </a:rPr>
              <a:t>Dagskostforslag</a:t>
            </a:r>
            <a:r>
              <a:rPr lang="da-DK" dirty="0"/>
              <a:t> </a:t>
            </a:r>
            <a:r>
              <a:rPr lang="da-DK" dirty="0">
                <a:solidFill>
                  <a:schemeClr val="accent6">
                    <a:lumMod val="75000"/>
                  </a:schemeClr>
                </a:solidFill>
              </a:rPr>
              <a:t>1</a:t>
            </a:r>
          </a:p>
        </p:txBody>
      </p:sp>
      <p:sp>
        <p:nvSpPr>
          <p:cNvPr id="22" name="Tekstfelt 21">
            <a:extLst>
              <a:ext uri="{FF2B5EF4-FFF2-40B4-BE49-F238E27FC236}">
                <a16:creationId xmlns:a16="http://schemas.microsoft.com/office/drawing/2014/main" id="{21CC3CC5-DF5A-4BCF-9F14-00916472B676}"/>
              </a:ext>
            </a:extLst>
          </p:cNvPr>
          <p:cNvSpPr txBox="1"/>
          <p:nvPr/>
        </p:nvSpPr>
        <p:spPr>
          <a:xfrm>
            <a:off x="7637299" y="2628671"/>
            <a:ext cx="1809136" cy="369332"/>
          </a:xfrm>
          <a:prstGeom prst="rect">
            <a:avLst/>
          </a:prstGeom>
          <a:noFill/>
        </p:spPr>
        <p:txBody>
          <a:bodyPr wrap="square" rtlCol="0">
            <a:spAutoFit/>
          </a:bodyPr>
          <a:lstStyle/>
          <a:p>
            <a:r>
              <a:rPr lang="da-DK" dirty="0">
                <a:solidFill>
                  <a:schemeClr val="accent5">
                    <a:lumMod val="75000"/>
                  </a:schemeClr>
                </a:solidFill>
              </a:rPr>
              <a:t>Dagskostforslag 2</a:t>
            </a:r>
          </a:p>
        </p:txBody>
      </p:sp>
      <p:sp>
        <p:nvSpPr>
          <p:cNvPr id="2" name="Rektangel 1">
            <a:extLst>
              <a:ext uri="{FF2B5EF4-FFF2-40B4-BE49-F238E27FC236}">
                <a16:creationId xmlns:a16="http://schemas.microsoft.com/office/drawing/2014/main" id="{BD403E3D-4BD6-4829-8106-E1E7A6EE4CF9}"/>
              </a:ext>
            </a:extLst>
          </p:cNvPr>
          <p:cNvSpPr/>
          <p:nvPr/>
        </p:nvSpPr>
        <p:spPr>
          <a:xfrm>
            <a:off x="0" y="6566800"/>
            <a:ext cx="6096000" cy="261610"/>
          </a:xfrm>
          <a:prstGeom prst="rect">
            <a:avLst/>
          </a:prstGeom>
        </p:spPr>
        <p:txBody>
          <a:bodyPr>
            <a:spAutoFit/>
          </a:bodyPr>
          <a:lstStyle/>
          <a:p>
            <a:r>
              <a:rPr lang="da-DK" sz="1100" dirty="0"/>
              <a:t>Kilde: </a:t>
            </a:r>
            <a:r>
              <a:rPr lang="da-DK" sz="1100" dirty="0">
                <a:hlinkClick r:id="rId5"/>
              </a:rPr>
              <a:t>Frida - Database med fødevaredata udgivet DTU Fødevareinstituttet (frida.fooddata.dk)</a:t>
            </a:r>
            <a:endParaRPr lang="da-DK" sz="1100" dirty="0"/>
          </a:p>
        </p:txBody>
      </p:sp>
      <p:cxnSp>
        <p:nvCxnSpPr>
          <p:cNvPr id="16" name="Lige forbindelse 15">
            <a:extLst>
              <a:ext uri="{FF2B5EF4-FFF2-40B4-BE49-F238E27FC236}">
                <a16:creationId xmlns:a16="http://schemas.microsoft.com/office/drawing/2014/main" id="{06692030-6845-450C-BA9A-85371FA1587F}"/>
              </a:ext>
            </a:extLst>
          </p:cNvPr>
          <p:cNvCxnSpPr>
            <a:cxnSpLocks/>
          </p:cNvCxnSpPr>
          <p:nvPr/>
        </p:nvCxnSpPr>
        <p:spPr>
          <a:xfrm>
            <a:off x="3787599" y="3793434"/>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Lige forbindelse 16">
            <a:extLst>
              <a:ext uri="{FF2B5EF4-FFF2-40B4-BE49-F238E27FC236}">
                <a16:creationId xmlns:a16="http://schemas.microsoft.com/office/drawing/2014/main" id="{7E9CB2E4-E720-4653-B9BD-FF882A663C0E}"/>
              </a:ext>
            </a:extLst>
          </p:cNvPr>
          <p:cNvCxnSpPr>
            <a:cxnSpLocks/>
          </p:cNvCxnSpPr>
          <p:nvPr/>
        </p:nvCxnSpPr>
        <p:spPr>
          <a:xfrm>
            <a:off x="2303091" y="375833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Lige forbindelse 17">
            <a:extLst>
              <a:ext uri="{FF2B5EF4-FFF2-40B4-BE49-F238E27FC236}">
                <a16:creationId xmlns:a16="http://schemas.microsoft.com/office/drawing/2014/main" id="{AE9E28E4-5C6B-479A-80F1-84618E3F12BC}"/>
              </a:ext>
            </a:extLst>
          </p:cNvPr>
          <p:cNvCxnSpPr>
            <a:cxnSpLocks/>
          </p:cNvCxnSpPr>
          <p:nvPr/>
        </p:nvCxnSpPr>
        <p:spPr>
          <a:xfrm>
            <a:off x="8779801" y="3319905"/>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Lige forbindelse 18">
            <a:extLst>
              <a:ext uri="{FF2B5EF4-FFF2-40B4-BE49-F238E27FC236}">
                <a16:creationId xmlns:a16="http://schemas.microsoft.com/office/drawing/2014/main" id="{84090C77-3619-43F8-812A-59606517B979}"/>
              </a:ext>
            </a:extLst>
          </p:cNvPr>
          <p:cNvCxnSpPr>
            <a:cxnSpLocks/>
          </p:cNvCxnSpPr>
          <p:nvPr/>
        </p:nvCxnSpPr>
        <p:spPr>
          <a:xfrm>
            <a:off x="9169719" y="4251496"/>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Lige forbindelse 19">
            <a:extLst>
              <a:ext uri="{FF2B5EF4-FFF2-40B4-BE49-F238E27FC236}">
                <a16:creationId xmlns:a16="http://schemas.microsoft.com/office/drawing/2014/main" id="{1680506C-F709-40AF-8C53-41E245EAB725}"/>
              </a:ext>
            </a:extLst>
          </p:cNvPr>
          <p:cNvCxnSpPr>
            <a:cxnSpLocks/>
          </p:cNvCxnSpPr>
          <p:nvPr/>
        </p:nvCxnSpPr>
        <p:spPr>
          <a:xfrm>
            <a:off x="7331987" y="4179453"/>
            <a:ext cx="779837" cy="0"/>
          </a:xfrm>
          <a:prstGeom prst="line">
            <a:avLst/>
          </a:prstGeom>
        </p:spPr>
        <p:style>
          <a:lnRef idx="1">
            <a:schemeClr val="accent3"/>
          </a:lnRef>
          <a:fillRef idx="0">
            <a:schemeClr val="accent3"/>
          </a:fillRef>
          <a:effectRef idx="0">
            <a:schemeClr val="accent3"/>
          </a:effectRef>
          <a:fontRef idx="minor">
            <a:schemeClr val="tx1"/>
          </a:fontRef>
        </p:style>
      </p:cxnSp>
      <p:pic>
        <p:nvPicPr>
          <p:cNvPr id="23" name="Billede 22">
            <a:extLst>
              <a:ext uri="{FF2B5EF4-FFF2-40B4-BE49-F238E27FC236}">
                <a16:creationId xmlns:a16="http://schemas.microsoft.com/office/drawing/2014/main" id="{5F09443D-EE8D-B044-887C-566E73028082}"/>
              </a:ext>
            </a:extLst>
          </p:cNvPr>
          <p:cNvPicPr>
            <a:picLocks noChangeAspect="1"/>
          </p:cNvPicPr>
          <p:nvPr/>
        </p:nvPicPr>
        <p:blipFill rotWithShape="1">
          <a:blip r:embed="rId6"/>
          <a:srcRect t="-1" b="1029"/>
          <a:stretch/>
        </p:blipFill>
        <p:spPr>
          <a:xfrm>
            <a:off x="0" y="10420"/>
            <a:ext cx="12192000" cy="1585298"/>
          </a:xfrm>
          <a:prstGeom prst="rect">
            <a:avLst/>
          </a:prstGeom>
        </p:spPr>
      </p:pic>
      <p:sp>
        <p:nvSpPr>
          <p:cNvPr id="5" name="Tekstfelt 4">
            <a:extLst>
              <a:ext uri="{FF2B5EF4-FFF2-40B4-BE49-F238E27FC236}">
                <a16:creationId xmlns:a16="http://schemas.microsoft.com/office/drawing/2014/main" id="{717296A4-18B7-4241-8ADD-D95DF79CEE89}"/>
              </a:ext>
            </a:extLst>
          </p:cNvPr>
          <p:cNvSpPr txBox="1"/>
          <p:nvPr/>
        </p:nvSpPr>
        <p:spPr>
          <a:xfrm>
            <a:off x="2667797" y="5097938"/>
            <a:ext cx="2274062" cy="338554"/>
          </a:xfrm>
          <a:prstGeom prst="rect">
            <a:avLst/>
          </a:prstGeom>
          <a:noFill/>
        </p:spPr>
        <p:txBody>
          <a:bodyPr wrap="square" rtlCol="0">
            <a:spAutoFit/>
          </a:bodyPr>
          <a:lstStyle/>
          <a:p>
            <a:r>
              <a:rPr lang="da-DK" sz="1600" dirty="0"/>
              <a:t>634 kJ = 151 kcal</a:t>
            </a:r>
          </a:p>
        </p:txBody>
      </p:sp>
      <p:sp>
        <p:nvSpPr>
          <p:cNvPr id="15" name="Tekstfelt 14">
            <a:extLst>
              <a:ext uri="{FF2B5EF4-FFF2-40B4-BE49-F238E27FC236}">
                <a16:creationId xmlns:a16="http://schemas.microsoft.com/office/drawing/2014/main" id="{B76FE0A6-021B-504C-A559-270B2ED41E46}"/>
              </a:ext>
            </a:extLst>
          </p:cNvPr>
          <p:cNvSpPr txBox="1"/>
          <p:nvPr/>
        </p:nvSpPr>
        <p:spPr>
          <a:xfrm>
            <a:off x="7894290" y="5095759"/>
            <a:ext cx="2260885" cy="338554"/>
          </a:xfrm>
          <a:prstGeom prst="rect">
            <a:avLst/>
          </a:prstGeom>
          <a:noFill/>
        </p:spPr>
        <p:txBody>
          <a:bodyPr wrap="square" rtlCol="0">
            <a:spAutoFit/>
          </a:bodyPr>
          <a:lstStyle/>
          <a:p>
            <a:r>
              <a:rPr lang="da-DK" sz="1600" dirty="0"/>
              <a:t>465 kJ = 111 kcal</a:t>
            </a:r>
          </a:p>
        </p:txBody>
      </p:sp>
    </p:spTree>
    <p:extLst>
      <p:ext uri="{BB962C8B-B14F-4D97-AF65-F5344CB8AC3E}">
        <p14:creationId xmlns:p14="http://schemas.microsoft.com/office/powerpoint/2010/main" val="417116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FF32C992-3859-4AFA-8BC6-7EF55F77939E}"/>
              </a:ext>
            </a:extLst>
          </p:cNvPr>
          <p:cNvSpPr txBox="1"/>
          <p:nvPr/>
        </p:nvSpPr>
        <p:spPr>
          <a:xfrm>
            <a:off x="4896570" y="1679515"/>
            <a:ext cx="2067617" cy="584775"/>
          </a:xfrm>
          <a:prstGeom prst="rect">
            <a:avLst/>
          </a:prstGeom>
          <a:noFill/>
        </p:spPr>
        <p:txBody>
          <a:bodyPr wrap="square" rtlCol="0">
            <a:spAutoFit/>
          </a:bodyPr>
          <a:lstStyle/>
          <a:p>
            <a:r>
              <a:rPr lang="da-DK" sz="3200" dirty="0">
                <a:latin typeface="+mj-lt"/>
              </a:rPr>
              <a:t>Aftensmad</a:t>
            </a:r>
          </a:p>
        </p:txBody>
      </p:sp>
      <p:pic>
        <p:nvPicPr>
          <p:cNvPr id="4" name="Billede 3">
            <a:extLst>
              <a:ext uri="{FF2B5EF4-FFF2-40B4-BE49-F238E27FC236}">
                <a16:creationId xmlns:a16="http://schemas.microsoft.com/office/drawing/2014/main" id="{5176942B-D261-4048-AA25-5FE94A488A27}"/>
              </a:ext>
            </a:extLst>
          </p:cNvPr>
          <p:cNvPicPr>
            <a:picLocks noChangeAspect="1"/>
          </p:cNvPicPr>
          <p:nvPr/>
        </p:nvPicPr>
        <p:blipFill rotWithShape="1">
          <a:blip r:embed="rId2">
            <a:extLst>
              <a:ext uri="{28A0092B-C50C-407E-A947-70E740481C1C}">
                <a14:useLocalDpi xmlns:a14="http://schemas.microsoft.com/office/drawing/2010/main" val="0"/>
              </a:ext>
            </a:extLst>
          </a:blip>
          <a:srcRect b="19051"/>
          <a:stretch/>
        </p:blipFill>
        <p:spPr>
          <a:xfrm>
            <a:off x="2097711" y="2832971"/>
            <a:ext cx="2667372" cy="2351993"/>
          </a:xfrm>
          <a:prstGeom prst="rect">
            <a:avLst/>
          </a:prstGeom>
        </p:spPr>
      </p:pic>
      <p:pic>
        <p:nvPicPr>
          <p:cNvPr id="6" name="Billede 5">
            <a:extLst>
              <a:ext uri="{FF2B5EF4-FFF2-40B4-BE49-F238E27FC236}">
                <a16:creationId xmlns:a16="http://schemas.microsoft.com/office/drawing/2014/main" id="{B2CB0AA0-3813-4CE2-8B61-3841BEABBA34}"/>
              </a:ext>
            </a:extLst>
          </p:cNvPr>
          <p:cNvPicPr>
            <a:picLocks noChangeAspect="1"/>
          </p:cNvPicPr>
          <p:nvPr/>
        </p:nvPicPr>
        <p:blipFill rotWithShape="1">
          <a:blip r:embed="rId3">
            <a:extLst>
              <a:ext uri="{28A0092B-C50C-407E-A947-70E740481C1C}">
                <a14:useLocalDpi xmlns:a14="http://schemas.microsoft.com/office/drawing/2010/main" val="0"/>
              </a:ext>
            </a:extLst>
          </a:blip>
          <a:srcRect b="18304"/>
          <a:stretch/>
        </p:blipFill>
        <p:spPr>
          <a:xfrm>
            <a:off x="6937639" y="2815347"/>
            <a:ext cx="2724530" cy="2381482"/>
          </a:xfrm>
          <a:prstGeom prst="rect">
            <a:avLst/>
          </a:prstGeom>
        </p:spPr>
      </p:pic>
      <p:pic>
        <p:nvPicPr>
          <p:cNvPr id="8" name="Billede 7">
            <a:extLst>
              <a:ext uri="{FF2B5EF4-FFF2-40B4-BE49-F238E27FC236}">
                <a16:creationId xmlns:a16="http://schemas.microsoft.com/office/drawing/2014/main" id="{9A01F79C-462D-4349-9AC7-1D8F880D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1148" y="5923803"/>
            <a:ext cx="1003504" cy="574144"/>
          </a:xfrm>
          <a:prstGeom prst="rect">
            <a:avLst/>
          </a:prstGeom>
        </p:spPr>
      </p:pic>
      <p:sp>
        <p:nvSpPr>
          <p:cNvPr id="9" name="Tekstfelt 8">
            <a:extLst>
              <a:ext uri="{FF2B5EF4-FFF2-40B4-BE49-F238E27FC236}">
                <a16:creationId xmlns:a16="http://schemas.microsoft.com/office/drawing/2014/main" id="{1DE2D3DD-9018-43E8-8EDB-06B4375438F0}"/>
              </a:ext>
            </a:extLst>
          </p:cNvPr>
          <p:cNvSpPr txBox="1"/>
          <p:nvPr/>
        </p:nvSpPr>
        <p:spPr>
          <a:xfrm>
            <a:off x="2241238" y="5904558"/>
            <a:ext cx="7378280" cy="738664"/>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Nyd maden mens du spiser den. Spis langsomt og undgå at lave andre ting imens (fx tv eller computer). Er opmærksomheden ikke på måltidet, kommer man ofte til at spise mere, end man har behov for. Spis magert og veltilberedt kød, suppler med bælgfrugter og grøntsager.</a:t>
            </a:r>
          </a:p>
        </p:txBody>
      </p:sp>
      <p:sp>
        <p:nvSpPr>
          <p:cNvPr id="10" name="Tekstfelt 9">
            <a:extLst>
              <a:ext uri="{FF2B5EF4-FFF2-40B4-BE49-F238E27FC236}">
                <a16:creationId xmlns:a16="http://schemas.microsoft.com/office/drawing/2014/main" id="{E2ABB7F9-8FE4-47D1-9FF4-501D0E8F1C2B}"/>
              </a:ext>
            </a:extLst>
          </p:cNvPr>
          <p:cNvSpPr txBox="1"/>
          <p:nvPr/>
        </p:nvSpPr>
        <p:spPr>
          <a:xfrm>
            <a:off x="1289249" y="4183356"/>
            <a:ext cx="1477403" cy="646331"/>
          </a:xfrm>
          <a:prstGeom prst="rect">
            <a:avLst/>
          </a:prstGeom>
          <a:noFill/>
        </p:spPr>
        <p:txBody>
          <a:bodyPr wrap="square" rtlCol="0">
            <a:spAutoFit/>
          </a:bodyPr>
          <a:lstStyle/>
          <a:p>
            <a:r>
              <a:rPr lang="da-DK" sz="1200" dirty="0"/>
              <a:t>100 g hakket oksekød bidrager med 20,5 g protein</a:t>
            </a:r>
          </a:p>
        </p:txBody>
      </p:sp>
      <p:sp>
        <p:nvSpPr>
          <p:cNvPr id="11" name="Tekstfelt 10">
            <a:extLst>
              <a:ext uri="{FF2B5EF4-FFF2-40B4-BE49-F238E27FC236}">
                <a16:creationId xmlns:a16="http://schemas.microsoft.com/office/drawing/2014/main" id="{95D2074E-808F-4AF1-85E5-21789F5276C2}"/>
              </a:ext>
            </a:extLst>
          </p:cNvPr>
          <p:cNvSpPr txBox="1"/>
          <p:nvPr/>
        </p:nvSpPr>
        <p:spPr>
          <a:xfrm>
            <a:off x="4341195" y="3324208"/>
            <a:ext cx="1739608" cy="461665"/>
          </a:xfrm>
          <a:prstGeom prst="rect">
            <a:avLst/>
          </a:prstGeom>
          <a:noFill/>
        </p:spPr>
        <p:txBody>
          <a:bodyPr wrap="square" rtlCol="0">
            <a:spAutoFit/>
          </a:bodyPr>
          <a:lstStyle/>
          <a:p>
            <a:r>
              <a:rPr lang="da-DK" sz="1200" dirty="0"/>
              <a:t>100 g squash bidrager med 1,1 g kostfibre</a:t>
            </a:r>
          </a:p>
        </p:txBody>
      </p:sp>
      <p:sp>
        <p:nvSpPr>
          <p:cNvPr id="12" name="Tekstfelt 11">
            <a:extLst>
              <a:ext uri="{FF2B5EF4-FFF2-40B4-BE49-F238E27FC236}">
                <a16:creationId xmlns:a16="http://schemas.microsoft.com/office/drawing/2014/main" id="{0FDE32B5-432B-4611-9304-28470642AC1C}"/>
              </a:ext>
            </a:extLst>
          </p:cNvPr>
          <p:cNvSpPr txBox="1"/>
          <p:nvPr/>
        </p:nvSpPr>
        <p:spPr>
          <a:xfrm>
            <a:off x="4356182" y="4337960"/>
            <a:ext cx="1739608" cy="646331"/>
          </a:xfrm>
          <a:prstGeom prst="rect">
            <a:avLst/>
          </a:prstGeom>
          <a:noFill/>
        </p:spPr>
        <p:txBody>
          <a:bodyPr wrap="square" rtlCol="0">
            <a:spAutoFit/>
          </a:bodyPr>
          <a:lstStyle/>
          <a:p>
            <a:r>
              <a:rPr lang="da-DK" sz="1200" dirty="0"/>
              <a:t>100 g peberfrugt bidrager med 1,7 g kostfibre</a:t>
            </a:r>
          </a:p>
        </p:txBody>
      </p:sp>
      <p:sp>
        <p:nvSpPr>
          <p:cNvPr id="13" name="Tekstfelt 12">
            <a:extLst>
              <a:ext uri="{FF2B5EF4-FFF2-40B4-BE49-F238E27FC236}">
                <a16:creationId xmlns:a16="http://schemas.microsoft.com/office/drawing/2014/main" id="{D742B232-7B27-40C7-A9D3-9FE83B87DDDA}"/>
              </a:ext>
            </a:extLst>
          </p:cNvPr>
          <p:cNvSpPr txBox="1"/>
          <p:nvPr/>
        </p:nvSpPr>
        <p:spPr>
          <a:xfrm>
            <a:off x="846468" y="3571271"/>
            <a:ext cx="1739608" cy="461665"/>
          </a:xfrm>
          <a:prstGeom prst="rect">
            <a:avLst/>
          </a:prstGeom>
          <a:noFill/>
        </p:spPr>
        <p:txBody>
          <a:bodyPr wrap="square" rtlCol="0">
            <a:spAutoFit/>
          </a:bodyPr>
          <a:lstStyle/>
          <a:p>
            <a:r>
              <a:rPr lang="da-DK" sz="1200" dirty="0"/>
              <a:t>100 g porre bidrager med 2,2 g kostfibre</a:t>
            </a:r>
          </a:p>
        </p:txBody>
      </p:sp>
      <p:sp>
        <p:nvSpPr>
          <p:cNvPr id="14" name="Tekstfelt 13">
            <a:extLst>
              <a:ext uri="{FF2B5EF4-FFF2-40B4-BE49-F238E27FC236}">
                <a16:creationId xmlns:a16="http://schemas.microsoft.com/office/drawing/2014/main" id="{424D1CD5-4D2F-46F4-998A-F9F5D82DC57A}"/>
              </a:ext>
            </a:extLst>
          </p:cNvPr>
          <p:cNvSpPr txBox="1"/>
          <p:nvPr/>
        </p:nvSpPr>
        <p:spPr>
          <a:xfrm>
            <a:off x="9189948" y="4648633"/>
            <a:ext cx="2015200" cy="461665"/>
          </a:xfrm>
          <a:prstGeom prst="rect">
            <a:avLst/>
          </a:prstGeom>
          <a:noFill/>
        </p:spPr>
        <p:txBody>
          <a:bodyPr wrap="square" rtlCol="0">
            <a:spAutoFit/>
          </a:bodyPr>
          <a:lstStyle/>
          <a:p>
            <a:r>
              <a:rPr lang="da-DK" sz="1200" dirty="0"/>
              <a:t>90 g minutkotelet bidrager med 20 g protein </a:t>
            </a:r>
          </a:p>
        </p:txBody>
      </p:sp>
      <p:sp>
        <p:nvSpPr>
          <p:cNvPr id="15" name="Tekstfelt 14">
            <a:extLst>
              <a:ext uri="{FF2B5EF4-FFF2-40B4-BE49-F238E27FC236}">
                <a16:creationId xmlns:a16="http://schemas.microsoft.com/office/drawing/2014/main" id="{F9A6FE3A-00CB-4E0D-8A0A-A2934C067D92}"/>
              </a:ext>
            </a:extLst>
          </p:cNvPr>
          <p:cNvSpPr txBox="1"/>
          <p:nvPr/>
        </p:nvSpPr>
        <p:spPr>
          <a:xfrm>
            <a:off x="6150345" y="4538633"/>
            <a:ext cx="1600081" cy="646331"/>
          </a:xfrm>
          <a:prstGeom prst="rect">
            <a:avLst/>
          </a:prstGeom>
          <a:noFill/>
        </p:spPr>
        <p:txBody>
          <a:bodyPr wrap="square" rtlCol="0">
            <a:spAutoFit/>
          </a:bodyPr>
          <a:lstStyle/>
          <a:p>
            <a:r>
              <a:rPr lang="da-DK" sz="1200" dirty="0"/>
              <a:t>120 g kartofler bidrager med 1,7g kostfibre</a:t>
            </a:r>
          </a:p>
        </p:txBody>
      </p:sp>
      <p:sp>
        <p:nvSpPr>
          <p:cNvPr id="16" name="Tekstfelt 15">
            <a:extLst>
              <a:ext uri="{FF2B5EF4-FFF2-40B4-BE49-F238E27FC236}">
                <a16:creationId xmlns:a16="http://schemas.microsoft.com/office/drawing/2014/main" id="{FA24FE91-EF9A-44FE-9F75-D930DCF12193}"/>
              </a:ext>
            </a:extLst>
          </p:cNvPr>
          <p:cNvSpPr txBox="1"/>
          <p:nvPr/>
        </p:nvSpPr>
        <p:spPr>
          <a:xfrm>
            <a:off x="9785511" y="3465023"/>
            <a:ext cx="1987649" cy="461665"/>
          </a:xfrm>
          <a:prstGeom prst="rect">
            <a:avLst/>
          </a:prstGeom>
          <a:noFill/>
        </p:spPr>
        <p:txBody>
          <a:bodyPr wrap="square" rtlCol="0">
            <a:spAutoFit/>
          </a:bodyPr>
          <a:lstStyle/>
          <a:p>
            <a:r>
              <a:rPr lang="da-DK" sz="1200" dirty="0"/>
              <a:t>100 g blomkål bidrager med 2,4 g kostfibre og 2 g protein</a:t>
            </a:r>
          </a:p>
        </p:txBody>
      </p:sp>
      <p:sp>
        <p:nvSpPr>
          <p:cNvPr id="17" name="Tekstfelt 16">
            <a:extLst>
              <a:ext uri="{FF2B5EF4-FFF2-40B4-BE49-F238E27FC236}">
                <a16:creationId xmlns:a16="http://schemas.microsoft.com/office/drawing/2014/main" id="{52738E43-BC2D-46F7-8400-23F55A3763B4}"/>
              </a:ext>
            </a:extLst>
          </p:cNvPr>
          <p:cNvSpPr txBox="1"/>
          <p:nvPr/>
        </p:nvSpPr>
        <p:spPr>
          <a:xfrm>
            <a:off x="5909846" y="3496271"/>
            <a:ext cx="1411998" cy="646331"/>
          </a:xfrm>
          <a:prstGeom prst="rect">
            <a:avLst/>
          </a:prstGeom>
          <a:noFill/>
        </p:spPr>
        <p:txBody>
          <a:bodyPr wrap="square" rtlCol="0">
            <a:spAutoFit/>
          </a:bodyPr>
          <a:lstStyle/>
          <a:p>
            <a:r>
              <a:rPr lang="da-DK" sz="1200" dirty="0"/>
              <a:t>75 g frikadellesauce bidrager med 3 g fedt</a:t>
            </a:r>
          </a:p>
        </p:txBody>
      </p:sp>
      <p:sp>
        <p:nvSpPr>
          <p:cNvPr id="18" name="Tekstfelt 17">
            <a:extLst>
              <a:ext uri="{FF2B5EF4-FFF2-40B4-BE49-F238E27FC236}">
                <a16:creationId xmlns:a16="http://schemas.microsoft.com/office/drawing/2014/main" id="{176EA678-F586-41EE-A8A6-D1D71E7705DE}"/>
              </a:ext>
            </a:extLst>
          </p:cNvPr>
          <p:cNvSpPr txBox="1"/>
          <p:nvPr/>
        </p:nvSpPr>
        <p:spPr>
          <a:xfrm>
            <a:off x="9909531" y="2972174"/>
            <a:ext cx="1739608" cy="461665"/>
          </a:xfrm>
          <a:prstGeom prst="rect">
            <a:avLst/>
          </a:prstGeom>
          <a:noFill/>
        </p:spPr>
        <p:txBody>
          <a:bodyPr wrap="square" rtlCol="0">
            <a:spAutoFit/>
          </a:bodyPr>
          <a:lstStyle/>
          <a:p>
            <a:r>
              <a:rPr lang="da-DK" sz="1200" dirty="0"/>
              <a:t>100 g broccoli bidrager med 3 g kostfibre</a:t>
            </a:r>
          </a:p>
        </p:txBody>
      </p:sp>
      <p:sp>
        <p:nvSpPr>
          <p:cNvPr id="19" name="Tekstfelt 18">
            <a:extLst>
              <a:ext uri="{FF2B5EF4-FFF2-40B4-BE49-F238E27FC236}">
                <a16:creationId xmlns:a16="http://schemas.microsoft.com/office/drawing/2014/main" id="{F45AD60C-AA56-455E-B085-4E2956E6B9D8}"/>
              </a:ext>
            </a:extLst>
          </p:cNvPr>
          <p:cNvSpPr txBox="1"/>
          <p:nvPr/>
        </p:nvSpPr>
        <p:spPr>
          <a:xfrm>
            <a:off x="9684369" y="4042043"/>
            <a:ext cx="1894428" cy="461665"/>
          </a:xfrm>
          <a:prstGeom prst="rect">
            <a:avLst/>
          </a:prstGeom>
          <a:noFill/>
        </p:spPr>
        <p:txBody>
          <a:bodyPr wrap="square" rtlCol="0">
            <a:spAutoFit/>
          </a:bodyPr>
          <a:lstStyle/>
          <a:p>
            <a:r>
              <a:rPr lang="da-DK" sz="1200" dirty="0"/>
              <a:t>100 g gulerødder bidrager med 2,7 g kostfibre</a:t>
            </a:r>
          </a:p>
        </p:txBody>
      </p:sp>
      <p:sp>
        <p:nvSpPr>
          <p:cNvPr id="30" name="Tekstfelt 29">
            <a:extLst>
              <a:ext uri="{FF2B5EF4-FFF2-40B4-BE49-F238E27FC236}">
                <a16:creationId xmlns:a16="http://schemas.microsoft.com/office/drawing/2014/main" id="{E57A4993-3600-4A01-8260-FC4EB8706B5C}"/>
              </a:ext>
            </a:extLst>
          </p:cNvPr>
          <p:cNvSpPr txBox="1"/>
          <p:nvPr/>
        </p:nvSpPr>
        <p:spPr>
          <a:xfrm>
            <a:off x="2694654" y="2606722"/>
            <a:ext cx="1828800" cy="369332"/>
          </a:xfrm>
          <a:prstGeom prst="rect">
            <a:avLst/>
          </a:prstGeom>
          <a:noFill/>
        </p:spPr>
        <p:txBody>
          <a:bodyPr wrap="square" rtlCol="0">
            <a:spAutoFit/>
          </a:bodyPr>
          <a:lstStyle/>
          <a:p>
            <a:r>
              <a:rPr lang="da-DK" dirty="0">
                <a:solidFill>
                  <a:schemeClr val="accent6">
                    <a:lumMod val="75000"/>
                  </a:schemeClr>
                </a:solidFill>
              </a:rPr>
              <a:t>Dagskostforslag</a:t>
            </a:r>
            <a:r>
              <a:rPr lang="da-DK" dirty="0"/>
              <a:t> </a:t>
            </a:r>
            <a:r>
              <a:rPr lang="da-DK" dirty="0">
                <a:solidFill>
                  <a:schemeClr val="accent6">
                    <a:lumMod val="75000"/>
                  </a:schemeClr>
                </a:solidFill>
              </a:rPr>
              <a:t>1</a:t>
            </a:r>
          </a:p>
        </p:txBody>
      </p:sp>
      <p:sp>
        <p:nvSpPr>
          <p:cNvPr id="32" name="Tekstfelt 31">
            <a:extLst>
              <a:ext uri="{FF2B5EF4-FFF2-40B4-BE49-F238E27FC236}">
                <a16:creationId xmlns:a16="http://schemas.microsoft.com/office/drawing/2014/main" id="{8FE36F70-CE24-4812-89B5-39ABA1B3A73F}"/>
              </a:ext>
            </a:extLst>
          </p:cNvPr>
          <p:cNvSpPr txBox="1"/>
          <p:nvPr/>
        </p:nvSpPr>
        <p:spPr>
          <a:xfrm>
            <a:off x="7668548" y="2602688"/>
            <a:ext cx="1809136" cy="369332"/>
          </a:xfrm>
          <a:prstGeom prst="rect">
            <a:avLst/>
          </a:prstGeom>
          <a:noFill/>
        </p:spPr>
        <p:txBody>
          <a:bodyPr wrap="square" rtlCol="0">
            <a:spAutoFit/>
          </a:bodyPr>
          <a:lstStyle/>
          <a:p>
            <a:r>
              <a:rPr lang="da-DK" dirty="0">
                <a:solidFill>
                  <a:schemeClr val="accent5">
                    <a:lumMod val="75000"/>
                  </a:schemeClr>
                </a:solidFill>
              </a:rPr>
              <a:t>Dagskostforslag 2</a:t>
            </a:r>
          </a:p>
        </p:txBody>
      </p:sp>
      <p:sp>
        <p:nvSpPr>
          <p:cNvPr id="2" name="Rektangel 1">
            <a:extLst>
              <a:ext uri="{FF2B5EF4-FFF2-40B4-BE49-F238E27FC236}">
                <a16:creationId xmlns:a16="http://schemas.microsoft.com/office/drawing/2014/main" id="{26245B69-BA9F-4EA3-8008-FFF059E7270A}"/>
              </a:ext>
            </a:extLst>
          </p:cNvPr>
          <p:cNvSpPr/>
          <p:nvPr/>
        </p:nvSpPr>
        <p:spPr>
          <a:xfrm>
            <a:off x="0" y="6619968"/>
            <a:ext cx="6096000" cy="261610"/>
          </a:xfrm>
          <a:prstGeom prst="rect">
            <a:avLst/>
          </a:prstGeom>
        </p:spPr>
        <p:txBody>
          <a:bodyPr>
            <a:spAutoFit/>
          </a:bodyPr>
          <a:lstStyle/>
          <a:p>
            <a:r>
              <a:rPr lang="da-DK" sz="1100" dirty="0"/>
              <a:t>Kilde: </a:t>
            </a:r>
            <a:r>
              <a:rPr lang="da-DK" sz="1100" dirty="0">
                <a:hlinkClick r:id="rId5"/>
              </a:rPr>
              <a:t>Frida - Database med fødevaredata udgivet DTU Fødevareinstituttet (frida.fooddata.dk)</a:t>
            </a:r>
            <a:endParaRPr lang="da-DK" sz="1100" dirty="0"/>
          </a:p>
        </p:txBody>
      </p:sp>
      <p:cxnSp>
        <p:nvCxnSpPr>
          <p:cNvPr id="21" name="Lige forbindelse 20">
            <a:extLst>
              <a:ext uri="{FF2B5EF4-FFF2-40B4-BE49-F238E27FC236}">
                <a16:creationId xmlns:a16="http://schemas.microsoft.com/office/drawing/2014/main" id="{B91DE00C-9CC8-48A7-90BC-4A23D5E4B8B6}"/>
              </a:ext>
            </a:extLst>
          </p:cNvPr>
          <p:cNvCxnSpPr>
            <a:cxnSpLocks/>
          </p:cNvCxnSpPr>
          <p:nvPr/>
        </p:nvCxnSpPr>
        <p:spPr>
          <a:xfrm>
            <a:off x="3631380" y="3532663"/>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Lige forbindelse 21">
            <a:extLst>
              <a:ext uri="{FF2B5EF4-FFF2-40B4-BE49-F238E27FC236}">
                <a16:creationId xmlns:a16="http://schemas.microsoft.com/office/drawing/2014/main" id="{0BB75B0E-33BA-4EAB-8CFE-F19D95EF4944}"/>
              </a:ext>
            </a:extLst>
          </p:cNvPr>
          <p:cNvCxnSpPr>
            <a:cxnSpLocks/>
          </p:cNvCxnSpPr>
          <p:nvPr/>
        </p:nvCxnSpPr>
        <p:spPr>
          <a:xfrm>
            <a:off x="2268163" y="4308966"/>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F8EA6A5B-7B64-4A10-A483-2DC7E50A5735}"/>
              </a:ext>
            </a:extLst>
          </p:cNvPr>
          <p:cNvCxnSpPr>
            <a:cxnSpLocks/>
          </p:cNvCxnSpPr>
          <p:nvPr/>
        </p:nvCxnSpPr>
        <p:spPr>
          <a:xfrm>
            <a:off x="7095396" y="381015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Lige forbindelse 23">
            <a:extLst>
              <a:ext uri="{FF2B5EF4-FFF2-40B4-BE49-F238E27FC236}">
                <a16:creationId xmlns:a16="http://schemas.microsoft.com/office/drawing/2014/main" id="{0465450F-06AE-4757-8F32-66C38D688D6C}"/>
              </a:ext>
            </a:extLst>
          </p:cNvPr>
          <p:cNvCxnSpPr>
            <a:cxnSpLocks/>
          </p:cNvCxnSpPr>
          <p:nvPr/>
        </p:nvCxnSpPr>
        <p:spPr>
          <a:xfrm>
            <a:off x="7199688" y="466481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Lige forbindelse 24">
            <a:extLst>
              <a:ext uri="{FF2B5EF4-FFF2-40B4-BE49-F238E27FC236}">
                <a16:creationId xmlns:a16="http://schemas.microsoft.com/office/drawing/2014/main" id="{B6C43B49-F0FE-43A0-B339-6CF139F721BB}"/>
              </a:ext>
            </a:extLst>
          </p:cNvPr>
          <p:cNvCxnSpPr>
            <a:cxnSpLocks/>
          </p:cNvCxnSpPr>
          <p:nvPr/>
        </p:nvCxnSpPr>
        <p:spPr>
          <a:xfrm>
            <a:off x="8481518" y="486179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Lige forbindelse 25">
            <a:extLst>
              <a:ext uri="{FF2B5EF4-FFF2-40B4-BE49-F238E27FC236}">
                <a16:creationId xmlns:a16="http://schemas.microsoft.com/office/drawing/2014/main" id="{57DB2308-EB72-477F-9CAA-15CB03686C22}"/>
              </a:ext>
            </a:extLst>
          </p:cNvPr>
          <p:cNvCxnSpPr>
            <a:cxnSpLocks/>
          </p:cNvCxnSpPr>
          <p:nvPr/>
        </p:nvCxnSpPr>
        <p:spPr>
          <a:xfrm>
            <a:off x="3631380" y="464366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Lige forbindelse 26">
            <a:extLst>
              <a:ext uri="{FF2B5EF4-FFF2-40B4-BE49-F238E27FC236}">
                <a16:creationId xmlns:a16="http://schemas.microsoft.com/office/drawing/2014/main" id="{4CE5B762-AE68-4ECA-A39E-DD546590098F}"/>
              </a:ext>
            </a:extLst>
          </p:cNvPr>
          <p:cNvCxnSpPr>
            <a:cxnSpLocks/>
          </p:cNvCxnSpPr>
          <p:nvPr/>
        </p:nvCxnSpPr>
        <p:spPr>
          <a:xfrm>
            <a:off x="2204350" y="3802629"/>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Lige forbindelse 27">
            <a:extLst>
              <a:ext uri="{FF2B5EF4-FFF2-40B4-BE49-F238E27FC236}">
                <a16:creationId xmlns:a16="http://schemas.microsoft.com/office/drawing/2014/main" id="{CBB31BA8-6219-4A4A-8CE0-748BC1BB284A}"/>
              </a:ext>
            </a:extLst>
          </p:cNvPr>
          <p:cNvCxnSpPr>
            <a:cxnSpLocks/>
          </p:cNvCxnSpPr>
          <p:nvPr/>
        </p:nvCxnSpPr>
        <p:spPr>
          <a:xfrm>
            <a:off x="9056283" y="378521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Lige forbindelse 28">
            <a:extLst>
              <a:ext uri="{FF2B5EF4-FFF2-40B4-BE49-F238E27FC236}">
                <a16:creationId xmlns:a16="http://schemas.microsoft.com/office/drawing/2014/main" id="{AE2E7168-9A9E-47A8-90B8-9FAA2786C946}"/>
              </a:ext>
            </a:extLst>
          </p:cNvPr>
          <p:cNvCxnSpPr>
            <a:cxnSpLocks/>
          </p:cNvCxnSpPr>
          <p:nvPr/>
        </p:nvCxnSpPr>
        <p:spPr>
          <a:xfrm>
            <a:off x="8969396" y="417242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 name="Lige forbindelse 4">
            <a:extLst>
              <a:ext uri="{FF2B5EF4-FFF2-40B4-BE49-F238E27FC236}">
                <a16:creationId xmlns:a16="http://schemas.microsoft.com/office/drawing/2014/main" id="{A9D51FD0-C593-C6EB-C6EB-8420379BDFFF}"/>
              </a:ext>
            </a:extLst>
          </p:cNvPr>
          <p:cNvCxnSpPr>
            <a:cxnSpLocks/>
          </p:cNvCxnSpPr>
          <p:nvPr/>
        </p:nvCxnSpPr>
        <p:spPr>
          <a:xfrm>
            <a:off x="8183197" y="3337889"/>
            <a:ext cx="1724283" cy="0"/>
          </a:xfrm>
          <a:prstGeom prst="line">
            <a:avLst/>
          </a:prstGeom>
        </p:spPr>
        <p:style>
          <a:lnRef idx="1">
            <a:schemeClr val="accent3"/>
          </a:lnRef>
          <a:fillRef idx="0">
            <a:schemeClr val="accent3"/>
          </a:fillRef>
          <a:effectRef idx="0">
            <a:schemeClr val="accent3"/>
          </a:effectRef>
          <a:fontRef idx="minor">
            <a:schemeClr val="tx1"/>
          </a:fontRef>
        </p:style>
      </p:cxnSp>
      <p:pic>
        <p:nvPicPr>
          <p:cNvPr id="31" name="Billede 30">
            <a:extLst>
              <a:ext uri="{FF2B5EF4-FFF2-40B4-BE49-F238E27FC236}">
                <a16:creationId xmlns:a16="http://schemas.microsoft.com/office/drawing/2014/main" id="{54710A37-BB44-A847-86F8-374F550E4717}"/>
              </a:ext>
            </a:extLst>
          </p:cNvPr>
          <p:cNvPicPr>
            <a:picLocks noChangeAspect="1"/>
          </p:cNvPicPr>
          <p:nvPr/>
        </p:nvPicPr>
        <p:blipFill rotWithShape="1">
          <a:blip r:embed="rId6"/>
          <a:srcRect t="-1" b="1029"/>
          <a:stretch/>
        </p:blipFill>
        <p:spPr>
          <a:xfrm>
            <a:off x="0" y="10420"/>
            <a:ext cx="12192000" cy="1585298"/>
          </a:xfrm>
          <a:prstGeom prst="rect">
            <a:avLst/>
          </a:prstGeom>
        </p:spPr>
      </p:pic>
      <p:sp>
        <p:nvSpPr>
          <p:cNvPr id="20" name="Tekstfelt 19">
            <a:extLst>
              <a:ext uri="{FF2B5EF4-FFF2-40B4-BE49-F238E27FC236}">
                <a16:creationId xmlns:a16="http://schemas.microsoft.com/office/drawing/2014/main" id="{070FF274-5905-A746-A6F1-3A509E405BD5}"/>
              </a:ext>
            </a:extLst>
          </p:cNvPr>
          <p:cNvSpPr txBox="1"/>
          <p:nvPr/>
        </p:nvSpPr>
        <p:spPr>
          <a:xfrm>
            <a:off x="2496765" y="5400673"/>
            <a:ext cx="2628407" cy="338554"/>
          </a:xfrm>
          <a:prstGeom prst="rect">
            <a:avLst/>
          </a:prstGeom>
          <a:noFill/>
        </p:spPr>
        <p:txBody>
          <a:bodyPr wrap="square" rtlCol="0">
            <a:spAutoFit/>
          </a:bodyPr>
          <a:lstStyle/>
          <a:p>
            <a:r>
              <a:rPr lang="da-DK" sz="1600" dirty="0"/>
              <a:t>1072 kJ = 255 kcal</a:t>
            </a:r>
          </a:p>
        </p:txBody>
      </p:sp>
      <p:sp>
        <p:nvSpPr>
          <p:cNvPr id="33" name="Tekstfelt 32">
            <a:extLst>
              <a:ext uri="{FF2B5EF4-FFF2-40B4-BE49-F238E27FC236}">
                <a16:creationId xmlns:a16="http://schemas.microsoft.com/office/drawing/2014/main" id="{A279A228-3825-4E4A-B9BF-14D0A8898EAD}"/>
              </a:ext>
            </a:extLst>
          </p:cNvPr>
          <p:cNvSpPr txBox="1"/>
          <p:nvPr/>
        </p:nvSpPr>
        <p:spPr>
          <a:xfrm>
            <a:off x="7495455" y="5400673"/>
            <a:ext cx="2094552" cy="338554"/>
          </a:xfrm>
          <a:prstGeom prst="rect">
            <a:avLst/>
          </a:prstGeom>
          <a:noFill/>
        </p:spPr>
        <p:txBody>
          <a:bodyPr wrap="square" rtlCol="0">
            <a:spAutoFit/>
          </a:bodyPr>
          <a:lstStyle/>
          <a:p>
            <a:r>
              <a:rPr lang="da-DK" sz="1600" dirty="0"/>
              <a:t>1603 kJ = 382 kcal</a:t>
            </a:r>
          </a:p>
        </p:txBody>
      </p:sp>
    </p:spTree>
    <p:extLst>
      <p:ext uri="{BB962C8B-B14F-4D97-AF65-F5344CB8AC3E}">
        <p14:creationId xmlns:p14="http://schemas.microsoft.com/office/powerpoint/2010/main" val="338167807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525B09B10F20C499DD786774E74B4A0" ma:contentTypeVersion="3" ma:contentTypeDescription="Opret et nyt dokument." ma:contentTypeScope="" ma:versionID="c6cafd04af08801f5d7585a3f5465245">
  <xsd:schema xmlns:xsd="http://www.w3.org/2001/XMLSchema" xmlns:xs="http://www.w3.org/2001/XMLSchema" xmlns:p="http://schemas.microsoft.com/office/2006/metadata/properties" targetNamespace="http://schemas.microsoft.com/office/2006/metadata/properties" ma:root="true" ma:fieldsID="92391a9a5862706a061a5fd8fdc5658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CF7BC2-F44C-4F66-9C59-00334114F5C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35DE782-751A-48AE-A55E-D1F50BC66CC7}">
  <ds:schemaRefs>
    <ds:schemaRef ds:uri="http://schemas.microsoft.com/sharepoint/v3/contenttype/forms"/>
  </ds:schemaRefs>
</ds:datastoreItem>
</file>

<file path=customXml/itemProps3.xml><?xml version="1.0" encoding="utf-8"?>
<ds:datastoreItem xmlns:ds="http://schemas.openxmlformats.org/officeDocument/2006/customXml" ds:itemID="{20DB6C54-CA5C-4B41-87BC-4CA08AB2F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2033</Words>
  <Application>Microsoft Office PowerPoint</Application>
  <PresentationFormat>Widescreen</PresentationFormat>
  <Paragraphs>189</Paragraphs>
  <Slides>18</Slides>
  <Notes>8</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18</vt:i4>
      </vt:variant>
    </vt:vector>
  </HeadingPairs>
  <TitlesOfParts>
    <vt:vector size="24" baseType="lpstr">
      <vt:lpstr>Arial</vt:lpstr>
      <vt:lpstr>Calibri</vt:lpstr>
      <vt:lpstr>Calibri Light</vt:lpstr>
      <vt:lpstr>LF Press Sans</vt:lpstr>
      <vt:lpstr>PressSerif-Bold</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Måltidsberegner – Lav personlige kostplaner</vt:lpstr>
      <vt:lpstr>PowerPoint-præsentation</vt:lpstr>
      <vt:lpstr>PowerPoint-præsentation</vt:lpstr>
      <vt:lpstr>PowerPoint-præsentation</vt:lpstr>
      <vt:lpstr>PowerPoint-præsentation</vt:lpstr>
      <vt:lpstr>Vidste du at… vægttab og -vedligehold  kan bestilles eller downloades gratis her:</vt:lpstr>
      <vt:lpstr>Find masser af inspiration og opskrifter på voresmad.dk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 J. A. Worck</dc:creator>
  <cp:lastModifiedBy>Puk Maia Holm-Søndergaard</cp:lastModifiedBy>
  <cp:revision>151</cp:revision>
  <dcterms:created xsi:type="dcterms:W3CDTF">2019-03-20T07:53:44Z</dcterms:created>
  <dcterms:modified xsi:type="dcterms:W3CDTF">2025-01-20T13:16:17Z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0x010100C525B09B10F20C499DD786774E74B4A0</vt:lpwstr>
  </property>
</Properties>
</file>