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9" r:id="rId5"/>
    <p:sldId id="286" r:id="rId6"/>
    <p:sldId id="287" r:id="rId7"/>
    <p:sldId id="290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tte Buch Krarup" initials="MBK" lastIdx="1" clrIdx="0">
    <p:extLst>
      <p:ext uri="{19B8F6BF-5375-455C-9EA6-DF929625EA0E}">
        <p15:presenceInfo xmlns:p15="http://schemas.microsoft.com/office/powerpoint/2012/main" userId="S-1-5-21-448769487-3943699621-2193482561-37164" providerId="AD"/>
      </p:ext>
    </p:extLst>
  </p:cmAuthor>
  <p:cmAuthor id="2" name="Signe J. A. Worck" initials="SJAW" lastIdx="3" clrIdx="1">
    <p:extLst>
      <p:ext uri="{19B8F6BF-5375-455C-9EA6-DF929625EA0E}">
        <p15:presenceInfo xmlns:p15="http://schemas.microsoft.com/office/powerpoint/2012/main" userId="S-1-5-21-448769487-3943699621-2193482561-365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EB"/>
    <a:srgbClr val="F7F7F7"/>
    <a:srgbClr val="EF8A3F"/>
    <a:srgbClr val="0925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4" autoAdjust="0"/>
    <p:restoredTop sz="94582"/>
  </p:normalViewPr>
  <p:slideViewPr>
    <p:cSldViewPr snapToGrid="0">
      <p:cViewPr varScale="1">
        <p:scale>
          <a:sx n="103" d="100"/>
          <a:sy n="103" d="100"/>
        </p:scale>
        <p:origin x="13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'Ark1'!$A$2</c:f>
              <c:strCache>
                <c:ptCount val="1"/>
                <c:pt idx="0">
                  <c:v>Sum mættet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'Ark1'!$B$1:$G$1</c:f>
              <c:strCache>
                <c:ptCount val="6"/>
                <c:pt idx="0">
                  <c:v>Mælkefedt</c:v>
                </c:pt>
                <c:pt idx="1">
                  <c:v>Olivenolie</c:v>
                </c:pt>
                <c:pt idx="2">
                  <c:v>Solsikkeolie</c:v>
                </c:pt>
                <c:pt idx="3">
                  <c:v>Palmeolie</c:v>
                </c:pt>
                <c:pt idx="4">
                  <c:v>Grisefedt</c:v>
                </c:pt>
                <c:pt idx="5">
                  <c:v>Kokosolie</c:v>
                </c:pt>
              </c:strCache>
            </c:strRef>
          </c:cat>
          <c:val>
            <c:numRef>
              <c:f>'Ark1'!$B$2:$G$2</c:f>
              <c:numCache>
                <c:formatCode>General</c:formatCode>
                <c:ptCount val="6"/>
                <c:pt idx="0">
                  <c:v>69</c:v>
                </c:pt>
                <c:pt idx="1">
                  <c:v>13</c:v>
                </c:pt>
                <c:pt idx="2">
                  <c:v>11</c:v>
                </c:pt>
                <c:pt idx="3">
                  <c:v>51</c:v>
                </c:pt>
                <c:pt idx="4">
                  <c:v>45</c:v>
                </c:pt>
                <c:pt idx="5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BB-47AE-929B-162CE69C6F1B}"/>
            </c:ext>
          </c:extLst>
        </c:ser>
        <c:ser>
          <c:idx val="1"/>
          <c:order val="1"/>
          <c:tx>
            <c:strRef>
              <c:f>'Ark1'!$A$3</c:f>
              <c:strCache>
                <c:ptCount val="1"/>
                <c:pt idx="0">
                  <c:v>Sum monoumættet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'Ark1'!$B$1:$G$1</c:f>
              <c:strCache>
                <c:ptCount val="6"/>
                <c:pt idx="0">
                  <c:v>Mælkefedt</c:v>
                </c:pt>
                <c:pt idx="1">
                  <c:v>Olivenolie</c:v>
                </c:pt>
                <c:pt idx="2">
                  <c:v>Solsikkeolie</c:v>
                </c:pt>
                <c:pt idx="3">
                  <c:v>Palmeolie</c:v>
                </c:pt>
                <c:pt idx="4">
                  <c:v>Grisefedt</c:v>
                </c:pt>
                <c:pt idx="5">
                  <c:v>Kokosolie</c:v>
                </c:pt>
              </c:strCache>
            </c:strRef>
          </c:cat>
          <c:val>
            <c:numRef>
              <c:f>'Ark1'!$B$3:$G$3</c:f>
              <c:numCache>
                <c:formatCode>General</c:formatCode>
                <c:ptCount val="6"/>
                <c:pt idx="0">
                  <c:v>29</c:v>
                </c:pt>
                <c:pt idx="1">
                  <c:v>78</c:v>
                </c:pt>
                <c:pt idx="2">
                  <c:v>23</c:v>
                </c:pt>
                <c:pt idx="3">
                  <c:v>39</c:v>
                </c:pt>
                <c:pt idx="4">
                  <c:v>45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BB-47AE-929B-162CE69C6F1B}"/>
            </c:ext>
          </c:extLst>
        </c:ser>
        <c:ser>
          <c:idx val="2"/>
          <c:order val="2"/>
          <c:tx>
            <c:strRef>
              <c:f>'Ark1'!$A$4</c:f>
              <c:strCache>
                <c:ptCount val="1"/>
                <c:pt idx="0">
                  <c:v>Sum flerumættet</c:v>
                </c:pt>
              </c:strCache>
            </c:strRef>
          </c:tx>
          <c:spPr>
            <a:solidFill>
              <a:srgbClr val="EBEBEB"/>
            </a:solidFill>
            <a:ln>
              <a:noFill/>
            </a:ln>
            <a:effectLst/>
          </c:spPr>
          <c:invertIfNegative val="0"/>
          <c:cat>
            <c:strRef>
              <c:f>'Ark1'!$B$1:$G$1</c:f>
              <c:strCache>
                <c:ptCount val="6"/>
                <c:pt idx="0">
                  <c:v>Mælkefedt</c:v>
                </c:pt>
                <c:pt idx="1">
                  <c:v>Olivenolie</c:v>
                </c:pt>
                <c:pt idx="2">
                  <c:v>Solsikkeolie</c:v>
                </c:pt>
                <c:pt idx="3">
                  <c:v>Palmeolie</c:v>
                </c:pt>
                <c:pt idx="4">
                  <c:v>Grisefedt</c:v>
                </c:pt>
                <c:pt idx="5">
                  <c:v>Kokosolie</c:v>
                </c:pt>
              </c:strCache>
            </c:strRef>
          </c:cat>
          <c:val>
            <c:numRef>
              <c:f>'Ark1'!$B$4:$G$4</c:f>
              <c:numCache>
                <c:formatCode>General</c:formatCode>
                <c:ptCount val="6"/>
                <c:pt idx="0">
                  <c:v>3</c:v>
                </c:pt>
                <c:pt idx="1">
                  <c:v>9</c:v>
                </c:pt>
                <c:pt idx="2">
                  <c:v>66</c:v>
                </c:pt>
                <c:pt idx="3">
                  <c:v>10</c:v>
                </c:pt>
                <c:pt idx="4">
                  <c:v>10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BB-47AE-929B-162CE69C6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7375448"/>
        <c:axId val="577375776"/>
      </c:barChart>
      <c:catAx>
        <c:axId val="5773754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a-DK" dirty="0"/>
                  <a:t>Fedtstof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77375776"/>
        <c:crosses val="autoZero"/>
        <c:auto val="1"/>
        <c:lblAlgn val="ctr"/>
        <c:lblOffset val="100"/>
        <c:noMultiLvlLbl val="0"/>
      </c:catAx>
      <c:valAx>
        <c:axId val="57737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a-DK" dirty="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77375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63EE6-1D77-4672-8CED-F4B7E9D80418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52F42-F7F5-4C43-A0AB-93D6785C6F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579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D86C1-27DE-41F4-BE9C-BD9291A42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57F526B-92CB-40AA-B3A2-8C990CFA9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473292C-3278-4AC4-A34E-EB143BB2F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37745A6-7D6C-4AFE-A193-C9702144B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D4625B2-2A39-4380-9003-92DBEC76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948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052C-68B7-47FD-B7DE-0BE020BC7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C8546A2-B673-4360-9D56-6A89E378D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37E2D69-D877-4F56-875C-682C9A222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CBFD39-1324-49E1-9A10-D1E34A8D4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C264CBE-8E56-42F0-A1AE-FCC9DDCAE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940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828117A-1453-4B0D-A311-59DC1E204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B835B04-9199-4B07-9BEB-F7D58A5A02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07BE308-94E3-4EAA-B340-2451E7244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51F0161-6862-40DA-B2F9-D7E9ACA2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0BDF8F-CE11-4478-8722-B94A48C82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33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DE2181-8484-4BCA-B851-706A6A2D6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BC7B823-1E52-43AE-888F-718BD7DB8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3381169-AD39-4945-9D6A-567483AC3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C7B306D-01F3-4C99-893C-EC827E7E6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82C383E-721E-485F-9ABB-0A9861258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74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77909B-1E6B-4C05-B75D-F0EA94790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F891DA1-8DB3-4E1E-B140-58F815614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2EBAF08-5443-4CC3-B95F-B62C86B5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39E5D50-EA08-4DC3-8A71-39BDC1727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5DF9671-57EE-4150-A997-A9AF7253B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023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83E6FF-3A31-4B07-AC24-FEF2EBC4E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B5239B5-D541-457E-99C3-8F8879D8F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CA3AB88-C6B6-476E-A867-BAF986176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8E8CE09-E1CE-4E0D-A9C5-78FD01F78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D0551A1-41F7-45B8-B325-E65345A1B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10ADF20-7C0F-44EF-B5D4-BF929044D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529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8AF0B-CE44-44E6-9618-FEAB8080A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578AD39-7E52-4C4E-BB9D-E7348243D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E293638-E124-4D95-9F86-0861F0C08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CAFB1D3-5A7D-40F0-9144-B5970D594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DB02CFC-E0BA-4540-B687-182353439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C62F784-D1D5-409F-B707-A6E288569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28D1E86E-1BEE-441F-B2DC-F1F2789E9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9D7E42B-4E9E-4F05-84B5-E18667F2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745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05DD9D-91D2-4463-AB3B-81E22EFB1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6808F0C-F40B-47B1-8F78-1A944D097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FDAD836-BDDC-4215-9150-402DBBD4D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4E46963-B20B-4DE6-9CE0-233B8AB38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640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0AD0B78-ACB9-4C5D-A6BE-75D451734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ACE58B5-65BC-4147-865E-7B794374B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2A635AD-C18E-48C3-8788-DC279E9AA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191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74A6E-7B80-472B-B7DA-C3B7F25CD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5721456-F7AD-4BE9-9957-CC3EE24DD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D9AE2B7-D25C-49C1-8254-405DDC2D6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B7F0E50-CDDB-429D-8843-716956651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645F88D-8A81-4D79-AB83-21E40A61E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B55A75D-FDEC-4699-9CFC-F5CF438A0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942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C85554-387A-45D6-8C7D-911EBB2A7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FA05CDD-CA59-4ADD-8511-711E28834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F834CDF-92B6-414E-88EC-5281FF272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D4B0BED-ED19-47F6-B5A8-46863D2FE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B374320-A238-44E2-B054-0F51E9DEA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0B2C718-8F68-4DE8-A3C6-7DC8DF4AB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763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3FFA25B-5434-4647-A03F-C5950A8E3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6B2FC5B-0FAD-4AA8-8660-CDEFE10D0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06C5879-1AEB-4791-89DC-10EB46DAF8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E306F78-BAEC-4DB9-B085-F0B01619F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3F93AC2-F3C9-4ACA-91A4-FDBA52504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130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6CBBDF-8F94-4E2B-88FF-B4821FEBF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Fedtsyresammensætning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9401981-836D-4FC5-B7F2-542E2AAAC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400" dirty="0"/>
              <a:t>Overordnet set findes der to fedtsyrer – mættede og umættede fedtsyrer:</a:t>
            </a:r>
          </a:p>
          <a:p>
            <a:r>
              <a:rPr lang="da-DK" sz="2400" dirty="0"/>
              <a:t>De mættede fedtsyrer indeholder ingen dobbeltbindinger</a:t>
            </a:r>
          </a:p>
          <a:p>
            <a:r>
              <a:rPr lang="da-DK" sz="2400" dirty="0"/>
              <a:t>De umættede fedtsyrer indeholder én (monoumættede fedtsyrer) eller flere dobbeltbindinger (flerumættede fedtsyrer).</a:t>
            </a:r>
          </a:p>
          <a:p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AD8A8E2C-353F-4AE4-A905-C367E99A4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287" y="3545156"/>
            <a:ext cx="4870141" cy="2356309"/>
          </a:xfrm>
          <a:prstGeom prst="rect">
            <a:avLst/>
          </a:prstGeom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3C8DD5DF-E260-492C-8087-1AF9A8403CE9}"/>
              </a:ext>
            </a:extLst>
          </p:cNvPr>
          <p:cNvSpPr txBox="1"/>
          <p:nvPr/>
        </p:nvSpPr>
        <p:spPr>
          <a:xfrm>
            <a:off x="286304" y="6176963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Kilde: NNR 2012</a:t>
            </a:r>
          </a:p>
        </p:txBody>
      </p:sp>
    </p:spTree>
    <p:extLst>
      <p:ext uri="{BB962C8B-B14F-4D97-AF65-F5344CB8AC3E}">
        <p14:creationId xmlns:p14="http://schemas.microsoft.com/office/powerpoint/2010/main" val="4289724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493149-5952-4840-A801-569C8E5C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4400" dirty="0"/>
              <a:t>Fedtsyresammensætning i udvalgte fedtstoffer</a:t>
            </a:r>
            <a:endParaRPr lang="da-DK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6EBBC17C-B361-4856-ACB4-C93E176255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243204"/>
              </p:ext>
            </p:extLst>
          </p:nvPr>
        </p:nvGraphicFramePr>
        <p:xfrm>
          <a:off x="838200" y="1825625"/>
          <a:ext cx="10515603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905">
                  <a:extLst>
                    <a:ext uri="{9D8B030D-6E8A-4147-A177-3AD203B41FA5}">
                      <a16:colId xmlns:a16="http://schemas.microsoft.com/office/drawing/2014/main" val="2292125212"/>
                    </a:ext>
                  </a:extLst>
                </a:gridCol>
                <a:gridCol w="1516553">
                  <a:extLst>
                    <a:ext uri="{9D8B030D-6E8A-4147-A177-3AD203B41FA5}">
                      <a16:colId xmlns:a16="http://schemas.microsoft.com/office/drawing/2014/main" val="1018243589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66696719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70224623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3290106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41941577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8757479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Fedtsyre (%)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Mælkefedt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Olivenolie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Solsikkeolie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Palmeolie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Grisefedt</a:t>
                      </a:r>
                      <a:endParaRPr lang="da-DK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Kokosolie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936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C4:0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4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837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/>
                        <a:t>C6:0</a:t>
                      </a:r>
                      <a:endParaRPr lang="da-DK" dirty="0"/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3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701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/>
                        <a:t>C8:0</a:t>
                      </a:r>
                      <a:endParaRPr lang="da-DK" dirty="0"/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075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/>
                        <a:t>C10:0</a:t>
                      </a:r>
                      <a:endParaRPr lang="da-DK" dirty="0"/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3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6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700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/>
                        <a:t>C12:0</a:t>
                      </a:r>
                      <a:endParaRPr lang="da-DK" dirty="0"/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4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47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266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/>
                        <a:t>C14:0</a:t>
                      </a:r>
                      <a:endParaRPr lang="da-DK" dirty="0"/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18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37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/>
                        <a:t>C14:1</a:t>
                      </a:r>
                      <a:endParaRPr lang="da-DK" dirty="0"/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033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C16:0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31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6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46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27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16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C16:1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3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3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601685"/>
                  </a:ext>
                </a:extLst>
              </a:tr>
            </a:tbl>
          </a:graphicData>
        </a:graphic>
      </p:graphicFrame>
      <p:pic>
        <p:nvPicPr>
          <p:cNvPr id="5" name="Billede 4">
            <a:extLst>
              <a:ext uri="{FF2B5EF4-FFF2-40B4-BE49-F238E27FC236}">
                <a16:creationId xmlns:a16="http://schemas.microsoft.com/office/drawing/2014/main" id="{6A1F039F-6FE7-4199-B652-457895CB8D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00" y="6147413"/>
            <a:ext cx="970594" cy="555315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C884F60C-4436-4755-B7F6-C26F05FBCBF3}"/>
              </a:ext>
            </a:extLst>
          </p:cNvPr>
          <p:cNvSpPr txBox="1"/>
          <p:nvPr/>
        </p:nvSpPr>
        <p:spPr>
          <a:xfrm>
            <a:off x="314706" y="6147413"/>
            <a:ext cx="3465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Kilde: Frida Fødevaredatabase</a:t>
            </a:r>
          </a:p>
        </p:txBody>
      </p:sp>
    </p:spTree>
    <p:extLst>
      <p:ext uri="{BB962C8B-B14F-4D97-AF65-F5344CB8AC3E}">
        <p14:creationId xmlns:p14="http://schemas.microsoft.com/office/powerpoint/2010/main" val="219798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493149-5952-4840-A801-569C8E5C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4400" dirty="0"/>
              <a:t>… forsat</a:t>
            </a:r>
            <a:endParaRPr lang="da-DK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6EBBC17C-B361-4856-ACB4-C93E176255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909280"/>
              </p:ext>
            </p:extLst>
          </p:nvPr>
        </p:nvGraphicFramePr>
        <p:xfrm>
          <a:off x="838200" y="1825625"/>
          <a:ext cx="10515603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29212521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018243589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66696719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70224623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3290106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41941577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8757479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Fedtsyre (%)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Mælkefedt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Olivenolie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Solsikkeolie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Palmeolie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Grisefedt</a:t>
                      </a:r>
                      <a:endParaRPr lang="da-DK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Kokosolie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936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C18:0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3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4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5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16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3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701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C18:1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24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77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23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38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42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6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075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C18:2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66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700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C18:3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266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/>
                        <a:t>Sum mættet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69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13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51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45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92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37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/>
                        <a:t>Sum mono- umættet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29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78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23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39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45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6</a:t>
                      </a:r>
                    </a:p>
                  </a:txBody>
                  <a:tcPr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033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/>
                        <a:t>Sum fler-</a:t>
                      </a:r>
                      <a:br>
                        <a:rPr lang="da-DK" b="1" dirty="0"/>
                      </a:br>
                      <a:r>
                        <a:rPr lang="da-DK" b="1" dirty="0"/>
                        <a:t>umættet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3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66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</a:t>
                      </a:r>
                    </a:p>
                  </a:txBody>
                  <a:tcPr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619211"/>
                  </a:ext>
                </a:extLst>
              </a:tr>
            </a:tbl>
          </a:graphicData>
        </a:graphic>
      </p:graphicFrame>
      <p:pic>
        <p:nvPicPr>
          <p:cNvPr id="5" name="Billede 4">
            <a:extLst>
              <a:ext uri="{FF2B5EF4-FFF2-40B4-BE49-F238E27FC236}">
                <a16:creationId xmlns:a16="http://schemas.microsoft.com/office/drawing/2014/main" id="{6A1F039F-6FE7-4199-B652-457895CB8D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00" y="6147413"/>
            <a:ext cx="970594" cy="555315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C884F60C-4436-4755-B7F6-C26F05FBCBF3}"/>
              </a:ext>
            </a:extLst>
          </p:cNvPr>
          <p:cNvSpPr txBox="1"/>
          <p:nvPr/>
        </p:nvSpPr>
        <p:spPr>
          <a:xfrm>
            <a:off x="314706" y="6147413"/>
            <a:ext cx="3465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Kilde: Frida Fødevaredatabase</a:t>
            </a:r>
          </a:p>
        </p:txBody>
      </p:sp>
    </p:spTree>
    <p:extLst>
      <p:ext uri="{BB962C8B-B14F-4D97-AF65-F5344CB8AC3E}">
        <p14:creationId xmlns:p14="http://schemas.microsoft.com/office/powerpoint/2010/main" val="1982980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627E29-E2A3-43B1-A035-81C96E4A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Sum mættet, monoumættet og flerumættet fedt i udvalgte fedtstoffer</a:t>
            </a:r>
          </a:p>
        </p:txBody>
      </p:sp>
      <p:graphicFrame>
        <p:nvGraphicFramePr>
          <p:cNvPr id="6" name="Pladsholder til indhold 5">
            <a:extLst>
              <a:ext uri="{FF2B5EF4-FFF2-40B4-BE49-F238E27FC236}">
                <a16:creationId xmlns:a16="http://schemas.microsoft.com/office/drawing/2014/main" id="{B827AE8E-B3A5-4A1F-8B33-555E868C6C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3500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7425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525B09B10F20C499DD786774E74B4A0" ma:contentTypeVersion="3" ma:contentTypeDescription="Opret et nyt dokument." ma:contentTypeScope="" ma:versionID="c6cafd04af08801f5d7585a3f546524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2391a9a5862706a061a5fd8fdc5658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5349F2-1A6E-4079-8E3B-CC19CCA120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C06FB1-47BA-467C-AA06-70F0DA07C0B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5A48A02-5A59-48E7-A831-1A4EAC2A20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Widescreen</PresentationFormat>
  <Paragraphs>131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Fedtsyresammensætning</vt:lpstr>
      <vt:lpstr>Fedtsyresammensætning i udvalgte fedtstoffer</vt:lpstr>
      <vt:lpstr>… forsat</vt:lpstr>
      <vt:lpstr>Sum mættet, monoumættet og flerumættet fedt i udvalgte fedtstoffer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Signe J. A. Worck</dc:creator>
  <cp:lastModifiedBy>Linea Hejgaard Thulesen</cp:lastModifiedBy>
  <cp:revision>54</cp:revision>
  <dcterms:created xsi:type="dcterms:W3CDTF">2018-11-29T10:41:33Z</dcterms:created>
  <dcterms:modified xsi:type="dcterms:W3CDTF">2022-04-08T09:05:29Z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0x010100C525B09B10F20C499DD786774E74B4A0</vt:lpwstr>
  </property>
</Properties>
</file>